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77" r:id="rId3"/>
    <p:sldId id="271" r:id="rId4"/>
    <p:sldId id="272" r:id="rId5"/>
    <p:sldId id="274" r:id="rId6"/>
    <p:sldId id="279" r:id="rId7"/>
    <p:sldId id="273" r:id="rId8"/>
    <p:sldId id="278" r:id="rId9"/>
    <p:sldId id="290" r:id="rId10"/>
    <p:sldId id="292" r:id="rId11"/>
    <p:sldId id="283" r:id="rId12"/>
    <p:sldId id="280" r:id="rId13"/>
    <p:sldId id="276" r:id="rId14"/>
    <p:sldId id="285" r:id="rId15"/>
    <p:sldId id="281" r:id="rId16"/>
  </p:sldIdLst>
  <p:sldSz cx="12192000" cy="6858000"/>
  <p:notesSz cx="6819900" cy="9918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F74B6A9-F1F1-0BA2-F2B3-B984799718E2}" name="VICKERS, Angwen (NHS WEST YORKSHIRE ICB - 02T)" initials="VA(WYI0" userId="S::angwenvickers@nhs.net::e28f0831-d57d-4f28-aa48-c86d7455726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65773" autoAdjust="0"/>
  </p:normalViewPr>
  <p:slideViewPr>
    <p:cSldViewPr snapToGrid="0" snapToObjects="1">
      <p:cViewPr varScale="1">
        <p:scale>
          <a:sx n="44" d="100"/>
          <a:sy n="44" d="100"/>
        </p:scale>
        <p:origin x="1500" y="28"/>
      </p:cViewPr>
      <p:guideLst/>
    </p:cSldViewPr>
  </p:slideViewPr>
  <p:outlineViewPr>
    <p:cViewPr>
      <p:scale>
        <a:sx n="33" d="100"/>
        <a:sy n="33" d="100"/>
      </p:scale>
      <p:origin x="0" y="-24254"/>
    </p:cViewPr>
  </p:outlineViewPr>
  <p:notesTextViewPr>
    <p:cViewPr>
      <p:scale>
        <a:sx n="105" d="100"/>
        <a:sy n="10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5290" cy="49765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63032" y="0"/>
            <a:ext cx="2955290" cy="497658"/>
          </a:xfrm>
          <a:prstGeom prst="rect">
            <a:avLst/>
          </a:prstGeom>
        </p:spPr>
        <p:txBody>
          <a:bodyPr vert="horz" lIns="91440" tIns="45720" rIns="91440" bIns="45720" rtlCol="0"/>
          <a:lstStyle>
            <a:lvl1pPr algn="r">
              <a:defRPr sz="1200"/>
            </a:lvl1pPr>
          </a:lstStyle>
          <a:p>
            <a:fld id="{3975C87D-80A7-46CB-83CF-89A4C5686217}" type="datetimeFigureOut">
              <a:rPr lang="en-GB" smtClean="0"/>
              <a:t>03/10/2023</a:t>
            </a:fld>
            <a:endParaRPr lang="en-GB"/>
          </a:p>
        </p:txBody>
      </p:sp>
      <p:sp>
        <p:nvSpPr>
          <p:cNvPr id="4" name="Slide Image Placeholder 3"/>
          <p:cNvSpPr>
            <a:spLocks noGrp="1" noRot="1" noChangeAspect="1"/>
          </p:cNvSpPr>
          <p:nvPr>
            <p:ph type="sldImg" idx="2"/>
          </p:nvPr>
        </p:nvSpPr>
        <p:spPr>
          <a:xfrm>
            <a:off x="434975" y="1239838"/>
            <a:ext cx="5949950" cy="334803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990" y="4773374"/>
            <a:ext cx="5455920" cy="39054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1044"/>
            <a:ext cx="2955290" cy="49765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63032" y="9421044"/>
            <a:ext cx="2955290" cy="497656"/>
          </a:xfrm>
          <a:prstGeom prst="rect">
            <a:avLst/>
          </a:prstGeom>
        </p:spPr>
        <p:txBody>
          <a:bodyPr vert="horz" lIns="91440" tIns="45720" rIns="91440" bIns="45720" rtlCol="0" anchor="b"/>
          <a:lstStyle>
            <a:lvl1pPr algn="r">
              <a:defRPr sz="1200"/>
            </a:lvl1pPr>
          </a:lstStyle>
          <a:p>
            <a:fld id="{35FE3BED-91D8-44C3-B3CD-082FCBEBB89C}" type="slidenum">
              <a:rPr lang="en-GB" smtClean="0"/>
              <a:t>‹#›</a:t>
            </a:fld>
            <a:endParaRPr lang="en-GB"/>
          </a:p>
        </p:txBody>
      </p:sp>
    </p:spTree>
    <p:extLst>
      <p:ext uri="{BB962C8B-B14F-4D97-AF65-F5344CB8AC3E}">
        <p14:creationId xmlns:p14="http://schemas.microsoft.com/office/powerpoint/2010/main" val="1969424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5FE3BED-91D8-44C3-B3CD-082FCBEBB89C}" type="slidenum">
              <a:rPr lang="en-GB" smtClean="0"/>
              <a:t>1</a:t>
            </a:fld>
            <a:endParaRPr lang="en-GB"/>
          </a:p>
        </p:txBody>
      </p:sp>
    </p:spTree>
    <p:extLst>
      <p:ext uri="{BB962C8B-B14F-4D97-AF65-F5344CB8AC3E}">
        <p14:creationId xmlns:p14="http://schemas.microsoft.com/office/powerpoint/2010/main" val="33024468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5FE3BED-91D8-44C3-B3CD-082FCBEBB89C}" type="slidenum">
              <a:rPr lang="en-GB" smtClean="0"/>
              <a:t>10</a:t>
            </a:fld>
            <a:endParaRPr lang="en-GB"/>
          </a:p>
        </p:txBody>
      </p:sp>
    </p:spTree>
    <p:extLst>
      <p:ext uri="{BB962C8B-B14F-4D97-AF65-F5344CB8AC3E}">
        <p14:creationId xmlns:p14="http://schemas.microsoft.com/office/powerpoint/2010/main" val="4181703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SMC </a:t>
            </a:r>
            <a:r>
              <a:rPr lang="en-GB" dirty="0"/>
              <a:t>then maybe skip to end depending on time </a:t>
            </a:r>
          </a:p>
        </p:txBody>
      </p:sp>
      <p:sp>
        <p:nvSpPr>
          <p:cNvPr id="4" name="Slide Number Placeholder 3"/>
          <p:cNvSpPr>
            <a:spLocks noGrp="1"/>
          </p:cNvSpPr>
          <p:nvPr>
            <p:ph type="sldNum" sz="quarter" idx="5"/>
          </p:nvPr>
        </p:nvSpPr>
        <p:spPr/>
        <p:txBody>
          <a:bodyPr/>
          <a:lstStyle/>
          <a:p>
            <a:fld id="{35FE3BED-91D8-44C3-B3CD-082FCBEBB89C}" type="slidenum">
              <a:rPr lang="en-GB" smtClean="0"/>
              <a:t>11</a:t>
            </a:fld>
            <a:endParaRPr lang="en-GB"/>
          </a:p>
        </p:txBody>
      </p:sp>
    </p:spTree>
    <p:extLst>
      <p:ext uri="{BB962C8B-B14F-4D97-AF65-F5344CB8AC3E}">
        <p14:creationId xmlns:p14="http://schemas.microsoft.com/office/powerpoint/2010/main" val="14513114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KB if time </a:t>
            </a:r>
            <a:r>
              <a:rPr lang="en-GB" dirty="0"/>
              <a:t>c) Angela Burton Strategic Health Facilitator, SWYPFT always happy to give advice around Learning disabilities, Pauline Connolly from Calderdale Council, Deaf Interpreting Services, and for Mental Health: Cloverleaf Advocacy – also have a deaf advocacy service in partnership with the Royal Association for the Deaf.</a:t>
            </a:r>
          </a:p>
          <a:p>
            <a:endParaRPr lang="en-GB" dirty="0"/>
          </a:p>
        </p:txBody>
      </p:sp>
      <p:sp>
        <p:nvSpPr>
          <p:cNvPr id="4" name="Slide Number Placeholder 3"/>
          <p:cNvSpPr>
            <a:spLocks noGrp="1"/>
          </p:cNvSpPr>
          <p:nvPr>
            <p:ph type="sldNum" sz="quarter" idx="5"/>
          </p:nvPr>
        </p:nvSpPr>
        <p:spPr/>
        <p:txBody>
          <a:bodyPr/>
          <a:lstStyle/>
          <a:p>
            <a:fld id="{35FE3BED-91D8-44C3-B3CD-082FCBEBB89C}" type="slidenum">
              <a:rPr lang="en-GB" smtClean="0"/>
              <a:t>12</a:t>
            </a:fld>
            <a:endParaRPr lang="en-GB"/>
          </a:p>
        </p:txBody>
      </p:sp>
    </p:spTree>
    <p:extLst>
      <p:ext uri="{BB962C8B-B14F-4D97-AF65-F5344CB8AC3E}">
        <p14:creationId xmlns:p14="http://schemas.microsoft.com/office/powerpoint/2010/main" val="26133076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5FE3BED-91D8-44C3-B3CD-082FCBEBB89C}" type="slidenum">
              <a:rPr lang="en-GB" smtClean="0"/>
              <a:t>13</a:t>
            </a:fld>
            <a:endParaRPr lang="en-GB"/>
          </a:p>
        </p:txBody>
      </p:sp>
    </p:spTree>
    <p:extLst>
      <p:ext uri="{BB962C8B-B14F-4D97-AF65-F5344CB8AC3E}">
        <p14:creationId xmlns:p14="http://schemas.microsoft.com/office/powerpoint/2010/main" val="30526601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have limited time today if you have any questions, please email the team or catch us in the break </a:t>
            </a:r>
          </a:p>
        </p:txBody>
      </p:sp>
      <p:sp>
        <p:nvSpPr>
          <p:cNvPr id="4" name="Slide Number Placeholder 3"/>
          <p:cNvSpPr>
            <a:spLocks noGrp="1"/>
          </p:cNvSpPr>
          <p:nvPr>
            <p:ph type="sldNum" sz="quarter" idx="5"/>
          </p:nvPr>
        </p:nvSpPr>
        <p:spPr/>
        <p:txBody>
          <a:bodyPr/>
          <a:lstStyle/>
          <a:p>
            <a:fld id="{35FE3BED-91D8-44C3-B3CD-082FCBEBB89C}" type="slidenum">
              <a:rPr lang="en-GB" smtClean="0"/>
              <a:t>15</a:t>
            </a:fld>
            <a:endParaRPr lang="en-GB"/>
          </a:p>
        </p:txBody>
      </p:sp>
    </p:spTree>
    <p:extLst>
      <p:ext uri="{BB962C8B-B14F-4D97-AF65-F5344CB8AC3E}">
        <p14:creationId xmlns:p14="http://schemas.microsoft.com/office/powerpoint/2010/main" val="1201162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KB</a:t>
            </a:r>
            <a:r>
              <a:rPr lang="en-GB" dirty="0"/>
              <a:t> Resources will be shared after the session along with the slides.</a:t>
            </a:r>
          </a:p>
        </p:txBody>
      </p:sp>
      <p:sp>
        <p:nvSpPr>
          <p:cNvPr id="4" name="Slide Number Placeholder 3"/>
          <p:cNvSpPr>
            <a:spLocks noGrp="1"/>
          </p:cNvSpPr>
          <p:nvPr>
            <p:ph type="sldNum" sz="quarter" idx="5"/>
          </p:nvPr>
        </p:nvSpPr>
        <p:spPr/>
        <p:txBody>
          <a:bodyPr/>
          <a:lstStyle/>
          <a:p>
            <a:fld id="{35FE3BED-91D8-44C3-B3CD-082FCBEBB89C}" type="slidenum">
              <a:rPr lang="en-GB" smtClean="0"/>
              <a:t>2</a:t>
            </a:fld>
            <a:endParaRPr lang="en-GB"/>
          </a:p>
        </p:txBody>
      </p:sp>
    </p:spTree>
    <p:extLst>
      <p:ext uri="{BB962C8B-B14F-4D97-AF65-F5344CB8AC3E}">
        <p14:creationId xmlns:p14="http://schemas.microsoft.com/office/powerpoint/2010/main" val="1677838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KB</a:t>
            </a:r>
            <a:r>
              <a:rPr lang="en-GB" dirty="0"/>
              <a:t> The total number of people in the UK who use British Sign language is estimated to be 151,000 and, of these, 87,000 are deaf.</a:t>
            </a:r>
          </a:p>
          <a:p>
            <a:pPr marL="171450" indent="-171450">
              <a:buFont typeface="Arial" panose="020B0604020202020204" pitchFamily="34" charset="0"/>
              <a:buChar char="•"/>
            </a:pPr>
            <a:r>
              <a:rPr lang="en-GB" dirty="0"/>
              <a:t>disability for West Yorkshire (17.6%).</a:t>
            </a:r>
          </a:p>
          <a:p>
            <a:pPr marL="171450" indent="-171450">
              <a:buFont typeface="Arial" panose="020B0604020202020204" pitchFamily="34" charset="0"/>
              <a:buChar char="•"/>
            </a:pPr>
            <a:r>
              <a:rPr lang="en-GB" dirty="0"/>
              <a:t>(88 people) </a:t>
            </a:r>
          </a:p>
        </p:txBody>
      </p:sp>
      <p:sp>
        <p:nvSpPr>
          <p:cNvPr id="4" name="Slide Number Placeholder 3"/>
          <p:cNvSpPr>
            <a:spLocks noGrp="1"/>
          </p:cNvSpPr>
          <p:nvPr>
            <p:ph type="sldNum" sz="quarter" idx="5"/>
          </p:nvPr>
        </p:nvSpPr>
        <p:spPr/>
        <p:txBody>
          <a:bodyPr/>
          <a:lstStyle/>
          <a:p>
            <a:fld id="{35FE3BED-91D8-44C3-B3CD-082FCBEBB89C}" type="slidenum">
              <a:rPr lang="en-GB" smtClean="0"/>
              <a:t>3</a:t>
            </a:fld>
            <a:endParaRPr lang="en-GB"/>
          </a:p>
        </p:txBody>
      </p:sp>
    </p:spTree>
    <p:extLst>
      <p:ext uri="{BB962C8B-B14F-4D97-AF65-F5344CB8AC3E}">
        <p14:creationId xmlns:p14="http://schemas.microsoft.com/office/powerpoint/2010/main" val="4061986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KB</a:t>
            </a:r>
            <a:r>
              <a:rPr lang="en-GB" dirty="0"/>
              <a:t> It is against the law to discriminate against someone because of: </a:t>
            </a:r>
          </a:p>
          <a:p>
            <a:pPr marL="171450" indent="-171450">
              <a:buFont typeface="Arial" panose="020B0604020202020204" pitchFamily="34" charset="0"/>
              <a:buChar char="•"/>
            </a:pPr>
            <a:r>
              <a:rPr lang="en-GB" dirty="0"/>
              <a:t>age</a:t>
            </a:r>
          </a:p>
          <a:p>
            <a:pPr marL="171450" indent="-171450">
              <a:buFont typeface="Arial" panose="020B0604020202020204" pitchFamily="34" charset="0"/>
              <a:buChar char="•"/>
            </a:pPr>
            <a:r>
              <a:rPr lang="en-GB" dirty="0"/>
              <a:t>disability</a:t>
            </a:r>
          </a:p>
          <a:p>
            <a:pPr marL="171450" indent="-171450">
              <a:buFont typeface="Arial" panose="020B0604020202020204" pitchFamily="34" charset="0"/>
              <a:buChar char="•"/>
            </a:pPr>
            <a:r>
              <a:rPr lang="en-GB" dirty="0"/>
              <a:t>gender reassignment</a:t>
            </a:r>
          </a:p>
          <a:p>
            <a:pPr marL="171450" indent="-171450">
              <a:buFont typeface="Arial" panose="020B0604020202020204" pitchFamily="34" charset="0"/>
              <a:buChar char="•"/>
            </a:pPr>
            <a:r>
              <a:rPr lang="en-GB" dirty="0"/>
              <a:t>marriage and civil partnership</a:t>
            </a:r>
          </a:p>
          <a:p>
            <a:pPr marL="171450" indent="-171450">
              <a:buFont typeface="Arial" panose="020B0604020202020204" pitchFamily="34" charset="0"/>
              <a:buChar char="•"/>
            </a:pPr>
            <a:r>
              <a:rPr lang="en-GB" dirty="0"/>
              <a:t>pregnancy and maternity</a:t>
            </a:r>
          </a:p>
          <a:p>
            <a:pPr marL="171450" indent="-171450">
              <a:buFont typeface="Arial" panose="020B0604020202020204" pitchFamily="34" charset="0"/>
              <a:buChar char="•"/>
            </a:pPr>
            <a:r>
              <a:rPr lang="en-GB" dirty="0"/>
              <a:t>race</a:t>
            </a:r>
          </a:p>
          <a:p>
            <a:pPr marL="171450" indent="-171450">
              <a:buFont typeface="Arial" panose="020B0604020202020204" pitchFamily="34" charset="0"/>
              <a:buChar char="•"/>
            </a:pPr>
            <a:r>
              <a:rPr lang="en-GB" dirty="0"/>
              <a:t>religion or belief</a:t>
            </a:r>
          </a:p>
          <a:p>
            <a:pPr marL="171450" indent="-171450">
              <a:buFont typeface="Arial" panose="020B0604020202020204" pitchFamily="34" charset="0"/>
              <a:buChar char="•"/>
            </a:pPr>
            <a:r>
              <a:rPr lang="en-GB" dirty="0"/>
              <a:t>sex</a:t>
            </a:r>
          </a:p>
          <a:p>
            <a:pPr marL="171450" indent="-171450">
              <a:buFont typeface="Arial" panose="020B0604020202020204" pitchFamily="34" charset="0"/>
              <a:buChar char="•"/>
            </a:pPr>
            <a:r>
              <a:rPr lang="en-GB" dirty="0"/>
              <a:t>sexual orientation</a:t>
            </a:r>
          </a:p>
          <a:p>
            <a:r>
              <a:rPr lang="en-GB" dirty="0"/>
              <a:t>These are called protected characteristics.</a:t>
            </a:r>
          </a:p>
        </p:txBody>
      </p:sp>
      <p:sp>
        <p:nvSpPr>
          <p:cNvPr id="4" name="Slide Number Placeholder 3"/>
          <p:cNvSpPr>
            <a:spLocks noGrp="1"/>
          </p:cNvSpPr>
          <p:nvPr>
            <p:ph type="sldNum" sz="quarter" idx="5"/>
          </p:nvPr>
        </p:nvSpPr>
        <p:spPr/>
        <p:txBody>
          <a:bodyPr/>
          <a:lstStyle/>
          <a:p>
            <a:fld id="{35FE3BED-91D8-44C3-B3CD-082FCBEBB89C}" type="slidenum">
              <a:rPr lang="en-GB" smtClean="0"/>
              <a:t>4</a:t>
            </a:fld>
            <a:endParaRPr lang="en-GB"/>
          </a:p>
        </p:txBody>
      </p:sp>
    </p:spTree>
    <p:extLst>
      <p:ext uri="{BB962C8B-B14F-4D97-AF65-F5344CB8AC3E}">
        <p14:creationId xmlns:p14="http://schemas.microsoft.com/office/powerpoint/2010/main" val="2582957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b="1" dirty="0"/>
              <a:t>SMC</a:t>
            </a:r>
            <a:r>
              <a:rPr lang="en-GB" dirty="0"/>
              <a:t> It is important to recognise that we all should be asking people if they need any help, but sometimes we can anticipate in advance that someone may need some help e.g., if someone has a learning disability or serious mental illness, they are probably going to need a longer appointment. Or if they are visually impaired or blind you can anticipate they are going to need someone to guide them to their seat or consulting room if they arrive on their own. So you can offer this rather than expecting them to ask, and in some cases just arrange the support e.g. longer appointment. Plus, not everyone knows what adjustments would help or that you could offer.</a:t>
            </a:r>
          </a:p>
        </p:txBody>
      </p:sp>
      <p:sp>
        <p:nvSpPr>
          <p:cNvPr id="4" name="Slide Number Placeholder 3"/>
          <p:cNvSpPr>
            <a:spLocks noGrp="1"/>
          </p:cNvSpPr>
          <p:nvPr>
            <p:ph type="sldNum" sz="quarter" idx="5"/>
          </p:nvPr>
        </p:nvSpPr>
        <p:spPr/>
        <p:txBody>
          <a:bodyPr/>
          <a:lstStyle/>
          <a:p>
            <a:fld id="{35FE3BED-91D8-44C3-B3CD-082FCBEBB89C}" type="slidenum">
              <a:rPr lang="en-GB" smtClean="0"/>
              <a:t>5</a:t>
            </a:fld>
            <a:endParaRPr lang="en-GB"/>
          </a:p>
        </p:txBody>
      </p:sp>
    </p:spTree>
    <p:extLst>
      <p:ext uri="{BB962C8B-B14F-4D97-AF65-F5344CB8AC3E}">
        <p14:creationId xmlns:p14="http://schemas.microsoft.com/office/powerpoint/2010/main" val="2742409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1"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rPr>
              <a:t>SMC </a:t>
            </a:r>
            <a:r>
              <a:rPr lang="en-GB" sz="1800"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rPr>
              <a:t>Accessible information standard </a:t>
            </a:r>
            <a:r>
              <a:rPr lang="en-US" sz="1800" dirty="0">
                <a:effectLst/>
                <a:latin typeface="Arial" panose="020B0604020202020204" pitchFamily="34" charset="0"/>
                <a:ea typeface="Calibri" panose="020F0502020204030204" pitchFamily="34" charset="0"/>
                <a:cs typeface="Times New Roman" panose="02020603050405020304" pitchFamily="18" charset="0"/>
              </a:rPr>
              <a:t>is there to make sure that people who have a disability, impairment or sensory loss get information that they can access and understand, and any communication support that they need from health and care services. </a:t>
            </a:r>
            <a:r>
              <a:rPr lang="en-GB" b="0" i="0" dirty="0">
                <a:solidFill>
                  <a:srgbClr val="425563"/>
                </a:solidFill>
                <a:effectLst/>
                <a:latin typeface="Arial" panose="020B0604020202020204" pitchFamily="34" charset="0"/>
              </a:rPr>
              <a:t>The standard requires that health and social care organisations do 5 things:</a:t>
            </a:r>
          </a:p>
          <a:p>
            <a:pPr algn="l">
              <a:buFont typeface="+mj-lt"/>
              <a:buAutoNum type="arabicPeriod"/>
            </a:pPr>
            <a:r>
              <a:rPr lang="en-GB" b="0" i="0" dirty="0">
                <a:solidFill>
                  <a:srgbClr val="425563"/>
                </a:solidFill>
                <a:effectLst/>
                <a:latin typeface="Arial" panose="020B0604020202020204" pitchFamily="34" charset="0"/>
              </a:rPr>
              <a:t>Ask people if they have any information or communication needs and how they can meet these.</a:t>
            </a:r>
          </a:p>
          <a:p>
            <a:pPr algn="l">
              <a:buFont typeface="+mj-lt"/>
              <a:buAutoNum type="arabicPeriod"/>
            </a:pPr>
            <a:r>
              <a:rPr lang="en-GB" b="0" i="0" dirty="0">
                <a:solidFill>
                  <a:srgbClr val="425563"/>
                </a:solidFill>
                <a:effectLst/>
                <a:latin typeface="Arial" panose="020B0604020202020204" pitchFamily="34" charset="0"/>
              </a:rPr>
              <a:t>Record those needs clearly and in a set way.</a:t>
            </a:r>
          </a:p>
          <a:p>
            <a:pPr algn="l">
              <a:buFont typeface="+mj-lt"/>
              <a:buAutoNum type="arabicPeriod"/>
            </a:pPr>
            <a:r>
              <a:rPr lang="en-GB" b="0" i="0" dirty="0">
                <a:solidFill>
                  <a:srgbClr val="425563"/>
                </a:solidFill>
                <a:effectLst/>
                <a:latin typeface="Arial" panose="020B0604020202020204" pitchFamily="34" charset="0"/>
              </a:rPr>
              <a:t>Highlight or flag the person’s file or notes so it is clear they have communication needs and how these needs can be met.</a:t>
            </a:r>
          </a:p>
          <a:p>
            <a:pPr algn="l">
              <a:buFont typeface="+mj-lt"/>
              <a:buAutoNum type="arabicPeriod"/>
            </a:pPr>
            <a:r>
              <a:rPr lang="en-GB" b="0" i="0" dirty="0">
                <a:solidFill>
                  <a:srgbClr val="425563"/>
                </a:solidFill>
                <a:effectLst/>
                <a:latin typeface="Arial" panose="020B0604020202020204" pitchFamily="34" charset="0"/>
              </a:rPr>
              <a:t>Share their knowledge of a person’s information or communication needs with other providers of NHS and adult social care services if they have consent or permission to.</a:t>
            </a:r>
          </a:p>
          <a:p>
            <a:pPr algn="l">
              <a:buFont typeface="+mj-lt"/>
              <a:buAutoNum type="arabicPeriod"/>
            </a:pPr>
            <a:r>
              <a:rPr lang="en-GB" b="0" i="0" dirty="0">
                <a:solidFill>
                  <a:srgbClr val="425563"/>
                </a:solidFill>
                <a:effectLst/>
                <a:latin typeface="Arial" panose="020B0604020202020204" pitchFamily="34" charset="0"/>
              </a:rPr>
              <a:t>Take steps to make sure people receive information that they can access and understand and that they are given communication support if they need it.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effectLst/>
                <a:ea typeface="Times New Roman" panose="02020603050405020304" pitchFamily="18" charset="0"/>
              </a:rPr>
              <a:t>These regulations say that we must make our websites, intranet or mobile applications (apps) more accessible by meeting specific</a:t>
            </a:r>
            <a:r>
              <a:rPr lang="en-GB" sz="1200" dirty="0">
                <a:solidFill>
                  <a:srgbClr val="0070C0"/>
                </a:solidFill>
                <a:effectLst/>
                <a:ea typeface="Times New Roman" panose="02020603050405020304" pitchFamily="18" charset="0"/>
              </a:rPr>
              <a:t> accessibility standards </a:t>
            </a:r>
            <a:r>
              <a:rPr lang="en-GB" sz="1200" u="none" dirty="0">
                <a:solidFill>
                  <a:srgbClr val="0000FF"/>
                </a:solidFill>
                <a:effectLst/>
                <a:ea typeface="Times New Roman" panose="02020603050405020304" pitchFamily="18" charset="0"/>
              </a:rPr>
              <a:t>called the Web Content Accessibility Guidelines (WCAG) and </a:t>
            </a:r>
            <a:r>
              <a:rPr lang="en-GB" sz="1200" dirty="0">
                <a:effectLst/>
                <a:ea typeface="Times New Roman" panose="02020603050405020304" pitchFamily="18" charset="0"/>
              </a:rPr>
              <a:t>must have an accessibility statement which explains how accessible the site and its content are, you must also offer alternative formats. It applies to all public bodies and  publicly funded organisations. </a:t>
            </a:r>
          </a:p>
          <a:p>
            <a:pPr marL="285750" indent="-2857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89799B3A-96D6-40ED-9873-1D4CBC028FE7}" type="slidenum">
              <a:rPr lang="en-GB" smtClean="0"/>
              <a:t>6</a:t>
            </a:fld>
            <a:endParaRPr lang="en-GB"/>
          </a:p>
        </p:txBody>
      </p:sp>
    </p:spTree>
    <p:extLst>
      <p:ext uri="{BB962C8B-B14F-4D97-AF65-F5344CB8AC3E}">
        <p14:creationId xmlns:p14="http://schemas.microsoft.com/office/powerpoint/2010/main" val="3559333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KB</a:t>
            </a:r>
            <a:r>
              <a:rPr lang="en-GB" dirty="0"/>
              <a:t> intro to case studies (over lunch will sort plan re room and management of feedback etc) </a:t>
            </a:r>
          </a:p>
          <a:p>
            <a:r>
              <a:rPr lang="en-GB" dirty="0"/>
              <a:t>Intro 10 mins – feedback is 10 </a:t>
            </a:r>
          </a:p>
          <a:p>
            <a:endParaRPr lang="en-GB" dirty="0"/>
          </a:p>
        </p:txBody>
      </p:sp>
      <p:sp>
        <p:nvSpPr>
          <p:cNvPr id="4" name="Slide Number Placeholder 3"/>
          <p:cNvSpPr>
            <a:spLocks noGrp="1"/>
          </p:cNvSpPr>
          <p:nvPr>
            <p:ph type="sldNum" sz="quarter" idx="5"/>
          </p:nvPr>
        </p:nvSpPr>
        <p:spPr/>
        <p:txBody>
          <a:bodyPr/>
          <a:lstStyle/>
          <a:p>
            <a:fld id="{35FE3BED-91D8-44C3-B3CD-082FCBEBB89C}" type="slidenum">
              <a:rPr lang="en-GB" smtClean="0"/>
              <a:t>7</a:t>
            </a:fld>
            <a:endParaRPr lang="en-GB"/>
          </a:p>
        </p:txBody>
      </p:sp>
    </p:spTree>
    <p:extLst>
      <p:ext uri="{BB962C8B-B14F-4D97-AF65-F5344CB8AC3E}">
        <p14:creationId xmlns:p14="http://schemas.microsoft.com/office/powerpoint/2010/main" val="2526257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5FE3BED-91D8-44C3-B3CD-082FCBEBB89C}" type="slidenum">
              <a:rPr lang="en-GB" smtClean="0"/>
              <a:t>8</a:t>
            </a:fld>
            <a:endParaRPr lang="en-GB"/>
          </a:p>
        </p:txBody>
      </p:sp>
    </p:spTree>
    <p:extLst>
      <p:ext uri="{BB962C8B-B14F-4D97-AF65-F5344CB8AC3E}">
        <p14:creationId xmlns:p14="http://schemas.microsoft.com/office/powerpoint/2010/main" val="1481343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SMC</a:t>
            </a:r>
            <a:r>
              <a:rPr lang="en-GB" dirty="0"/>
              <a:t> </a:t>
            </a:r>
          </a:p>
        </p:txBody>
      </p:sp>
      <p:sp>
        <p:nvSpPr>
          <p:cNvPr id="4" name="Slide Number Placeholder 3"/>
          <p:cNvSpPr>
            <a:spLocks noGrp="1"/>
          </p:cNvSpPr>
          <p:nvPr>
            <p:ph type="sldNum" sz="quarter" idx="5"/>
          </p:nvPr>
        </p:nvSpPr>
        <p:spPr/>
        <p:txBody>
          <a:bodyPr/>
          <a:lstStyle/>
          <a:p>
            <a:fld id="{35FE3BED-91D8-44C3-B3CD-082FCBEBB89C}" type="slidenum">
              <a:rPr lang="en-GB" smtClean="0"/>
              <a:t>9</a:t>
            </a:fld>
            <a:endParaRPr lang="en-GB"/>
          </a:p>
        </p:txBody>
      </p:sp>
    </p:spTree>
    <p:extLst>
      <p:ext uri="{BB962C8B-B14F-4D97-AF65-F5344CB8AC3E}">
        <p14:creationId xmlns:p14="http://schemas.microsoft.com/office/powerpoint/2010/main" val="18027271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descr="A picture containing graphical user interface&#10;&#10;Description automatically generated">
            <a:extLst>
              <a:ext uri="{FF2B5EF4-FFF2-40B4-BE49-F238E27FC236}">
                <a16:creationId xmlns:a16="http://schemas.microsoft.com/office/drawing/2014/main" id="{B4A36841-05FE-0718-EAF8-804F5AB57349}"/>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10" name="Title 1">
            <a:extLst>
              <a:ext uri="{FF2B5EF4-FFF2-40B4-BE49-F238E27FC236}">
                <a16:creationId xmlns:a16="http://schemas.microsoft.com/office/drawing/2014/main" id="{C12DCE1B-FAE1-3F74-BCB7-998F778379BB}"/>
              </a:ext>
            </a:extLst>
          </p:cNvPr>
          <p:cNvSpPr>
            <a:spLocks noGrp="1"/>
          </p:cNvSpPr>
          <p:nvPr>
            <p:ph type="title" hasCustomPrompt="1"/>
          </p:nvPr>
        </p:nvSpPr>
        <p:spPr>
          <a:xfrm>
            <a:off x="1028632" y="3153844"/>
            <a:ext cx="5233020" cy="2074139"/>
          </a:xfrm>
        </p:spPr>
        <p:txBody>
          <a:bodyPr>
            <a:noAutofit/>
          </a:bodyPr>
          <a:lstStyle>
            <a:lvl1pPr>
              <a:defRPr sz="5500" b="1" i="0">
                <a:latin typeface="Arial" panose="020B0604020202020204" pitchFamily="34" charset="0"/>
                <a:cs typeface="Arial" panose="020B0604020202020204" pitchFamily="34" charset="0"/>
              </a:defRPr>
            </a:lvl1pPr>
          </a:lstStyle>
          <a:p>
            <a:r>
              <a:rPr lang="en-GB" dirty="0"/>
              <a:t>West Yorkshire Integrated Care Board</a:t>
            </a:r>
            <a:endParaRPr lang="en-US" dirty="0"/>
          </a:p>
        </p:txBody>
      </p:sp>
    </p:spTree>
    <p:extLst>
      <p:ext uri="{BB962C8B-B14F-4D97-AF65-F5344CB8AC3E}">
        <p14:creationId xmlns:p14="http://schemas.microsoft.com/office/powerpoint/2010/main" val="1651044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4" descr="A picture containing text&#10;&#10;Description automatically generated">
            <a:extLst>
              <a:ext uri="{FF2B5EF4-FFF2-40B4-BE49-F238E27FC236}">
                <a16:creationId xmlns:a16="http://schemas.microsoft.com/office/drawing/2014/main" id="{6847C6B1-4B0E-3D93-5B51-F8ABD0E7B67F}"/>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28FC3F0-7439-9C1A-D566-2CED21D5C71C}"/>
              </a:ext>
            </a:extLst>
          </p:cNvPr>
          <p:cNvSpPr>
            <a:spLocks noGrp="1"/>
          </p:cNvSpPr>
          <p:nvPr>
            <p:ph type="title" hasCustomPrompt="1"/>
          </p:nvPr>
        </p:nvSpPr>
        <p:spPr>
          <a:xfrm>
            <a:off x="1938130" y="742813"/>
            <a:ext cx="7772399" cy="509518"/>
          </a:xfrm>
        </p:spPr>
        <p:txBody>
          <a:bodyPr>
            <a:normAutofit/>
          </a:bodyPr>
          <a:lstStyle>
            <a:lvl1pPr>
              <a:defRPr sz="3600">
                <a:latin typeface="Arial" panose="020B0604020202020204" pitchFamily="34" charset="0"/>
                <a:cs typeface="Arial" panose="020B0604020202020204" pitchFamily="34" charset="0"/>
              </a:defRPr>
            </a:lvl1pPr>
          </a:lstStyle>
          <a:p>
            <a:r>
              <a:rPr lang="en-GB" dirty="0"/>
              <a:t>Insert title here…</a:t>
            </a:r>
            <a:endParaRPr lang="en-US" dirty="0"/>
          </a:p>
        </p:txBody>
      </p:sp>
      <p:sp>
        <p:nvSpPr>
          <p:cNvPr id="3" name="Content Placeholder 2">
            <a:extLst>
              <a:ext uri="{FF2B5EF4-FFF2-40B4-BE49-F238E27FC236}">
                <a16:creationId xmlns:a16="http://schemas.microsoft.com/office/drawing/2014/main" id="{468350A9-0111-7B00-633E-6B5A8B907146}"/>
              </a:ext>
            </a:extLst>
          </p:cNvPr>
          <p:cNvSpPr>
            <a:spLocks noGrp="1"/>
          </p:cNvSpPr>
          <p:nvPr>
            <p:ph sz="half" idx="1" hasCustomPrompt="1"/>
          </p:nvPr>
        </p:nvSpPr>
        <p:spPr>
          <a:xfrm>
            <a:off x="1938130" y="1825625"/>
            <a:ext cx="7772399" cy="3690592"/>
          </a:xfrm>
        </p:spPr>
        <p:txBody>
          <a:bodyPr>
            <a:normAutofit/>
          </a:bodyPr>
          <a:lstStyle>
            <a:lvl1pPr marL="0" indent="0">
              <a:buNone/>
              <a:defRPr sz="1800" b="0" i="0">
                <a:latin typeface="Arial" panose="020B0604020202020204" pitchFamily="34" charset="0"/>
                <a:cs typeface="Arial" panose="020B0604020202020204" pitchFamily="34" charset="0"/>
              </a:defRPr>
            </a:lvl1pPr>
          </a:lstStyle>
          <a:p>
            <a:pPr lvl="0"/>
            <a:r>
              <a:rPr lang="en-US" dirty="0"/>
              <a:t>Body copy here…</a:t>
            </a:r>
          </a:p>
        </p:txBody>
      </p:sp>
    </p:spTree>
    <p:extLst>
      <p:ext uri="{BB962C8B-B14F-4D97-AF65-F5344CB8AC3E}">
        <p14:creationId xmlns:p14="http://schemas.microsoft.com/office/powerpoint/2010/main" val="1186069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pic>
        <p:nvPicPr>
          <p:cNvPr id="5" name="Picture 4" descr="A picture containing text&#10;&#10;Description automatically generated">
            <a:extLst>
              <a:ext uri="{FF2B5EF4-FFF2-40B4-BE49-F238E27FC236}">
                <a16:creationId xmlns:a16="http://schemas.microsoft.com/office/drawing/2014/main" id="{6847C6B1-4B0E-3D93-5B51-F8ABD0E7B67F}"/>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28FC3F0-7439-9C1A-D566-2CED21D5C71C}"/>
              </a:ext>
            </a:extLst>
          </p:cNvPr>
          <p:cNvSpPr>
            <a:spLocks noGrp="1"/>
          </p:cNvSpPr>
          <p:nvPr>
            <p:ph type="title" hasCustomPrompt="1"/>
          </p:nvPr>
        </p:nvSpPr>
        <p:spPr>
          <a:xfrm>
            <a:off x="1938130" y="742813"/>
            <a:ext cx="7772399" cy="509518"/>
          </a:xfrm>
        </p:spPr>
        <p:txBody>
          <a:bodyPr>
            <a:normAutofit/>
          </a:bodyPr>
          <a:lstStyle>
            <a:lvl1pPr>
              <a:defRPr sz="3600">
                <a:latin typeface="Arial" panose="020B0604020202020204" pitchFamily="34" charset="0"/>
                <a:cs typeface="Arial" panose="020B0604020202020204" pitchFamily="34" charset="0"/>
              </a:defRPr>
            </a:lvl1pPr>
          </a:lstStyle>
          <a:p>
            <a:r>
              <a:rPr lang="en-GB" dirty="0"/>
              <a:t>Insert title here…</a:t>
            </a:r>
            <a:endParaRPr lang="en-US" dirty="0"/>
          </a:p>
        </p:txBody>
      </p:sp>
      <p:sp>
        <p:nvSpPr>
          <p:cNvPr id="3" name="Content Placeholder 2">
            <a:extLst>
              <a:ext uri="{FF2B5EF4-FFF2-40B4-BE49-F238E27FC236}">
                <a16:creationId xmlns:a16="http://schemas.microsoft.com/office/drawing/2014/main" id="{468350A9-0111-7B00-633E-6B5A8B907146}"/>
              </a:ext>
            </a:extLst>
          </p:cNvPr>
          <p:cNvSpPr>
            <a:spLocks noGrp="1"/>
          </p:cNvSpPr>
          <p:nvPr>
            <p:ph sz="half" idx="1" hasCustomPrompt="1"/>
          </p:nvPr>
        </p:nvSpPr>
        <p:spPr>
          <a:xfrm>
            <a:off x="1938131" y="1825625"/>
            <a:ext cx="4626182" cy="3690592"/>
          </a:xfrm>
        </p:spPr>
        <p:txBody>
          <a:bodyPr>
            <a:normAutofit/>
          </a:bodyPr>
          <a:lstStyle>
            <a:lvl1pPr marL="0" indent="0">
              <a:buNone/>
              <a:defRPr sz="1800" b="0" i="0">
                <a:latin typeface="Arial" panose="020B0604020202020204" pitchFamily="34" charset="0"/>
                <a:cs typeface="Arial" panose="020B0604020202020204" pitchFamily="34" charset="0"/>
              </a:defRPr>
            </a:lvl1pPr>
          </a:lstStyle>
          <a:p>
            <a:pPr lvl="0"/>
            <a:r>
              <a:rPr lang="en-US" dirty="0"/>
              <a:t>Body copy here…</a:t>
            </a:r>
          </a:p>
        </p:txBody>
      </p:sp>
      <p:sp>
        <p:nvSpPr>
          <p:cNvPr id="6" name="Content Placeholder 5">
            <a:extLst>
              <a:ext uri="{FF2B5EF4-FFF2-40B4-BE49-F238E27FC236}">
                <a16:creationId xmlns:a16="http://schemas.microsoft.com/office/drawing/2014/main" id="{AA3C59A9-C089-A1B6-8423-43B52C01CBB4}"/>
              </a:ext>
            </a:extLst>
          </p:cNvPr>
          <p:cNvSpPr>
            <a:spLocks noGrp="1"/>
          </p:cNvSpPr>
          <p:nvPr>
            <p:ph sz="quarter" idx="10"/>
          </p:nvPr>
        </p:nvSpPr>
        <p:spPr>
          <a:xfrm>
            <a:off x="7137400" y="1825626"/>
            <a:ext cx="4481513" cy="3690938"/>
          </a:xfrm>
        </p:spPr>
        <p:txBody>
          <a:bodyPr/>
          <a:lstStyle>
            <a:lvl5pPr marL="1828800" indent="0">
              <a:buNone/>
              <a:defRPr/>
            </a:lvl5pPr>
          </a:lstStyle>
          <a:p>
            <a:pPr lvl="4"/>
            <a:endParaRPr lang="en-GB" dirty="0"/>
          </a:p>
        </p:txBody>
      </p:sp>
    </p:spTree>
    <p:extLst>
      <p:ext uri="{BB962C8B-B14F-4D97-AF65-F5344CB8AC3E}">
        <p14:creationId xmlns:p14="http://schemas.microsoft.com/office/powerpoint/2010/main" val="2298562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7" name="Picture 6" descr="A picture containing shape&#10;&#10;Description automatically generated">
            <a:extLst>
              <a:ext uri="{FF2B5EF4-FFF2-40B4-BE49-F238E27FC236}">
                <a16:creationId xmlns:a16="http://schemas.microsoft.com/office/drawing/2014/main" id="{C82657FD-3193-BA29-FB55-5BD91D1647A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28FC3F0-7439-9C1A-D566-2CED21D5C71C}"/>
              </a:ext>
            </a:extLst>
          </p:cNvPr>
          <p:cNvSpPr>
            <a:spLocks noGrp="1"/>
          </p:cNvSpPr>
          <p:nvPr>
            <p:ph type="title" hasCustomPrompt="1"/>
          </p:nvPr>
        </p:nvSpPr>
        <p:spPr>
          <a:xfrm>
            <a:off x="838198" y="555280"/>
            <a:ext cx="4999381" cy="509518"/>
          </a:xfrm>
        </p:spPr>
        <p:txBody>
          <a:bodyPr>
            <a:normAutofit/>
          </a:bodyPr>
          <a:lstStyle>
            <a:lvl1pPr>
              <a:defRPr sz="3600">
                <a:latin typeface="Arial" panose="020B0604020202020204" pitchFamily="34" charset="0"/>
                <a:cs typeface="Arial" panose="020B0604020202020204" pitchFamily="34" charset="0"/>
              </a:defRPr>
            </a:lvl1pPr>
          </a:lstStyle>
          <a:p>
            <a:r>
              <a:rPr lang="en-GB" dirty="0"/>
              <a:t>Insert title here…</a:t>
            </a:r>
            <a:endParaRPr lang="en-US" dirty="0"/>
          </a:p>
        </p:txBody>
      </p:sp>
      <p:sp>
        <p:nvSpPr>
          <p:cNvPr id="3" name="Content Placeholder 2">
            <a:extLst>
              <a:ext uri="{FF2B5EF4-FFF2-40B4-BE49-F238E27FC236}">
                <a16:creationId xmlns:a16="http://schemas.microsoft.com/office/drawing/2014/main" id="{468350A9-0111-7B00-633E-6B5A8B907146}"/>
              </a:ext>
            </a:extLst>
          </p:cNvPr>
          <p:cNvSpPr>
            <a:spLocks noGrp="1"/>
          </p:cNvSpPr>
          <p:nvPr>
            <p:ph sz="half" idx="1" hasCustomPrompt="1"/>
          </p:nvPr>
        </p:nvSpPr>
        <p:spPr>
          <a:xfrm>
            <a:off x="838199" y="1620078"/>
            <a:ext cx="4999381" cy="3982211"/>
          </a:xfrm>
        </p:spPr>
        <p:txBody>
          <a:bodyPr>
            <a:normAutofit/>
          </a:bodyPr>
          <a:lstStyle>
            <a:lvl1pPr marL="0" indent="0">
              <a:buNone/>
              <a:defRPr sz="1800" b="0">
                <a:latin typeface="Arial" panose="020B0604020202020204" pitchFamily="34" charset="0"/>
                <a:cs typeface="Arial" panose="020B0604020202020204" pitchFamily="34" charset="0"/>
              </a:defRPr>
            </a:lvl1pPr>
          </a:lstStyle>
          <a:p>
            <a:pPr lvl="0"/>
            <a:r>
              <a:rPr lang="en-US" dirty="0"/>
              <a:t>Body copy here…</a:t>
            </a:r>
          </a:p>
        </p:txBody>
      </p:sp>
      <p:sp>
        <p:nvSpPr>
          <p:cNvPr id="4" name="Content Placeholder 3">
            <a:extLst>
              <a:ext uri="{FF2B5EF4-FFF2-40B4-BE49-F238E27FC236}">
                <a16:creationId xmlns:a16="http://schemas.microsoft.com/office/drawing/2014/main" id="{557C6608-1814-BA3D-3DB5-EB58C06F0DA1}"/>
              </a:ext>
            </a:extLst>
          </p:cNvPr>
          <p:cNvSpPr>
            <a:spLocks noGrp="1"/>
          </p:cNvSpPr>
          <p:nvPr>
            <p:ph sz="half" idx="2" hasCustomPrompt="1"/>
          </p:nvPr>
        </p:nvSpPr>
        <p:spPr>
          <a:xfrm>
            <a:off x="6354420" y="1620078"/>
            <a:ext cx="4999381" cy="3982211"/>
          </a:xfrm>
        </p:spPr>
        <p:txBody>
          <a:bodyPr>
            <a:normAutofit/>
          </a:bodyPr>
          <a:lstStyle>
            <a:lvl1pPr marL="0" indent="0">
              <a:buNone/>
              <a:defRPr sz="1800">
                <a:latin typeface="Arial" panose="020B0604020202020204" pitchFamily="34" charset="0"/>
                <a:cs typeface="Arial" panose="020B0604020202020204" pitchFamily="34" charset="0"/>
              </a:defRPr>
            </a:lvl1pPr>
          </a:lstStyle>
          <a:p>
            <a:pPr lvl="0"/>
            <a:r>
              <a:rPr lang="en-GB" dirty="0"/>
              <a:t>Body copy here…</a:t>
            </a:r>
            <a:endParaRPr lang="en-US" dirty="0"/>
          </a:p>
        </p:txBody>
      </p:sp>
    </p:spTree>
    <p:extLst>
      <p:ext uri="{BB962C8B-B14F-4D97-AF65-F5344CB8AC3E}">
        <p14:creationId xmlns:p14="http://schemas.microsoft.com/office/powerpoint/2010/main" val="21828754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9CFF22-A77A-E853-656D-293590EEE4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34969D1-DA8D-3E36-3DF2-0E5CAA7806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192BD8F-3FDE-1E31-B237-FC11FB9F67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E7F085-EB6C-ED48-9EC3-90975DC0E4D1}" type="datetimeFigureOut">
              <a:rPr lang="en-US" smtClean="0"/>
              <a:t>10/3/2023</a:t>
            </a:fld>
            <a:endParaRPr lang="en-US"/>
          </a:p>
        </p:txBody>
      </p:sp>
      <p:sp>
        <p:nvSpPr>
          <p:cNvPr id="5" name="Footer Placeholder 4">
            <a:extLst>
              <a:ext uri="{FF2B5EF4-FFF2-40B4-BE49-F238E27FC236}">
                <a16:creationId xmlns:a16="http://schemas.microsoft.com/office/drawing/2014/main" id="{B4162A32-43B1-28C0-14E7-C4762229FA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2D1BBE-A87D-8464-5778-B04022B348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3EA10-84F1-8C4D-AA45-969C079B1BD3}" type="slidenum">
              <a:rPr lang="en-US" smtClean="0"/>
              <a:t>‹#›</a:t>
            </a:fld>
            <a:endParaRPr lang="en-US"/>
          </a:p>
        </p:txBody>
      </p:sp>
    </p:spTree>
    <p:extLst>
      <p:ext uri="{BB962C8B-B14F-4D97-AF65-F5344CB8AC3E}">
        <p14:creationId xmlns:p14="http://schemas.microsoft.com/office/powerpoint/2010/main" val="1154198942"/>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4" r:id="rId3"/>
    <p:sldLayoutId id="2147483653"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ow%20to%20support%20people%20with%20learning%20disabilities%20-%20A%20guide%20for%20GP%20practice%20staff" TargetMode="External"/><Relationship Id="rId2" Type="http://schemas.openxmlformats.org/officeDocument/2006/relationships/hyperlink" Target="https://www.bid.org.uk/downloads/resources/a5-guide-to-working-with-deaf-people-in-a-health-setting.pdf" TargetMode="External"/><Relationship Id="rId1" Type="http://schemas.openxmlformats.org/officeDocument/2006/relationships/slideLayout" Target="../slideLayouts/slideLayout2.xml"/><Relationship Id="rId6" Type="http://schemas.openxmlformats.org/officeDocument/2006/relationships/hyperlink" Target="https://www.england.nhs.uk/wp-content/uploads/2017/09/guide-support-people-with-hearing-loss.pdf" TargetMode="External"/><Relationship Id="rId5" Type="http://schemas.openxmlformats.org/officeDocument/2006/relationships/hyperlink" Target="https://www.england.nhs.uk/wp-content/uploads/2017/09/guide-support-people-who-are-blind-or-have-sight-loss.pdf" TargetMode="External"/><Relationship Id="rId4" Type="http://schemas.openxmlformats.org/officeDocument/2006/relationships/hyperlink" Target="https://www.england.nhs.uk/wp-content/uploads/2017/09/guide-support-autistic-people.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wyicb-cal.equalityCKW@nhs.ne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equalityhumanrights.com/en/equality-act/protected-characteristics"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england.nhs.uk/publication/accessible-information-standard-overview-20172018/"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hyperlink" Target="https://www.gov.uk/guidance/accessibility-requirements-for-public-sector-websites-and-apps"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00ABD-8EF3-488C-2843-5DECCAC7F3AC}"/>
              </a:ext>
            </a:extLst>
          </p:cNvPr>
          <p:cNvSpPr>
            <a:spLocks noGrp="1"/>
          </p:cNvSpPr>
          <p:nvPr>
            <p:ph type="ctrTitle"/>
          </p:nvPr>
        </p:nvSpPr>
        <p:spPr>
          <a:xfrm>
            <a:off x="1176130" y="2467429"/>
            <a:ext cx="5848784" cy="2940909"/>
          </a:xfrm>
        </p:spPr>
        <p:txBody>
          <a:bodyPr/>
          <a:lstStyle/>
          <a:p>
            <a:r>
              <a:rPr kumimoji="0" lang="en-GB" sz="32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Reasonable Adjustments Training</a:t>
            </a:r>
            <a:br>
              <a:rPr kumimoji="0" lang="en-GB" sz="32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br>
            <a:br>
              <a:rPr kumimoji="0" lang="en-GB" sz="32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br>
            <a:r>
              <a:rPr kumimoji="0" lang="en-GB" sz="28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Kate Bell</a:t>
            </a:r>
            <a:br>
              <a:rPr kumimoji="0" lang="en-GB" sz="28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br>
            <a:r>
              <a:rPr kumimoji="0" lang="en-GB" sz="28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Sarah Mackenzie-Cooper</a:t>
            </a:r>
            <a:br>
              <a:rPr kumimoji="0" lang="en-GB" sz="28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br>
            <a:r>
              <a:rPr kumimoji="0" lang="en-GB" sz="28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West Yorkshire ICB</a:t>
            </a:r>
            <a:endParaRPr lang="en-US" sz="2800" dirty="0">
              <a:solidFill>
                <a:schemeClr val="bg1"/>
              </a:solidFill>
            </a:endParaRPr>
          </a:p>
        </p:txBody>
      </p:sp>
    </p:spTree>
    <p:extLst>
      <p:ext uri="{BB962C8B-B14F-4D97-AF65-F5344CB8AC3E}">
        <p14:creationId xmlns:p14="http://schemas.microsoft.com/office/powerpoint/2010/main" val="691784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FCBBE-83B8-1511-0C2F-FA33E039ABA0}"/>
              </a:ext>
            </a:extLst>
          </p:cNvPr>
          <p:cNvSpPr>
            <a:spLocks noGrp="1"/>
          </p:cNvSpPr>
          <p:nvPr>
            <p:ph type="title"/>
          </p:nvPr>
        </p:nvSpPr>
        <p:spPr>
          <a:xfrm>
            <a:off x="1463995" y="186267"/>
            <a:ext cx="8246535" cy="812800"/>
          </a:xfrm>
        </p:spPr>
        <p:txBody>
          <a:bodyPr>
            <a:normAutofit/>
          </a:bodyPr>
          <a:lstStyle/>
          <a:p>
            <a:r>
              <a:rPr lang="en-GB" b="1" dirty="0"/>
              <a:t>Adjustments - Shabana</a:t>
            </a:r>
          </a:p>
        </p:txBody>
      </p:sp>
      <p:sp>
        <p:nvSpPr>
          <p:cNvPr id="3" name="Content Placeholder 2">
            <a:extLst>
              <a:ext uri="{FF2B5EF4-FFF2-40B4-BE49-F238E27FC236}">
                <a16:creationId xmlns:a16="http://schemas.microsoft.com/office/drawing/2014/main" id="{E330CD37-5DFD-518F-2066-07E7589FBE60}"/>
              </a:ext>
            </a:extLst>
          </p:cNvPr>
          <p:cNvSpPr>
            <a:spLocks noGrp="1"/>
          </p:cNvSpPr>
          <p:nvPr>
            <p:ph sz="half" idx="1"/>
          </p:nvPr>
        </p:nvSpPr>
        <p:spPr>
          <a:xfrm>
            <a:off x="1463995" y="914400"/>
            <a:ext cx="10263547" cy="5283200"/>
          </a:xfrm>
        </p:spPr>
        <p:txBody>
          <a:bodyPr>
            <a:noAutofit/>
          </a:bodyPr>
          <a:lstStyle/>
          <a:p>
            <a:pPr>
              <a:spcBef>
                <a:spcPts val="0"/>
              </a:spcBef>
              <a:spcAft>
                <a:spcPts val="600"/>
              </a:spcAft>
            </a:pPr>
            <a:r>
              <a:rPr lang="en-GB" sz="3400" dirty="0"/>
              <a:t>Record and flag </a:t>
            </a:r>
            <a:r>
              <a:rPr lang="en-GB" sz="3200" dirty="0"/>
              <a:t>her </a:t>
            </a:r>
            <a:r>
              <a:rPr lang="en-GB" sz="3400" dirty="0"/>
              <a:t>needs, work with </a:t>
            </a:r>
            <a:r>
              <a:rPr lang="en-GB" sz="3200" dirty="0"/>
              <a:t>Shabana</a:t>
            </a:r>
            <a:r>
              <a:rPr lang="en-GB" sz="3400" dirty="0"/>
              <a:t> to agree an adjustment where parents can contact practice on her behalf e.g., by email or phone, using a password or designated phone number. </a:t>
            </a:r>
          </a:p>
          <a:p>
            <a:pPr>
              <a:spcBef>
                <a:spcPts val="0"/>
              </a:spcBef>
              <a:spcAft>
                <a:spcPts val="600"/>
              </a:spcAft>
            </a:pPr>
            <a:r>
              <a:rPr lang="en-GB" sz="3400" dirty="0"/>
              <a:t>LD Health Check and action plan could help identify issues and address them, e.g., advocacy</a:t>
            </a:r>
          </a:p>
          <a:p>
            <a:pPr>
              <a:spcBef>
                <a:spcPts val="0"/>
              </a:spcBef>
              <a:spcAft>
                <a:spcPts val="600"/>
              </a:spcAft>
            </a:pPr>
            <a:r>
              <a:rPr lang="en-GB" sz="3400" dirty="0"/>
              <a:t>Prioritise face to face appointments for her and provide a safe space when she attends the practice. </a:t>
            </a:r>
          </a:p>
          <a:p>
            <a:pPr>
              <a:spcBef>
                <a:spcPts val="0"/>
              </a:spcBef>
              <a:spcAft>
                <a:spcPts val="600"/>
              </a:spcAft>
            </a:pPr>
            <a:r>
              <a:rPr lang="en-GB" sz="3400" dirty="0"/>
              <a:t>Use Zoom calls so </a:t>
            </a:r>
            <a:r>
              <a:rPr lang="en-GB" sz="3200" dirty="0"/>
              <a:t>Shabana</a:t>
            </a:r>
            <a:r>
              <a:rPr lang="en-GB" sz="3400" dirty="0"/>
              <a:t> can be seen with her parents, so she is included and able to communicate.</a:t>
            </a:r>
          </a:p>
        </p:txBody>
      </p:sp>
    </p:spTree>
    <p:extLst>
      <p:ext uri="{BB962C8B-B14F-4D97-AF65-F5344CB8AC3E}">
        <p14:creationId xmlns:p14="http://schemas.microsoft.com/office/powerpoint/2010/main" val="923020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6523A-EFD0-B08A-17D7-2AC75A765FD8}"/>
              </a:ext>
            </a:extLst>
          </p:cNvPr>
          <p:cNvSpPr>
            <a:spLocks noGrp="1"/>
          </p:cNvSpPr>
          <p:nvPr>
            <p:ph type="title"/>
          </p:nvPr>
        </p:nvSpPr>
        <p:spPr>
          <a:xfrm>
            <a:off x="1938130" y="169333"/>
            <a:ext cx="7772399" cy="745067"/>
          </a:xfrm>
        </p:spPr>
        <p:txBody>
          <a:bodyPr>
            <a:normAutofit fontScale="90000"/>
          </a:bodyPr>
          <a:lstStyle/>
          <a:p>
            <a:r>
              <a:rPr lang="en-GB" b="1" dirty="0"/>
              <a:t>Top tips for reasonable adjustments</a:t>
            </a:r>
          </a:p>
        </p:txBody>
      </p:sp>
      <p:sp>
        <p:nvSpPr>
          <p:cNvPr id="3" name="Content Placeholder 2">
            <a:extLst>
              <a:ext uri="{FF2B5EF4-FFF2-40B4-BE49-F238E27FC236}">
                <a16:creationId xmlns:a16="http://schemas.microsoft.com/office/drawing/2014/main" id="{C7DD3D69-C79D-C101-EECD-5EAEB4E29327}"/>
              </a:ext>
            </a:extLst>
          </p:cNvPr>
          <p:cNvSpPr>
            <a:spLocks noGrp="1"/>
          </p:cNvSpPr>
          <p:nvPr>
            <p:ph sz="half" idx="1"/>
          </p:nvPr>
        </p:nvSpPr>
        <p:spPr>
          <a:xfrm>
            <a:off x="1349829" y="783772"/>
            <a:ext cx="10580914" cy="5600096"/>
          </a:xfrm>
        </p:spPr>
        <p:txBody>
          <a:bodyPr>
            <a:normAutofit fontScale="25000" lnSpcReduction="20000"/>
          </a:bodyPr>
          <a:lstStyle/>
          <a:p>
            <a:pPr marL="457200" indent="-457200">
              <a:lnSpc>
                <a:spcPct val="120000"/>
              </a:lnSpc>
              <a:buFont typeface="Arial" panose="020B0604020202020204" pitchFamily="34" charset="0"/>
              <a:buChar char="•"/>
            </a:pPr>
            <a:r>
              <a:rPr lang="en-GB" sz="9600" dirty="0"/>
              <a:t>Ask people about any needs – record them. Review regularly.</a:t>
            </a:r>
          </a:p>
          <a:p>
            <a:pPr marL="457200" indent="-457200">
              <a:lnSpc>
                <a:spcPct val="120000"/>
              </a:lnSpc>
              <a:buFont typeface="Arial" panose="020B0604020202020204" pitchFamily="34" charset="0"/>
              <a:buChar char="•"/>
            </a:pPr>
            <a:r>
              <a:rPr lang="en-GB" sz="9600" dirty="0"/>
              <a:t>Highlight or flag patient record for information, communication or other adjustments.</a:t>
            </a:r>
          </a:p>
          <a:p>
            <a:pPr marL="457200" indent="-457200">
              <a:lnSpc>
                <a:spcPct val="120000"/>
              </a:lnSpc>
              <a:buFont typeface="Arial" panose="020B0604020202020204" pitchFamily="34" charset="0"/>
              <a:buChar char="•"/>
            </a:pPr>
            <a:r>
              <a:rPr lang="en-GB" sz="9600" dirty="0"/>
              <a:t>If people don’t attend check if it's related to an unaddressed need.</a:t>
            </a:r>
          </a:p>
          <a:p>
            <a:pPr marL="457200" indent="-457200">
              <a:lnSpc>
                <a:spcPct val="120000"/>
              </a:lnSpc>
              <a:buFont typeface="Arial" panose="020B0604020202020204" pitchFamily="34" charset="0"/>
              <a:buChar char="•"/>
            </a:pPr>
            <a:r>
              <a:rPr lang="en-GB" sz="9600" dirty="0"/>
              <a:t>If there are needs, be proactive book a double or longer appointment</a:t>
            </a:r>
          </a:p>
          <a:p>
            <a:pPr marL="457200" indent="-457200">
              <a:lnSpc>
                <a:spcPct val="120000"/>
              </a:lnSpc>
              <a:buFont typeface="Arial" panose="020B0604020202020204" pitchFamily="34" charset="0"/>
              <a:buChar char="•"/>
            </a:pPr>
            <a:r>
              <a:rPr lang="en-GB" sz="9600" dirty="0"/>
              <a:t>Where needed, meet and greet them, guiding them to seating or rooms.</a:t>
            </a:r>
          </a:p>
          <a:p>
            <a:pPr marL="457200" indent="-457200">
              <a:lnSpc>
                <a:spcPct val="120000"/>
              </a:lnSpc>
              <a:buFont typeface="Arial" panose="020B0604020202020204" pitchFamily="34" charset="0"/>
              <a:buChar char="•"/>
            </a:pPr>
            <a:r>
              <a:rPr lang="en-GB" sz="9600" dirty="0"/>
              <a:t>Waiting rooms can be extra stressful places for some people</a:t>
            </a:r>
          </a:p>
          <a:p>
            <a:pPr marL="1143000" lvl="1" indent="-457200">
              <a:lnSpc>
                <a:spcPct val="120000"/>
              </a:lnSpc>
            </a:pPr>
            <a:r>
              <a:rPr lang="en-GB" sz="9600" dirty="0">
                <a:latin typeface="Arial" panose="020B0604020202020204" pitchFamily="34" charset="0"/>
                <a:cs typeface="Arial" panose="020B0604020202020204" pitchFamily="34" charset="0"/>
              </a:rPr>
              <a:t>arrange the appointment at a time when the waiting room is less busy.</a:t>
            </a:r>
          </a:p>
          <a:p>
            <a:pPr marL="1143000" lvl="1" indent="-457200">
              <a:lnSpc>
                <a:spcPct val="120000"/>
              </a:lnSpc>
            </a:pPr>
            <a:r>
              <a:rPr lang="en-GB" sz="9600" dirty="0">
                <a:latin typeface="Arial" panose="020B0604020202020204" pitchFamily="34" charset="0"/>
                <a:cs typeface="Arial" panose="020B0604020202020204" pitchFamily="34" charset="0"/>
              </a:rPr>
              <a:t>make it possible for patients to wait somewhere else or outside.</a:t>
            </a:r>
          </a:p>
          <a:p>
            <a:pPr marL="1143000" lvl="1" indent="-457200">
              <a:lnSpc>
                <a:spcPct val="120000"/>
              </a:lnSpc>
            </a:pPr>
            <a:r>
              <a:rPr lang="en-GB" sz="9600" dirty="0">
                <a:latin typeface="Arial" panose="020B0604020202020204" pitchFamily="34" charset="0"/>
                <a:cs typeface="Arial" panose="020B0604020202020204" pitchFamily="34" charset="0"/>
              </a:rPr>
              <a:t>give them a priority appointment if it's difficult to wait in the surgery.</a:t>
            </a:r>
          </a:p>
          <a:p>
            <a:endParaRPr lang="en-GB" dirty="0"/>
          </a:p>
        </p:txBody>
      </p:sp>
    </p:spTree>
    <p:extLst>
      <p:ext uri="{BB962C8B-B14F-4D97-AF65-F5344CB8AC3E}">
        <p14:creationId xmlns:p14="http://schemas.microsoft.com/office/powerpoint/2010/main" val="2892534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E6591-E23E-18C7-12C5-86771FBFE12F}"/>
              </a:ext>
            </a:extLst>
          </p:cNvPr>
          <p:cNvSpPr>
            <a:spLocks noGrp="1"/>
          </p:cNvSpPr>
          <p:nvPr>
            <p:ph type="title"/>
          </p:nvPr>
        </p:nvSpPr>
        <p:spPr>
          <a:xfrm>
            <a:off x="1320800" y="404882"/>
            <a:ext cx="8882270" cy="509518"/>
          </a:xfrm>
        </p:spPr>
        <p:txBody>
          <a:bodyPr>
            <a:normAutofit fontScale="90000"/>
          </a:bodyPr>
          <a:lstStyle/>
          <a:p>
            <a:r>
              <a:rPr lang="en-GB" b="1" dirty="0"/>
              <a:t> When providing reasonable adjustments</a:t>
            </a:r>
          </a:p>
        </p:txBody>
      </p:sp>
      <p:sp>
        <p:nvSpPr>
          <p:cNvPr id="3" name="Content Placeholder 2">
            <a:extLst>
              <a:ext uri="{FF2B5EF4-FFF2-40B4-BE49-F238E27FC236}">
                <a16:creationId xmlns:a16="http://schemas.microsoft.com/office/drawing/2014/main" id="{8339C7A4-5C79-D534-6EFC-FE0C9F14523E}"/>
              </a:ext>
            </a:extLst>
          </p:cNvPr>
          <p:cNvSpPr>
            <a:spLocks noGrp="1"/>
          </p:cNvSpPr>
          <p:nvPr>
            <p:ph sz="half" idx="1"/>
          </p:nvPr>
        </p:nvSpPr>
        <p:spPr>
          <a:xfrm>
            <a:off x="1320800" y="1083365"/>
            <a:ext cx="10459720" cy="5549664"/>
          </a:xfrm>
        </p:spPr>
        <p:txBody>
          <a:bodyPr>
            <a:normAutofit fontScale="92500" lnSpcReduction="20000"/>
          </a:bodyPr>
          <a:lstStyle/>
          <a:p>
            <a:pPr marL="457200" indent="-457200">
              <a:buFont typeface="Arial" panose="020B0604020202020204" pitchFamily="34" charset="0"/>
              <a:buChar char="•"/>
            </a:pPr>
            <a:r>
              <a:rPr lang="en-GB" sz="2600" dirty="0"/>
              <a:t>Be proactive, anticipate needs where you can.</a:t>
            </a:r>
          </a:p>
          <a:p>
            <a:pPr marL="457200" indent="-457200">
              <a:buFont typeface="Arial" panose="020B0604020202020204" pitchFamily="34" charset="0"/>
              <a:buChar char="•"/>
            </a:pPr>
            <a:r>
              <a:rPr lang="en-GB" sz="2600" dirty="0"/>
              <a:t>Ask people if they have needs ask them what would be helpful, offer suggestions. </a:t>
            </a:r>
          </a:p>
          <a:p>
            <a:pPr marL="457200" indent="-457200">
              <a:buFont typeface="Arial" panose="020B0604020202020204" pitchFamily="34" charset="0"/>
              <a:buChar char="•"/>
            </a:pPr>
            <a:r>
              <a:rPr lang="en-GB" sz="2600" dirty="0"/>
              <a:t>If you don’t think you can make an adjustment, think about it, is there an alternative that could meet their need ask them and ask other practices, look online, seek advice.</a:t>
            </a:r>
          </a:p>
          <a:p>
            <a:pPr marL="457200" indent="-457200">
              <a:buFont typeface="Arial" panose="020B0604020202020204" pitchFamily="34" charset="0"/>
              <a:buChar char="•"/>
            </a:pPr>
            <a:r>
              <a:rPr lang="en-GB" sz="2600" dirty="0">
                <a:highlight>
                  <a:srgbClr val="FFFF00"/>
                </a:highlight>
              </a:rPr>
              <a:t>Get consent before you share information about adjustments with another service, unless there is a data sharing agreement in place. </a:t>
            </a:r>
          </a:p>
          <a:p>
            <a:pPr marL="342900" indent="-342900">
              <a:buFont typeface="Arial" panose="020B0604020202020204" pitchFamily="34" charset="0"/>
              <a:buChar char="•"/>
            </a:pPr>
            <a:r>
              <a:rPr lang="en-GB" sz="2600" dirty="0"/>
              <a:t> Regularly review patient’s adjustment needs, some will be the same others can change.</a:t>
            </a:r>
          </a:p>
          <a:p>
            <a:pPr marL="457200" indent="-457200">
              <a:buFont typeface="Arial" panose="020B0604020202020204" pitchFamily="34" charset="0"/>
              <a:buChar char="•"/>
            </a:pPr>
            <a:r>
              <a:rPr lang="en-GB" sz="2600" dirty="0"/>
              <a:t>Unpaid carers and relatives who support the patient may need reasonable adjustments </a:t>
            </a:r>
          </a:p>
          <a:p>
            <a:pPr marL="457200" indent="-457200">
              <a:buFont typeface="Arial" panose="020B0604020202020204" pitchFamily="34" charset="0"/>
              <a:buChar char="•"/>
            </a:pPr>
            <a:r>
              <a:rPr lang="en-GB" sz="2600" dirty="0"/>
              <a:t>Think about how the practice communicates and shares information with patients, are there things that you could do differently?</a:t>
            </a:r>
          </a:p>
          <a:p>
            <a:pPr marL="457200" indent="-457200">
              <a:buFont typeface="Arial" panose="020B0604020202020204" pitchFamily="34" charset="0"/>
              <a:buChar char="•"/>
            </a:pPr>
            <a:r>
              <a:rPr lang="en-GB" sz="2600" dirty="0"/>
              <a:t>Work with your Practice Patient Group to identify ways of working that would make your practice more accessible for patients</a:t>
            </a:r>
            <a:r>
              <a:rPr lang="en-GB" sz="2400" dirty="0"/>
              <a:t>.</a:t>
            </a:r>
          </a:p>
          <a:p>
            <a:pPr marL="457200" indent="-457200">
              <a:buFont typeface="+mj-lt"/>
              <a:buAutoNum type="alphaLcParenR"/>
            </a:pPr>
            <a:endParaRPr lang="en-GB" sz="2000" dirty="0"/>
          </a:p>
          <a:p>
            <a:pPr marL="457200" indent="-457200">
              <a:buFont typeface="+mj-lt"/>
              <a:buAutoNum type="alphaLcParenR"/>
            </a:pPr>
            <a:endParaRPr lang="en-GB" sz="2000" dirty="0"/>
          </a:p>
        </p:txBody>
      </p:sp>
    </p:spTree>
    <p:extLst>
      <p:ext uri="{BB962C8B-B14F-4D97-AF65-F5344CB8AC3E}">
        <p14:creationId xmlns:p14="http://schemas.microsoft.com/office/powerpoint/2010/main" val="4008785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8F039-A0CF-DE37-709B-7F1F19AFD4FF}"/>
              </a:ext>
            </a:extLst>
          </p:cNvPr>
          <p:cNvSpPr>
            <a:spLocks noGrp="1"/>
          </p:cNvSpPr>
          <p:nvPr>
            <p:ph type="title"/>
          </p:nvPr>
        </p:nvSpPr>
        <p:spPr>
          <a:xfrm>
            <a:off x="1567544" y="159657"/>
            <a:ext cx="8142986" cy="798286"/>
          </a:xfrm>
        </p:spPr>
        <p:txBody>
          <a:bodyPr>
            <a:noAutofit/>
          </a:bodyPr>
          <a:lstStyle/>
          <a:p>
            <a:r>
              <a:rPr lang="en-GB" sz="2800" b="1" dirty="0"/>
              <a:t>Tips for making your practice more inclusive</a:t>
            </a:r>
          </a:p>
        </p:txBody>
      </p:sp>
      <p:sp>
        <p:nvSpPr>
          <p:cNvPr id="3" name="Content Placeholder 2">
            <a:extLst>
              <a:ext uri="{FF2B5EF4-FFF2-40B4-BE49-F238E27FC236}">
                <a16:creationId xmlns:a16="http://schemas.microsoft.com/office/drawing/2014/main" id="{CFB2BDD0-5B72-107E-D49F-A5AFCA434BF9}"/>
              </a:ext>
            </a:extLst>
          </p:cNvPr>
          <p:cNvSpPr>
            <a:spLocks noGrp="1"/>
          </p:cNvSpPr>
          <p:nvPr>
            <p:ph sz="half" idx="1"/>
          </p:nvPr>
        </p:nvSpPr>
        <p:spPr>
          <a:xfrm>
            <a:off x="1451429" y="841829"/>
            <a:ext cx="10363200" cy="5646057"/>
          </a:xfrm>
        </p:spPr>
        <p:txBody>
          <a:bodyPr>
            <a:normAutofit lnSpcReduction="10000"/>
          </a:bodyPr>
          <a:lstStyle/>
          <a:p>
            <a:pPr marL="285750" indent="-285750">
              <a:buFont typeface="Arial" panose="020B0604020202020204" pitchFamily="34" charset="0"/>
              <a:buChar char="•"/>
            </a:pPr>
            <a:r>
              <a:rPr lang="en-GB" sz="2300" dirty="0"/>
              <a:t>Be aware that you make a lot of these adjustments detailed above unconsciously </a:t>
            </a:r>
          </a:p>
          <a:p>
            <a:pPr marL="285750" indent="-285750">
              <a:buFont typeface="Arial" panose="020B0604020202020204" pitchFamily="34" charset="0"/>
              <a:buChar char="•"/>
            </a:pPr>
            <a:r>
              <a:rPr lang="en-GB" sz="2300" dirty="0"/>
              <a:t>If a patient is unable to provide proof of identity or address, you can still register them </a:t>
            </a:r>
          </a:p>
          <a:p>
            <a:pPr marL="285750" indent="-285750">
              <a:buFont typeface="Arial" panose="020B0604020202020204" pitchFamily="34" charset="0"/>
              <a:buChar char="•"/>
            </a:pPr>
            <a:r>
              <a:rPr lang="en-GB" sz="2300" dirty="0"/>
              <a:t>Know your local population and who uses it equality monitor your patients</a:t>
            </a:r>
          </a:p>
          <a:p>
            <a:pPr marL="285750" indent="-285750">
              <a:buFont typeface="Arial" panose="020B0604020202020204" pitchFamily="34" charset="0"/>
              <a:buChar char="•"/>
            </a:pPr>
            <a:r>
              <a:rPr lang="en-GB" sz="2300" dirty="0"/>
              <a:t>Use many way to communicate with patients, e.g., in locally used languages, think about digital exclusion, the impact of having little or no money</a:t>
            </a:r>
          </a:p>
          <a:p>
            <a:pPr marL="285750" indent="-285750">
              <a:buFont typeface="Arial" panose="020B0604020202020204" pitchFamily="34" charset="0"/>
              <a:buChar char="•"/>
            </a:pPr>
            <a:r>
              <a:rPr lang="en-GB" sz="2300" dirty="0"/>
              <a:t>Have zero tolerance of inappropriate behaviour, e.g., racist, sexist language</a:t>
            </a:r>
          </a:p>
          <a:p>
            <a:pPr marL="342900" indent="-342900">
              <a:buFont typeface="Arial" panose="020B0604020202020204" pitchFamily="34" charset="0"/>
              <a:buChar char="•"/>
            </a:pPr>
            <a:r>
              <a:rPr lang="en-GB" sz="2300" dirty="0"/>
              <a:t>Have communities represented in your posters, leaflets and display posters.</a:t>
            </a:r>
          </a:p>
          <a:p>
            <a:pPr marL="342900" indent="-342900">
              <a:buFont typeface="Arial" panose="020B0604020202020204" pitchFamily="34" charset="0"/>
              <a:buChar char="•"/>
            </a:pPr>
            <a:r>
              <a:rPr lang="en-GB" sz="2300" dirty="0"/>
              <a:t>Avoid assumptions, e.g., the gender of a partner, or the need for contraception</a:t>
            </a:r>
          </a:p>
          <a:p>
            <a:pPr marL="285750" indent="-285750">
              <a:buFont typeface="Arial" panose="020B0604020202020204" pitchFamily="34" charset="0"/>
              <a:buChar char="•"/>
            </a:pPr>
            <a:r>
              <a:rPr lang="en-GB" sz="2300" dirty="0"/>
              <a:t>Add your pronouns to your email signature</a:t>
            </a:r>
          </a:p>
          <a:p>
            <a:pPr marL="285750" indent="-285750">
              <a:buFont typeface="Arial" panose="020B0604020202020204" pitchFamily="34" charset="0"/>
              <a:buChar char="•"/>
            </a:pPr>
            <a:r>
              <a:rPr lang="en-GB" sz="2300" dirty="0"/>
              <a:t>Celebrate and promote awareness, e.g., history months (Black History Month now), Pride, religious events</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684653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B00EE-1024-09A1-D47B-32B3CB78205D}"/>
              </a:ext>
            </a:extLst>
          </p:cNvPr>
          <p:cNvSpPr>
            <a:spLocks noGrp="1"/>
          </p:cNvSpPr>
          <p:nvPr>
            <p:ph type="title"/>
          </p:nvPr>
        </p:nvSpPr>
        <p:spPr/>
        <p:txBody>
          <a:bodyPr>
            <a:normAutofit fontScale="90000"/>
          </a:bodyPr>
          <a:lstStyle/>
          <a:p>
            <a:r>
              <a:rPr lang="en-GB" b="1" dirty="0"/>
              <a:t>Resources</a:t>
            </a:r>
          </a:p>
        </p:txBody>
      </p:sp>
      <p:sp>
        <p:nvSpPr>
          <p:cNvPr id="3" name="Content Placeholder 2">
            <a:extLst>
              <a:ext uri="{FF2B5EF4-FFF2-40B4-BE49-F238E27FC236}">
                <a16:creationId xmlns:a16="http://schemas.microsoft.com/office/drawing/2014/main" id="{7D67ED02-7822-0542-3EB0-CC9E2947716B}"/>
              </a:ext>
            </a:extLst>
          </p:cNvPr>
          <p:cNvSpPr>
            <a:spLocks noGrp="1"/>
          </p:cNvSpPr>
          <p:nvPr>
            <p:ph sz="half" idx="1"/>
          </p:nvPr>
        </p:nvSpPr>
        <p:spPr>
          <a:xfrm>
            <a:off x="1938130" y="1509486"/>
            <a:ext cx="9627337" cy="4006731"/>
          </a:xfrm>
        </p:spPr>
        <p:txBody>
          <a:bodyPr>
            <a:normAutofit/>
          </a:bodyPr>
          <a:lstStyle/>
          <a:p>
            <a:pPr marL="285750" indent="-285750">
              <a:lnSpc>
                <a:spcPct val="100000"/>
              </a:lnSpc>
              <a:spcBef>
                <a:spcPts val="0"/>
              </a:spcBef>
              <a:spcAft>
                <a:spcPts val="600"/>
              </a:spcAft>
              <a:buFont typeface="Arial" panose="020B0604020202020204" pitchFamily="34" charset="0"/>
              <a:buChar char="•"/>
            </a:pPr>
            <a:r>
              <a:rPr lang="en-GB" sz="3200" dirty="0">
                <a:hlinkClick r:id="rId2"/>
              </a:rPr>
              <a:t>A guide to working with deaf people in a health setting</a:t>
            </a:r>
            <a:endParaRPr lang="en-GB" sz="3200" dirty="0"/>
          </a:p>
          <a:p>
            <a:pPr marL="285750" indent="-285750">
              <a:lnSpc>
                <a:spcPct val="100000"/>
              </a:lnSpc>
              <a:spcBef>
                <a:spcPts val="0"/>
              </a:spcBef>
              <a:spcAft>
                <a:spcPts val="600"/>
              </a:spcAft>
              <a:buFont typeface="Arial" panose="020B0604020202020204" pitchFamily="34" charset="0"/>
              <a:buChar char="•"/>
            </a:pPr>
            <a:r>
              <a:rPr lang="en-GB" sz="3200" dirty="0">
                <a:hlinkClick r:id="rId3" action="ppaction://hlinkfile"/>
              </a:rPr>
              <a:t>How to help people with Learning Disabilities</a:t>
            </a:r>
            <a:endParaRPr lang="en-GB" sz="3200" dirty="0"/>
          </a:p>
          <a:p>
            <a:pPr marL="285750" indent="-285750">
              <a:lnSpc>
                <a:spcPct val="100000"/>
              </a:lnSpc>
              <a:spcBef>
                <a:spcPts val="0"/>
              </a:spcBef>
              <a:spcAft>
                <a:spcPts val="600"/>
              </a:spcAft>
              <a:buFont typeface="Arial" panose="020B0604020202020204" pitchFamily="34" charset="0"/>
              <a:buChar char="•"/>
            </a:pPr>
            <a:r>
              <a:rPr lang="en-GB" sz="3200" dirty="0">
                <a:hlinkClick r:id="rId4"/>
              </a:rPr>
              <a:t>How to support autistic people</a:t>
            </a:r>
            <a:endParaRPr lang="en-GB" sz="3200" dirty="0"/>
          </a:p>
          <a:p>
            <a:pPr marL="285750" indent="-285750">
              <a:lnSpc>
                <a:spcPct val="100000"/>
              </a:lnSpc>
              <a:spcBef>
                <a:spcPts val="0"/>
              </a:spcBef>
              <a:spcAft>
                <a:spcPts val="600"/>
              </a:spcAft>
              <a:buFont typeface="Arial" panose="020B0604020202020204" pitchFamily="34" charset="0"/>
              <a:buChar char="•"/>
            </a:pPr>
            <a:r>
              <a:rPr lang="en-GB" sz="3200" dirty="0">
                <a:hlinkClick r:id="rId5"/>
              </a:rPr>
              <a:t>How to support people who are blind or have sight loss - A guide for GP practice staff</a:t>
            </a:r>
            <a:endParaRPr lang="en-GB" sz="3200" dirty="0"/>
          </a:p>
          <a:p>
            <a:pPr marL="285750" indent="-285750">
              <a:lnSpc>
                <a:spcPct val="100000"/>
              </a:lnSpc>
              <a:spcBef>
                <a:spcPts val="0"/>
              </a:spcBef>
              <a:spcAft>
                <a:spcPts val="600"/>
              </a:spcAft>
              <a:buFont typeface="Arial" panose="020B0604020202020204" pitchFamily="34" charset="0"/>
              <a:buChar char="•"/>
            </a:pPr>
            <a:r>
              <a:rPr lang="en-GB" sz="3200" dirty="0">
                <a:hlinkClick r:id="rId6"/>
              </a:rPr>
              <a:t>How to support people with hearing loss</a:t>
            </a:r>
            <a:endParaRPr lang="en-GB" sz="3200" dirty="0"/>
          </a:p>
        </p:txBody>
      </p:sp>
    </p:spTree>
    <p:extLst>
      <p:ext uri="{BB962C8B-B14F-4D97-AF65-F5344CB8AC3E}">
        <p14:creationId xmlns:p14="http://schemas.microsoft.com/office/powerpoint/2010/main" val="2707630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744D7-B57E-954C-42D8-AFA4013F8B5A}"/>
              </a:ext>
            </a:extLst>
          </p:cNvPr>
          <p:cNvSpPr>
            <a:spLocks noGrp="1"/>
          </p:cNvSpPr>
          <p:nvPr>
            <p:ph type="title"/>
          </p:nvPr>
        </p:nvSpPr>
        <p:spPr/>
        <p:txBody>
          <a:bodyPr>
            <a:noAutofit/>
          </a:bodyPr>
          <a:lstStyle/>
          <a:p>
            <a:r>
              <a:rPr lang="en-GB" sz="4400" b="1" dirty="0"/>
              <a:t>Thank you</a:t>
            </a:r>
          </a:p>
        </p:txBody>
      </p:sp>
      <p:sp>
        <p:nvSpPr>
          <p:cNvPr id="3" name="Content Placeholder 2">
            <a:extLst>
              <a:ext uri="{FF2B5EF4-FFF2-40B4-BE49-F238E27FC236}">
                <a16:creationId xmlns:a16="http://schemas.microsoft.com/office/drawing/2014/main" id="{03420AB1-E6CE-28D6-2D36-669CAACAC63A}"/>
              </a:ext>
            </a:extLst>
          </p:cNvPr>
          <p:cNvSpPr>
            <a:spLocks noGrp="1"/>
          </p:cNvSpPr>
          <p:nvPr>
            <p:ph sz="half" idx="1"/>
          </p:nvPr>
        </p:nvSpPr>
        <p:spPr>
          <a:xfrm>
            <a:off x="1684130" y="1707092"/>
            <a:ext cx="9813603" cy="3690592"/>
          </a:xfrm>
        </p:spPr>
        <p:txBody>
          <a:bodyPr/>
          <a:lstStyle/>
          <a:p>
            <a:endParaRPr lang="en-GB" dirty="0"/>
          </a:p>
          <a:p>
            <a:r>
              <a:rPr lang="en-GB" sz="3200" dirty="0"/>
              <a:t>We hope the session has been useful, a link will be shared after the session today which will provide you with more resources and a copy of these slides.</a:t>
            </a:r>
          </a:p>
          <a:p>
            <a:endParaRPr lang="en-GB" sz="2400" dirty="0"/>
          </a:p>
          <a:p>
            <a:r>
              <a:rPr lang="en-GB" sz="3200" b="1" dirty="0">
                <a:effectLst/>
                <a:ea typeface="Calibri" panose="020F0502020204030204" pitchFamily="34" charset="0"/>
              </a:rPr>
              <a:t>Team email:</a:t>
            </a:r>
            <a:r>
              <a:rPr lang="en-GB" sz="3200" dirty="0">
                <a:effectLst/>
                <a:ea typeface="Calibri" panose="020F0502020204030204" pitchFamily="34" charset="0"/>
              </a:rPr>
              <a:t> </a:t>
            </a:r>
            <a:r>
              <a:rPr lang="en-GB" sz="3200" u="sng" dirty="0">
                <a:solidFill>
                  <a:srgbClr val="0000FF"/>
                </a:solidFill>
                <a:effectLst/>
                <a:ea typeface="Calibri" panose="020F0502020204030204" pitchFamily="34" charset="0"/>
                <a:hlinkClick r:id="rId3"/>
              </a:rPr>
              <a:t>wyicb-cal.equalityCKW@nhs.net</a:t>
            </a:r>
            <a:endParaRPr lang="en-GB" sz="3200" dirty="0">
              <a:effectLst/>
              <a:ea typeface="Calibri" panose="020F0502020204030204" pitchFamily="34" charset="0"/>
            </a:endParaRPr>
          </a:p>
          <a:p>
            <a:endParaRPr lang="en-GB" sz="2400" dirty="0"/>
          </a:p>
          <a:p>
            <a:endParaRPr lang="en-GB" sz="2400" dirty="0"/>
          </a:p>
          <a:p>
            <a:endParaRPr lang="en-GB" sz="2400" dirty="0"/>
          </a:p>
        </p:txBody>
      </p:sp>
    </p:spTree>
    <p:extLst>
      <p:ext uri="{BB962C8B-B14F-4D97-AF65-F5344CB8AC3E}">
        <p14:creationId xmlns:p14="http://schemas.microsoft.com/office/powerpoint/2010/main" val="2782426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1CF58-FE12-6D67-F046-507DA65A7758}"/>
              </a:ext>
            </a:extLst>
          </p:cNvPr>
          <p:cNvSpPr>
            <a:spLocks noGrp="1"/>
          </p:cNvSpPr>
          <p:nvPr>
            <p:ph type="title"/>
          </p:nvPr>
        </p:nvSpPr>
        <p:spPr/>
        <p:txBody>
          <a:bodyPr>
            <a:normAutofit fontScale="90000"/>
          </a:bodyPr>
          <a:lstStyle/>
          <a:p>
            <a:r>
              <a:rPr lang="en-GB" b="1" dirty="0"/>
              <a:t>Introduction</a:t>
            </a:r>
          </a:p>
        </p:txBody>
      </p:sp>
      <p:sp>
        <p:nvSpPr>
          <p:cNvPr id="3" name="Content Placeholder 2">
            <a:extLst>
              <a:ext uri="{FF2B5EF4-FFF2-40B4-BE49-F238E27FC236}">
                <a16:creationId xmlns:a16="http://schemas.microsoft.com/office/drawing/2014/main" id="{0C523905-3960-6BC1-67FC-593F864DE99B}"/>
              </a:ext>
            </a:extLst>
          </p:cNvPr>
          <p:cNvSpPr>
            <a:spLocks noGrp="1"/>
          </p:cNvSpPr>
          <p:nvPr>
            <p:ph sz="half" idx="1"/>
          </p:nvPr>
        </p:nvSpPr>
        <p:spPr>
          <a:xfrm>
            <a:off x="1596572" y="1524000"/>
            <a:ext cx="9622972" cy="4591187"/>
          </a:xfrm>
        </p:spPr>
        <p:txBody>
          <a:bodyPr>
            <a:normAutofit/>
          </a:bodyPr>
          <a:lstStyle/>
          <a:p>
            <a:pPr marL="285750" indent="-285750">
              <a:buFont typeface="Arial" panose="020B0604020202020204" pitchFamily="34" charset="0"/>
              <a:buChar char="•"/>
            </a:pPr>
            <a:r>
              <a:rPr lang="en-GB" sz="3200" dirty="0"/>
              <a:t>Welcome and introductions</a:t>
            </a:r>
          </a:p>
          <a:p>
            <a:pPr marL="285750" indent="-285750">
              <a:buFont typeface="Arial" panose="020B0604020202020204" pitchFamily="34" charset="0"/>
              <a:buChar char="•"/>
            </a:pPr>
            <a:r>
              <a:rPr lang="en-GB" sz="3200" dirty="0"/>
              <a:t>Aims of the session</a:t>
            </a:r>
          </a:p>
          <a:p>
            <a:pPr marL="971550" lvl="1" indent="-285750"/>
            <a:r>
              <a:rPr lang="en-GB" sz="3200" dirty="0">
                <a:latin typeface="Arial" panose="020B0604020202020204" pitchFamily="34" charset="0"/>
                <a:cs typeface="Arial" panose="020B0604020202020204" pitchFamily="34" charset="0"/>
              </a:rPr>
              <a:t>Understand your responsibilities in relation to disabled patients</a:t>
            </a:r>
          </a:p>
          <a:p>
            <a:pPr marL="971550" lvl="1" indent="-285750"/>
            <a:r>
              <a:rPr lang="en-GB" sz="3200" dirty="0">
                <a:latin typeface="Arial" panose="020B0604020202020204" pitchFamily="34" charset="0"/>
                <a:cs typeface="Arial" panose="020B0604020202020204" pitchFamily="34" charset="0"/>
              </a:rPr>
              <a:t>Understand what reasonable adjustments are and what they look like in practice</a:t>
            </a:r>
          </a:p>
          <a:p>
            <a:pPr marL="971550" lvl="1" indent="-285750"/>
            <a:r>
              <a:rPr lang="en-GB" sz="3200" dirty="0">
                <a:latin typeface="Arial" panose="020B0604020202020204" pitchFamily="34" charset="0"/>
                <a:cs typeface="Arial" panose="020B0604020202020204" pitchFamily="34" charset="0"/>
              </a:rPr>
              <a:t>Ways to create a more inclusive practice that benefits everyone</a:t>
            </a:r>
          </a:p>
          <a:p>
            <a:pPr marL="971550" lvl="1" indent="-285750"/>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986812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78931-C73D-7A2B-03D7-544768E516D1}"/>
              </a:ext>
            </a:extLst>
          </p:cNvPr>
          <p:cNvSpPr>
            <a:spLocks noGrp="1"/>
          </p:cNvSpPr>
          <p:nvPr>
            <p:ph type="title"/>
          </p:nvPr>
        </p:nvSpPr>
        <p:spPr>
          <a:xfrm>
            <a:off x="1938130" y="372979"/>
            <a:ext cx="7772399" cy="625642"/>
          </a:xfrm>
        </p:spPr>
        <p:txBody>
          <a:bodyPr>
            <a:normAutofit/>
          </a:bodyPr>
          <a:lstStyle/>
          <a:p>
            <a:r>
              <a:rPr lang="en-GB" sz="2800" b="1" dirty="0"/>
              <a:t>Disability statistics - Calderdale</a:t>
            </a:r>
          </a:p>
        </p:txBody>
      </p:sp>
      <p:sp>
        <p:nvSpPr>
          <p:cNvPr id="3" name="Content Placeholder 2">
            <a:extLst>
              <a:ext uri="{FF2B5EF4-FFF2-40B4-BE49-F238E27FC236}">
                <a16:creationId xmlns:a16="http://schemas.microsoft.com/office/drawing/2014/main" id="{98E9F475-9447-7519-B3D7-452A7D5C066D}"/>
              </a:ext>
            </a:extLst>
          </p:cNvPr>
          <p:cNvSpPr>
            <a:spLocks noGrp="1"/>
          </p:cNvSpPr>
          <p:nvPr>
            <p:ph sz="half" idx="1"/>
          </p:nvPr>
        </p:nvSpPr>
        <p:spPr>
          <a:xfrm>
            <a:off x="1732547" y="1117600"/>
            <a:ext cx="9849853" cy="4997587"/>
          </a:xfrm>
        </p:spPr>
        <p:txBody>
          <a:bodyPr>
            <a:normAutofit/>
          </a:bodyPr>
          <a:lstStyle/>
          <a:p>
            <a:pPr marL="342900" marR="0" lvl="0" indent="-342900" algn="l" defTabSz="914400" rtl="0" eaLnBrk="1" fontAlgn="auto" latinLnBrk="0" hangingPunct="1">
              <a:lnSpc>
                <a:spcPct val="108000"/>
              </a:lnSpc>
              <a:spcBef>
                <a:spcPts val="0"/>
              </a:spcBef>
              <a:spcAft>
                <a:spcPts val="0"/>
              </a:spcAft>
              <a:buClrTx/>
              <a:buSzTx/>
              <a:buFont typeface="Arial" panose="020B0604020202020204" pitchFamily="34" charset="0"/>
              <a:buChar char="•"/>
              <a:tabLst/>
              <a:defRPr/>
            </a:pPr>
            <a:r>
              <a:rPr kumimoji="0" lang="en-GB" sz="3200" b="0" i="0" u="none" strike="noStrike" kern="1200" cap="none" spc="0" normalizeH="0" baseline="0" noProof="0" dirty="0">
                <a:ln>
                  <a:noFill/>
                </a:ln>
                <a:solidFill>
                  <a:prstClr val="black"/>
                </a:solidFill>
                <a:effectLst/>
                <a:uLnTx/>
                <a:uFillTx/>
              </a:rPr>
              <a:t>18.3 % of the population is disabled (day to day activities limited a little or a lot) </a:t>
            </a:r>
          </a:p>
          <a:p>
            <a:pPr marL="342900" marR="0" lvl="0" indent="-342900" algn="l" defTabSz="914400" rtl="0" eaLnBrk="1" fontAlgn="auto" latinLnBrk="0" hangingPunct="1">
              <a:lnSpc>
                <a:spcPct val="108000"/>
              </a:lnSpc>
              <a:spcBef>
                <a:spcPts val="0"/>
              </a:spcBef>
              <a:spcAft>
                <a:spcPts val="0"/>
              </a:spcAft>
              <a:buClrTx/>
              <a:buSzTx/>
              <a:buFont typeface="Arial" panose="020B0604020202020204" pitchFamily="34" charset="0"/>
              <a:buChar char="•"/>
              <a:tabLst/>
              <a:defRPr/>
            </a:pPr>
            <a:r>
              <a:rPr lang="en-GB" sz="3200" dirty="0">
                <a:solidFill>
                  <a:prstClr val="black"/>
                </a:solidFill>
              </a:rPr>
              <a:t>7.2%</a:t>
            </a:r>
            <a:r>
              <a:rPr lang="en-GB" sz="3200" dirty="0">
                <a:solidFill>
                  <a:srgbClr val="000000"/>
                </a:solidFill>
                <a:effectLst/>
                <a:latin typeface="Arial" panose="020B0604020202020204" pitchFamily="34" charset="0"/>
                <a:ea typeface="Times New Roman" panose="02020603050405020304" pitchFamily="18" charset="0"/>
              </a:rPr>
              <a:t> long term physical or mental health condition activities not limited</a:t>
            </a:r>
            <a:endParaRPr kumimoji="0" lang="en-GB" sz="3200" b="0" i="0" u="none" strike="noStrike" kern="1200" cap="none" spc="0" normalizeH="0" baseline="0" noProof="0" dirty="0">
              <a:ln>
                <a:noFill/>
              </a:ln>
              <a:solidFill>
                <a:prstClr val="black"/>
              </a:solidFill>
              <a:effectLst/>
              <a:uLnTx/>
              <a:uFillTx/>
            </a:endParaRPr>
          </a:p>
          <a:p>
            <a:pPr marL="342900" marR="0" lvl="0" indent="-342900" algn="l" defTabSz="914400" rtl="0" eaLnBrk="1" fontAlgn="auto" latinLnBrk="0" hangingPunct="1">
              <a:lnSpc>
                <a:spcPct val="108000"/>
              </a:lnSpc>
              <a:spcBef>
                <a:spcPts val="0"/>
              </a:spcBef>
              <a:spcAft>
                <a:spcPts val="0"/>
              </a:spcAft>
              <a:buClrTx/>
              <a:buSzTx/>
              <a:buFont typeface="Arial" panose="020B0604020202020204" pitchFamily="34" charset="0"/>
              <a:buChar char="•"/>
              <a:tabLst/>
              <a:defRPr/>
            </a:pPr>
            <a:r>
              <a:rPr kumimoji="0" lang="en-GB" sz="3200" b="0" i="0" u="none" strike="noStrike" kern="1200" cap="none" spc="0" normalizeH="0" baseline="0" noProof="0" dirty="0">
                <a:ln>
                  <a:noFill/>
                </a:ln>
                <a:solidFill>
                  <a:prstClr val="black"/>
                </a:solidFill>
                <a:effectLst/>
                <a:uLnTx/>
                <a:uFillTx/>
              </a:rPr>
              <a:t>1 in 3 households include at least one disabled person.</a:t>
            </a:r>
            <a:endParaRPr lang="en-GB" sz="3200" dirty="0">
              <a:solidFill>
                <a:prstClr val="black"/>
              </a:solidFill>
            </a:endParaRPr>
          </a:p>
          <a:p>
            <a:pPr marL="285750" lvl="0" indent="-285750">
              <a:lnSpc>
                <a:spcPct val="108000"/>
              </a:lnSpc>
              <a:spcBef>
                <a:spcPts val="0"/>
              </a:spcBef>
              <a:buFont typeface="Arial" panose="020B0604020202020204" pitchFamily="34" charset="0"/>
              <a:buChar char="•"/>
              <a:defRPr/>
            </a:pPr>
            <a:r>
              <a:rPr lang="en-GB" sz="3200" dirty="0"/>
              <a:t> 0.4% sign language users</a:t>
            </a:r>
          </a:p>
          <a:p>
            <a:pPr marL="285750" marR="0" lvl="0" indent="-285750" algn="l" defTabSz="914400" rtl="0" eaLnBrk="1" fontAlgn="auto" latinLnBrk="0" hangingPunct="1">
              <a:lnSpc>
                <a:spcPct val="108000"/>
              </a:lnSpc>
              <a:spcBef>
                <a:spcPts val="0"/>
              </a:spcBef>
              <a:spcAft>
                <a:spcPts val="0"/>
              </a:spcAft>
              <a:buClrTx/>
              <a:buSzTx/>
              <a:buFont typeface="Arial" panose="020B0604020202020204" pitchFamily="34" charset="0"/>
              <a:buChar char="•"/>
              <a:tabLst/>
              <a:defRPr/>
            </a:pPr>
            <a:r>
              <a:rPr kumimoji="0" lang="en-GB" sz="3200" b="0" i="0" u="none" strike="noStrike" kern="1200" cap="none" spc="0" normalizeH="0" baseline="0" noProof="0" dirty="0">
                <a:ln>
                  <a:noFill/>
                </a:ln>
                <a:solidFill>
                  <a:prstClr val="black"/>
                </a:solidFill>
                <a:effectLst/>
                <a:uLnTx/>
                <a:uFillTx/>
              </a:rPr>
              <a:t>19.2% reporting fair to </a:t>
            </a:r>
            <a:r>
              <a:rPr lang="en-GB" sz="3200" dirty="0">
                <a:solidFill>
                  <a:prstClr val="black"/>
                </a:solidFill>
              </a:rPr>
              <a:t>very bad health </a:t>
            </a:r>
          </a:p>
          <a:p>
            <a:pPr marL="285750" marR="0" lvl="0" indent="-285750" algn="l" defTabSz="914400" rtl="0" eaLnBrk="1" fontAlgn="auto" latinLnBrk="0" hangingPunct="1">
              <a:lnSpc>
                <a:spcPct val="108000"/>
              </a:lnSpc>
              <a:spcBef>
                <a:spcPts val="0"/>
              </a:spcBef>
              <a:spcAft>
                <a:spcPts val="0"/>
              </a:spcAft>
              <a:buClrTx/>
              <a:buSzTx/>
              <a:buFont typeface="Arial" panose="020B0604020202020204" pitchFamily="34" charset="0"/>
              <a:buChar char="•"/>
              <a:tabLst/>
              <a:defRPr/>
            </a:pPr>
            <a:r>
              <a:rPr kumimoji="0" lang="en-GB" sz="3200" b="0" i="0" u="none" strike="noStrike" kern="1200" cap="none" spc="0" normalizeH="0" baseline="0" noProof="0" dirty="0">
                <a:ln>
                  <a:noFill/>
                </a:ln>
                <a:solidFill>
                  <a:prstClr val="black"/>
                </a:solidFill>
                <a:effectLst/>
                <a:uLnTx/>
                <a:uFillTx/>
              </a:rPr>
              <a:t> 8.7% are </a:t>
            </a:r>
            <a:r>
              <a:rPr lang="en-GB" sz="3200" dirty="0">
                <a:solidFill>
                  <a:prstClr val="black"/>
                </a:solidFill>
              </a:rPr>
              <a:t>carers </a:t>
            </a:r>
            <a:endParaRPr kumimoji="0" lang="en-GB" sz="3200" b="0" i="0" u="none" strike="noStrike" kern="1200" cap="none" spc="0" normalizeH="0" baseline="0" noProof="0" dirty="0">
              <a:ln>
                <a:noFill/>
              </a:ln>
              <a:solidFill>
                <a:prstClr val="black"/>
              </a:solidFill>
              <a:effectLst/>
              <a:uLnTx/>
              <a:uFillTx/>
            </a:endParaRPr>
          </a:p>
          <a:p>
            <a:endParaRPr lang="en-GB" dirty="0"/>
          </a:p>
        </p:txBody>
      </p:sp>
    </p:spTree>
    <p:extLst>
      <p:ext uri="{BB962C8B-B14F-4D97-AF65-F5344CB8AC3E}">
        <p14:creationId xmlns:p14="http://schemas.microsoft.com/office/powerpoint/2010/main" val="1749603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538A7-F5D0-DA8B-AE1E-CFC4B0E01E66}"/>
              </a:ext>
            </a:extLst>
          </p:cNvPr>
          <p:cNvSpPr>
            <a:spLocks noGrp="1"/>
          </p:cNvSpPr>
          <p:nvPr>
            <p:ph type="title"/>
          </p:nvPr>
        </p:nvSpPr>
        <p:spPr>
          <a:xfrm>
            <a:off x="1691642" y="406399"/>
            <a:ext cx="8018888" cy="677334"/>
          </a:xfrm>
        </p:spPr>
        <p:txBody>
          <a:bodyPr>
            <a:normAutofit/>
          </a:bodyPr>
          <a:lstStyle/>
          <a:p>
            <a:r>
              <a:rPr lang="en-GB" sz="2800" b="1" dirty="0"/>
              <a:t>What are our legal duties?</a:t>
            </a:r>
          </a:p>
        </p:txBody>
      </p:sp>
      <p:sp>
        <p:nvSpPr>
          <p:cNvPr id="3" name="Content Placeholder 2">
            <a:extLst>
              <a:ext uri="{FF2B5EF4-FFF2-40B4-BE49-F238E27FC236}">
                <a16:creationId xmlns:a16="http://schemas.microsoft.com/office/drawing/2014/main" id="{AEFE4C11-4CFA-E703-C60E-7A9FAAA75A99}"/>
              </a:ext>
            </a:extLst>
          </p:cNvPr>
          <p:cNvSpPr>
            <a:spLocks noGrp="1"/>
          </p:cNvSpPr>
          <p:nvPr>
            <p:ph sz="half" idx="1"/>
          </p:nvPr>
        </p:nvSpPr>
        <p:spPr>
          <a:xfrm>
            <a:off x="1538514" y="1083733"/>
            <a:ext cx="9869715" cy="5099353"/>
          </a:xfrm>
        </p:spPr>
        <p:txBody>
          <a:bodyPr>
            <a:noAutofit/>
          </a:bodyPr>
          <a:lstStyle/>
          <a:p>
            <a:pPr>
              <a:lnSpc>
                <a:spcPct val="100000"/>
              </a:lnSpc>
              <a:spcBef>
                <a:spcPts val="0"/>
              </a:spcBef>
              <a:spcAft>
                <a:spcPts val="600"/>
              </a:spcAft>
            </a:pPr>
            <a:r>
              <a:rPr lang="en-GB" sz="2400" b="1" dirty="0"/>
              <a:t>Equality Act 2010</a:t>
            </a:r>
          </a:p>
          <a:p>
            <a:pPr marL="285750" indent="-285750">
              <a:lnSpc>
                <a:spcPct val="100000"/>
              </a:lnSpc>
              <a:spcBef>
                <a:spcPts val="0"/>
              </a:spcBef>
              <a:spcAft>
                <a:spcPts val="600"/>
              </a:spcAft>
              <a:buFont typeface="Arial" panose="020B0604020202020204" pitchFamily="34" charset="0"/>
              <a:buChar char="•"/>
            </a:pPr>
            <a:r>
              <a:rPr lang="en-GB" sz="2400" dirty="0"/>
              <a:t>The </a:t>
            </a:r>
            <a:r>
              <a:rPr lang="en-GB" sz="2400" b="1" dirty="0">
                <a:hlinkClick r:id="rId3"/>
              </a:rPr>
              <a:t>equality act</a:t>
            </a:r>
            <a:r>
              <a:rPr lang="en-GB" sz="2400" b="1" dirty="0"/>
              <a:t> </a:t>
            </a:r>
            <a:r>
              <a:rPr lang="en-GB" sz="2400" dirty="0"/>
              <a:t>provides a legal framework to protect the rights of individuals and advance equality of opportunity for all. Under this act there are specific protections </a:t>
            </a:r>
            <a:r>
              <a:rPr lang="en-GB" sz="2400" b="1" dirty="0"/>
              <a:t>for 9 personal characteristics</a:t>
            </a:r>
            <a:r>
              <a:rPr lang="en-GB" sz="2400" dirty="0"/>
              <a:t>. These are often referred to as </a:t>
            </a:r>
            <a:r>
              <a:rPr lang="en-GB" sz="2400" b="1" dirty="0">
                <a:hlinkClick r:id="rId3"/>
              </a:rPr>
              <a:t>Protected Characteristics </a:t>
            </a:r>
            <a:endParaRPr lang="en-GB" sz="2400" b="1" dirty="0"/>
          </a:p>
          <a:p>
            <a:pPr marL="285750" indent="-285750">
              <a:lnSpc>
                <a:spcPct val="100000"/>
              </a:lnSpc>
              <a:spcBef>
                <a:spcPts val="0"/>
              </a:spcBef>
              <a:spcAft>
                <a:spcPts val="600"/>
              </a:spcAft>
              <a:buFont typeface="Arial" panose="020B0604020202020204" pitchFamily="34" charset="0"/>
              <a:buChar char="•"/>
            </a:pPr>
            <a:r>
              <a:rPr lang="en-GB" sz="2400" dirty="0"/>
              <a:t>Disability is ‘a physical or mental impairment that has a ‘substantial’ and ‘long-term’ negative effect on your ability to do normal daily activities’</a:t>
            </a:r>
          </a:p>
          <a:p>
            <a:pPr marL="285750" indent="-285750">
              <a:lnSpc>
                <a:spcPct val="100000"/>
              </a:lnSpc>
              <a:spcBef>
                <a:spcPts val="0"/>
              </a:spcBef>
              <a:spcAft>
                <a:spcPts val="600"/>
              </a:spcAft>
              <a:buFont typeface="Arial" panose="020B0604020202020204" pitchFamily="34" charset="0"/>
              <a:buChar char="•"/>
            </a:pPr>
            <a:r>
              <a:rPr lang="en-GB" sz="2400" dirty="0"/>
              <a:t>Reasonable adjustments are changes that those providing services must make if a disability puts someone at a disadvantage compared to those who are not disabled. There is an anticipatory duty to make reasonable adjustments. </a:t>
            </a:r>
          </a:p>
          <a:p>
            <a:pPr marL="285750" indent="-285750">
              <a:lnSpc>
                <a:spcPct val="100000"/>
              </a:lnSpc>
              <a:spcBef>
                <a:spcPts val="0"/>
              </a:spcBef>
              <a:spcAft>
                <a:spcPts val="600"/>
              </a:spcAft>
              <a:buFont typeface="Arial" panose="020B0604020202020204" pitchFamily="34" charset="0"/>
              <a:buChar char="•"/>
            </a:pPr>
            <a:endParaRPr lang="en-GB" sz="2400" dirty="0"/>
          </a:p>
        </p:txBody>
      </p:sp>
    </p:spTree>
    <p:extLst>
      <p:ext uri="{BB962C8B-B14F-4D97-AF65-F5344CB8AC3E}">
        <p14:creationId xmlns:p14="http://schemas.microsoft.com/office/powerpoint/2010/main" val="2513842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136F2-2373-3E1F-8F86-4F342A173D8C}"/>
              </a:ext>
            </a:extLst>
          </p:cNvPr>
          <p:cNvSpPr>
            <a:spLocks noGrp="1"/>
          </p:cNvSpPr>
          <p:nvPr>
            <p:ph type="title"/>
          </p:nvPr>
        </p:nvSpPr>
        <p:spPr>
          <a:xfrm>
            <a:off x="1508760" y="365760"/>
            <a:ext cx="8201769" cy="565573"/>
          </a:xfrm>
        </p:spPr>
        <p:txBody>
          <a:bodyPr>
            <a:normAutofit fontScale="90000"/>
          </a:bodyPr>
          <a:lstStyle/>
          <a:p>
            <a:r>
              <a:rPr lang="en-GB" b="1" dirty="0"/>
              <a:t>What are reasonable adjustments?</a:t>
            </a:r>
          </a:p>
        </p:txBody>
      </p:sp>
      <p:sp>
        <p:nvSpPr>
          <p:cNvPr id="3" name="Content Placeholder 2">
            <a:extLst>
              <a:ext uri="{FF2B5EF4-FFF2-40B4-BE49-F238E27FC236}">
                <a16:creationId xmlns:a16="http://schemas.microsoft.com/office/drawing/2014/main" id="{03CB9016-F846-4A5F-6726-C5B8D96DE0C8}"/>
              </a:ext>
            </a:extLst>
          </p:cNvPr>
          <p:cNvSpPr>
            <a:spLocks noGrp="1"/>
          </p:cNvSpPr>
          <p:nvPr>
            <p:ph sz="half" idx="1"/>
          </p:nvPr>
        </p:nvSpPr>
        <p:spPr>
          <a:xfrm>
            <a:off x="1508760" y="931333"/>
            <a:ext cx="10408920" cy="5418183"/>
          </a:xfrm>
        </p:spPr>
        <p:txBody>
          <a:bodyPr>
            <a:noAutofit/>
          </a:bodyPr>
          <a:lstStyle/>
          <a:p>
            <a:pPr>
              <a:lnSpc>
                <a:spcPct val="100000"/>
              </a:lnSpc>
            </a:pPr>
            <a:r>
              <a:rPr lang="en-GB" sz="2800" dirty="0"/>
              <a:t>It must be as easy for disabled people to use health services as it is for people who are not disabled. These are called reasonable adjustments.</a:t>
            </a:r>
          </a:p>
          <a:p>
            <a:pPr>
              <a:lnSpc>
                <a:spcPct val="100000"/>
              </a:lnSpc>
            </a:pPr>
            <a:r>
              <a:rPr lang="en-GB" sz="2800" dirty="0"/>
              <a:t>These could be:</a:t>
            </a:r>
          </a:p>
          <a:p>
            <a:pPr marL="1028700" lvl="1" indent="-342900">
              <a:lnSpc>
                <a:spcPct val="100000"/>
              </a:lnSpc>
            </a:pPr>
            <a:r>
              <a:rPr lang="en-GB" sz="2800" dirty="0">
                <a:latin typeface="Arial" panose="020B0604020202020204" pitchFamily="34" charset="0"/>
                <a:cs typeface="Arial" panose="020B0604020202020204" pitchFamily="34" charset="0"/>
              </a:rPr>
              <a:t>making sure there is wheelchair access to your practice</a:t>
            </a:r>
          </a:p>
          <a:p>
            <a:pPr marL="1028700" lvl="1" indent="-342900">
              <a:lnSpc>
                <a:spcPct val="100000"/>
              </a:lnSpc>
            </a:pPr>
            <a:r>
              <a:rPr lang="en-GB" sz="2800" dirty="0">
                <a:latin typeface="Arial" panose="020B0604020202020204" pitchFamily="34" charset="0"/>
                <a:cs typeface="Arial" panose="020B0604020202020204" pitchFamily="34" charset="0"/>
              </a:rPr>
              <a:t>providing easy read appointment letters</a:t>
            </a:r>
          </a:p>
          <a:p>
            <a:pPr marL="1028700" lvl="1" indent="-342900">
              <a:lnSpc>
                <a:spcPct val="100000"/>
              </a:lnSpc>
            </a:pPr>
            <a:r>
              <a:rPr lang="en-GB" sz="2800" dirty="0">
                <a:latin typeface="Arial" panose="020B0604020202020204" pitchFamily="34" charset="0"/>
                <a:cs typeface="Arial" panose="020B0604020202020204" pitchFamily="34" charset="0"/>
              </a:rPr>
              <a:t>giving someone a priority appointment if they find it difficult waiting in their GP surgery </a:t>
            </a:r>
          </a:p>
          <a:p>
            <a:pPr marL="1028700" lvl="1" indent="-342900">
              <a:lnSpc>
                <a:spcPct val="100000"/>
              </a:lnSpc>
            </a:pPr>
            <a:r>
              <a:rPr lang="en-GB" sz="2800" dirty="0">
                <a:latin typeface="Arial" panose="020B0604020202020204" pitchFamily="34" charset="0"/>
                <a:cs typeface="Arial" panose="020B0604020202020204" pitchFamily="34" charset="0"/>
              </a:rPr>
              <a:t>longer appointments if someone needs more time with a doctor or nurse to make sure they understand the information they are given.</a:t>
            </a:r>
          </a:p>
        </p:txBody>
      </p:sp>
    </p:spTree>
    <p:extLst>
      <p:ext uri="{BB962C8B-B14F-4D97-AF65-F5344CB8AC3E}">
        <p14:creationId xmlns:p14="http://schemas.microsoft.com/office/powerpoint/2010/main" val="1128434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36234-AF7B-C905-FC4F-8BC7BE7BA738}"/>
              </a:ext>
            </a:extLst>
          </p:cNvPr>
          <p:cNvSpPr>
            <a:spLocks noGrp="1"/>
          </p:cNvSpPr>
          <p:nvPr>
            <p:ph type="title"/>
          </p:nvPr>
        </p:nvSpPr>
        <p:spPr/>
        <p:txBody>
          <a:bodyPr>
            <a:normAutofit fontScale="90000"/>
          </a:bodyPr>
          <a:lstStyle/>
          <a:p>
            <a:r>
              <a:rPr lang="en-GB" b="1" dirty="0"/>
              <a:t>Accessibility</a:t>
            </a:r>
          </a:p>
        </p:txBody>
      </p:sp>
      <p:sp>
        <p:nvSpPr>
          <p:cNvPr id="3" name="Content Placeholder 2">
            <a:extLst>
              <a:ext uri="{FF2B5EF4-FFF2-40B4-BE49-F238E27FC236}">
                <a16:creationId xmlns:a16="http://schemas.microsoft.com/office/drawing/2014/main" id="{2E1CB6D7-C648-01E9-4A6C-AF23B3CBA40B}"/>
              </a:ext>
            </a:extLst>
          </p:cNvPr>
          <p:cNvSpPr>
            <a:spLocks noGrp="1"/>
          </p:cNvSpPr>
          <p:nvPr>
            <p:ph sz="half" idx="1"/>
          </p:nvPr>
        </p:nvSpPr>
        <p:spPr>
          <a:xfrm>
            <a:off x="1632860" y="1252331"/>
            <a:ext cx="8621010" cy="4263886"/>
          </a:xfrm>
        </p:spPr>
        <p:txBody>
          <a:bodyPr>
            <a:normAutofit/>
          </a:bodyPr>
          <a:lstStyle/>
          <a:p>
            <a:pPr marL="270510">
              <a:lnSpc>
                <a:spcPct val="150000"/>
              </a:lnSpc>
              <a:spcAft>
                <a:spcPts val="1000"/>
              </a:spcAft>
            </a:pPr>
            <a:r>
              <a:rPr lang="en-GB" sz="2600" dirty="0">
                <a:ea typeface="Cambria" panose="02040503050406030204" pitchFamily="18" charset="0"/>
              </a:rPr>
              <a:t>There are also legal obligations around accessibility</a:t>
            </a:r>
            <a:r>
              <a:rPr lang="en-GB" sz="2600" dirty="0">
                <a:effectLst/>
                <a:ea typeface="Cambria" panose="02040503050406030204" pitchFamily="18" charset="0"/>
              </a:rPr>
              <a:t>:</a:t>
            </a:r>
          </a:p>
          <a:p>
            <a:pPr marL="613410" indent="-342900">
              <a:lnSpc>
                <a:spcPct val="150000"/>
              </a:lnSpc>
              <a:spcAft>
                <a:spcPts val="1000"/>
              </a:spcAft>
              <a:buFont typeface="Arial" panose="020B0604020202020204" pitchFamily="34" charset="0"/>
              <a:buChar char="•"/>
            </a:pPr>
            <a:r>
              <a:rPr lang="en-GB" sz="2600" dirty="0">
                <a:solidFill>
                  <a:srgbClr val="0563C1"/>
                </a:solidFill>
                <a:ea typeface="Calibri" panose="020F0502020204030204" pitchFamily="34" charset="0"/>
                <a:hlinkClick r:id="rId3"/>
              </a:rPr>
              <a:t>Accessible Information standard</a:t>
            </a:r>
            <a:r>
              <a:rPr lang="en-GB" sz="2600" dirty="0">
                <a:ea typeface="Calibri" panose="020F0502020204030204" pitchFamily="34" charset="0"/>
              </a:rPr>
              <a:t> </a:t>
            </a:r>
            <a:endParaRPr lang="en-GB" sz="2000" dirty="0">
              <a:ea typeface="Cambria" panose="02040503050406030204" pitchFamily="18" charset="0"/>
            </a:endParaRPr>
          </a:p>
          <a:p>
            <a:pPr marL="613410" indent="-342900">
              <a:lnSpc>
                <a:spcPct val="150000"/>
              </a:lnSpc>
              <a:spcAft>
                <a:spcPts val="1000"/>
              </a:spcAft>
              <a:buFont typeface="Arial" panose="020B0604020202020204" pitchFamily="34" charset="0"/>
              <a:buChar char="•"/>
            </a:pPr>
            <a:r>
              <a:rPr lang="en-GB" sz="2600" u="sng" dirty="0">
                <a:solidFill>
                  <a:srgbClr val="0563C1"/>
                </a:solidFill>
                <a:ea typeface="Times New Roman" panose="02020603050405020304" pitchFamily="18" charset="0"/>
                <a:hlinkClick r:id="rId4"/>
              </a:rPr>
              <a:t>Public Sector Bodies (Websites and Mobile Applications) (No. 2) Accessibility Regulations 2018</a:t>
            </a:r>
            <a:r>
              <a:rPr lang="en-GB" sz="2600" dirty="0">
                <a:solidFill>
                  <a:srgbClr val="0563C1"/>
                </a:solidFill>
                <a:ea typeface="Times New Roman" panose="02020603050405020304" pitchFamily="18" charset="0"/>
                <a:hlinkClick r:id="rId4"/>
              </a:rPr>
              <a:t> </a:t>
            </a:r>
            <a:endParaRPr lang="en-GB" sz="2600" dirty="0">
              <a:effectLst/>
              <a:ea typeface="Times New Roman" panose="02020603050405020304" pitchFamily="18" charset="0"/>
            </a:endParaRPr>
          </a:p>
          <a:p>
            <a:endParaRPr lang="en-GB" dirty="0"/>
          </a:p>
        </p:txBody>
      </p:sp>
      <p:pic>
        <p:nvPicPr>
          <p:cNvPr id="8" name="Content Placeholder 7">
            <a:extLst>
              <a:ext uri="{FF2B5EF4-FFF2-40B4-BE49-F238E27FC236}">
                <a16:creationId xmlns:a16="http://schemas.microsoft.com/office/drawing/2014/main" id="{01E75273-D690-DC39-C821-68B5A2E4F8BA}"/>
              </a:ext>
              <a:ext uri="{C183D7F6-B498-43B3-948B-1728B52AA6E4}">
                <adec:decorative xmlns:adec="http://schemas.microsoft.com/office/drawing/2017/decorative" val="1"/>
              </a:ext>
            </a:extLst>
          </p:cNvPr>
          <p:cNvPicPr>
            <a:picLocks noGrp="1" noChangeAspect="1"/>
          </p:cNvPicPr>
          <p:nvPr>
            <p:ph sz="quarter" idx="10"/>
          </p:nvPr>
        </p:nvPicPr>
        <p:blipFill>
          <a:blip r:embed="rId5"/>
          <a:stretch>
            <a:fillRect/>
          </a:stretch>
        </p:blipFill>
        <p:spPr>
          <a:xfrm>
            <a:off x="9981725" y="4136571"/>
            <a:ext cx="1973077" cy="2328418"/>
          </a:xfrm>
        </p:spPr>
      </p:pic>
    </p:spTree>
    <p:extLst>
      <p:ext uri="{BB962C8B-B14F-4D97-AF65-F5344CB8AC3E}">
        <p14:creationId xmlns:p14="http://schemas.microsoft.com/office/powerpoint/2010/main" val="1737197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73F22-2925-987B-920C-E97E938DED9F}"/>
              </a:ext>
            </a:extLst>
          </p:cNvPr>
          <p:cNvSpPr>
            <a:spLocks noGrp="1"/>
          </p:cNvSpPr>
          <p:nvPr>
            <p:ph type="title"/>
          </p:nvPr>
        </p:nvSpPr>
        <p:spPr>
          <a:xfrm>
            <a:off x="1591734" y="254000"/>
            <a:ext cx="8118796" cy="694267"/>
          </a:xfrm>
        </p:spPr>
        <p:txBody>
          <a:bodyPr>
            <a:normAutofit/>
          </a:bodyPr>
          <a:lstStyle/>
          <a:p>
            <a:r>
              <a:rPr lang="en-GB" sz="4000" b="1" dirty="0"/>
              <a:t>Case study – Jake </a:t>
            </a:r>
          </a:p>
        </p:txBody>
      </p:sp>
      <p:sp>
        <p:nvSpPr>
          <p:cNvPr id="3" name="Content Placeholder 2">
            <a:extLst>
              <a:ext uri="{FF2B5EF4-FFF2-40B4-BE49-F238E27FC236}">
                <a16:creationId xmlns:a16="http://schemas.microsoft.com/office/drawing/2014/main" id="{FB8383E5-EEBD-8E97-E2A4-3F12853F50C3}"/>
              </a:ext>
            </a:extLst>
          </p:cNvPr>
          <p:cNvSpPr>
            <a:spLocks noGrp="1"/>
          </p:cNvSpPr>
          <p:nvPr>
            <p:ph sz="half" idx="1"/>
          </p:nvPr>
        </p:nvSpPr>
        <p:spPr>
          <a:xfrm>
            <a:off x="1591733" y="880165"/>
            <a:ext cx="10210800" cy="5097669"/>
          </a:xfrm>
        </p:spPr>
        <p:txBody>
          <a:bodyPr>
            <a:noAutofit/>
          </a:bodyPr>
          <a:lstStyle/>
          <a:p>
            <a:pPr>
              <a:lnSpc>
                <a:spcPct val="80000"/>
              </a:lnSpc>
              <a:spcBef>
                <a:spcPts val="0"/>
              </a:spcBef>
              <a:spcAft>
                <a:spcPts val="600"/>
              </a:spcAft>
            </a:pPr>
            <a:r>
              <a:rPr lang="en-GB" sz="4800" b="1" dirty="0"/>
              <a:t>Jake</a:t>
            </a:r>
            <a:r>
              <a:rPr lang="en-GB" sz="4800" dirty="0"/>
              <a:t> is a poorly 5 year old autistic boy, his mum Louise is deaf and uses BSL. </a:t>
            </a:r>
          </a:p>
          <a:p>
            <a:pPr>
              <a:lnSpc>
                <a:spcPct val="80000"/>
              </a:lnSpc>
              <a:spcBef>
                <a:spcPts val="0"/>
              </a:spcBef>
              <a:spcAft>
                <a:spcPts val="600"/>
              </a:spcAft>
            </a:pPr>
            <a:r>
              <a:rPr lang="en-GB" sz="4800" dirty="0"/>
              <a:t>The GP wants to refer him to the hospital for tests. </a:t>
            </a:r>
          </a:p>
          <a:p>
            <a:pPr>
              <a:lnSpc>
                <a:spcPct val="80000"/>
              </a:lnSpc>
              <a:spcBef>
                <a:spcPts val="0"/>
              </a:spcBef>
              <a:spcAft>
                <a:spcPts val="600"/>
              </a:spcAft>
            </a:pPr>
            <a:r>
              <a:rPr lang="en-GB" sz="4800" dirty="0"/>
              <a:t>What adjustments could you make so Louise and Jake have a positive experience?</a:t>
            </a:r>
          </a:p>
          <a:p>
            <a:pPr>
              <a:lnSpc>
                <a:spcPct val="80000"/>
              </a:lnSpc>
              <a:spcBef>
                <a:spcPts val="0"/>
              </a:spcBef>
              <a:spcAft>
                <a:spcPts val="600"/>
              </a:spcAft>
            </a:pPr>
            <a:endParaRPr lang="en-GB" dirty="0"/>
          </a:p>
        </p:txBody>
      </p:sp>
    </p:spTree>
    <p:extLst>
      <p:ext uri="{BB962C8B-B14F-4D97-AF65-F5344CB8AC3E}">
        <p14:creationId xmlns:p14="http://schemas.microsoft.com/office/powerpoint/2010/main" val="2905686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FCBBE-83B8-1511-0C2F-FA33E039ABA0}"/>
              </a:ext>
            </a:extLst>
          </p:cNvPr>
          <p:cNvSpPr>
            <a:spLocks noGrp="1"/>
          </p:cNvSpPr>
          <p:nvPr>
            <p:ph type="title"/>
          </p:nvPr>
        </p:nvSpPr>
        <p:spPr>
          <a:xfrm>
            <a:off x="1744134" y="186267"/>
            <a:ext cx="7966396" cy="812800"/>
          </a:xfrm>
        </p:spPr>
        <p:txBody>
          <a:bodyPr>
            <a:normAutofit/>
          </a:bodyPr>
          <a:lstStyle/>
          <a:p>
            <a:r>
              <a:rPr lang="en-GB" b="1" dirty="0"/>
              <a:t>Adjustments - Jake and Louise </a:t>
            </a:r>
          </a:p>
        </p:txBody>
      </p:sp>
      <p:sp>
        <p:nvSpPr>
          <p:cNvPr id="3" name="Content Placeholder 2">
            <a:extLst>
              <a:ext uri="{FF2B5EF4-FFF2-40B4-BE49-F238E27FC236}">
                <a16:creationId xmlns:a16="http://schemas.microsoft.com/office/drawing/2014/main" id="{E330CD37-5DFD-518F-2066-07E7589FBE60}"/>
              </a:ext>
            </a:extLst>
          </p:cNvPr>
          <p:cNvSpPr>
            <a:spLocks noGrp="1"/>
          </p:cNvSpPr>
          <p:nvPr>
            <p:ph sz="half" idx="1"/>
          </p:nvPr>
        </p:nvSpPr>
        <p:spPr>
          <a:xfrm>
            <a:off x="1463996" y="841829"/>
            <a:ext cx="9915203" cy="5186438"/>
          </a:xfrm>
        </p:spPr>
        <p:txBody>
          <a:bodyPr>
            <a:noAutofit/>
          </a:bodyPr>
          <a:lstStyle/>
          <a:p>
            <a:pPr>
              <a:spcBef>
                <a:spcPts val="0"/>
              </a:spcBef>
              <a:spcAft>
                <a:spcPts val="600"/>
              </a:spcAft>
            </a:pPr>
            <a:r>
              <a:rPr lang="en-GB" sz="3600" dirty="0"/>
              <a:t>Longer appointment, highlight Jakes needs, sensory – touch, noise, communication, and respond to them, ideally on record or from Louise. </a:t>
            </a:r>
          </a:p>
          <a:p>
            <a:pPr>
              <a:spcBef>
                <a:spcPts val="0"/>
              </a:spcBef>
              <a:spcAft>
                <a:spcPts val="600"/>
              </a:spcAft>
            </a:pPr>
            <a:r>
              <a:rPr lang="en-GB" sz="3600" dirty="0"/>
              <a:t>BSL interpreter (flag on her and Jakes record) </a:t>
            </a:r>
          </a:p>
          <a:p>
            <a:pPr>
              <a:spcBef>
                <a:spcPts val="0"/>
              </a:spcBef>
              <a:spcAft>
                <a:spcPts val="600"/>
              </a:spcAft>
            </a:pPr>
            <a:r>
              <a:rPr lang="en-GB" sz="3600" dirty="0"/>
              <a:t>Hospital referral includes communication needs for both. Hospital to inform Louise interpreter is booked. </a:t>
            </a:r>
          </a:p>
          <a:p>
            <a:pPr>
              <a:spcBef>
                <a:spcPts val="0"/>
              </a:spcBef>
              <a:spcAft>
                <a:spcPts val="600"/>
              </a:spcAft>
            </a:pPr>
            <a:r>
              <a:rPr lang="en-GB" sz="3600" dirty="0"/>
              <a:t>Ask Louise if she prefers a text or letter for referral information and update record </a:t>
            </a:r>
          </a:p>
          <a:p>
            <a:pPr>
              <a:spcBef>
                <a:spcPts val="0"/>
              </a:spcBef>
              <a:spcAft>
                <a:spcPts val="600"/>
              </a:spcAft>
            </a:pPr>
            <a:endParaRPr lang="en-GB" dirty="0"/>
          </a:p>
        </p:txBody>
      </p:sp>
    </p:spTree>
    <p:extLst>
      <p:ext uri="{BB962C8B-B14F-4D97-AF65-F5344CB8AC3E}">
        <p14:creationId xmlns:p14="http://schemas.microsoft.com/office/powerpoint/2010/main" val="2924185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73F22-2925-987B-920C-E97E938DED9F}"/>
              </a:ext>
            </a:extLst>
          </p:cNvPr>
          <p:cNvSpPr>
            <a:spLocks noGrp="1"/>
          </p:cNvSpPr>
          <p:nvPr>
            <p:ph type="title"/>
          </p:nvPr>
        </p:nvSpPr>
        <p:spPr>
          <a:xfrm>
            <a:off x="1591734" y="254000"/>
            <a:ext cx="8118796" cy="694267"/>
          </a:xfrm>
        </p:spPr>
        <p:txBody>
          <a:bodyPr>
            <a:normAutofit/>
          </a:bodyPr>
          <a:lstStyle/>
          <a:p>
            <a:r>
              <a:rPr lang="en-GB" b="1" dirty="0"/>
              <a:t>Case study - Shabana</a:t>
            </a:r>
          </a:p>
        </p:txBody>
      </p:sp>
      <p:sp>
        <p:nvSpPr>
          <p:cNvPr id="3" name="Content Placeholder 2">
            <a:extLst>
              <a:ext uri="{FF2B5EF4-FFF2-40B4-BE49-F238E27FC236}">
                <a16:creationId xmlns:a16="http://schemas.microsoft.com/office/drawing/2014/main" id="{FB8383E5-EEBD-8E97-E2A4-3F12853F50C3}"/>
              </a:ext>
            </a:extLst>
          </p:cNvPr>
          <p:cNvSpPr>
            <a:spLocks noGrp="1"/>
          </p:cNvSpPr>
          <p:nvPr>
            <p:ph sz="half" idx="1"/>
          </p:nvPr>
        </p:nvSpPr>
        <p:spPr>
          <a:xfrm>
            <a:off x="1591733" y="948267"/>
            <a:ext cx="10210800" cy="5655733"/>
          </a:xfrm>
        </p:spPr>
        <p:txBody>
          <a:bodyPr>
            <a:noAutofit/>
          </a:bodyPr>
          <a:lstStyle/>
          <a:p>
            <a:pPr>
              <a:lnSpc>
                <a:spcPct val="80000"/>
              </a:lnSpc>
              <a:spcBef>
                <a:spcPts val="0"/>
              </a:spcBef>
              <a:spcAft>
                <a:spcPts val="600"/>
              </a:spcAft>
            </a:pPr>
            <a:r>
              <a:rPr lang="en-GB" sz="3600" b="1" dirty="0"/>
              <a:t>Shabana, </a:t>
            </a:r>
            <a:r>
              <a:rPr lang="en-GB" sz="3600" dirty="0"/>
              <a:t>22 has a learning disability and lives at home with her parents. She is very anxious, has difficulty reading and is unable to communicate on the phone. </a:t>
            </a:r>
          </a:p>
          <a:p>
            <a:pPr>
              <a:lnSpc>
                <a:spcPct val="80000"/>
              </a:lnSpc>
              <a:spcBef>
                <a:spcPts val="0"/>
              </a:spcBef>
              <a:spcAft>
                <a:spcPts val="600"/>
              </a:spcAft>
            </a:pPr>
            <a:r>
              <a:rPr lang="en-GB" sz="3600" dirty="0"/>
              <a:t>Her parents communicate for her if she needs to use the phone. </a:t>
            </a:r>
          </a:p>
          <a:p>
            <a:pPr>
              <a:lnSpc>
                <a:spcPct val="80000"/>
              </a:lnSpc>
              <a:spcBef>
                <a:spcPts val="0"/>
              </a:spcBef>
              <a:spcAft>
                <a:spcPts val="600"/>
              </a:spcAft>
            </a:pPr>
            <a:r>
              <a:rPr lang="en-GB" sz="3600" dirty="0"/>
              <a:t>Last week a locum GP wouldn’t speak to her mum about Shabana’s health in a booked telephone appointment. The GP insisted on speaking to Shabana. </a:t>
            </a:r>
          </a:p>
          <a:p>
            <a:pPr>
              <a:lnSpc>
                <a:spcPct val="80000"/>
              </a:lnSpc>
              <a:spcBef>
                <a:spcPts val="0"/>
              </a:spcBef>
              <a:spcAft>
                <a:spcPts val="600"/>
              </a:spcAft>
            </a:pPr>
            <a:r>
              <a:rPr lang="en-GB" sz="3600" dirty="0"/>
              <a:t>What adjustments could help meet Shabana’s needs better? </a:t>
            </a:r>
          </a:p>
        </p:txBody>
      </p:sp>
    </p:spTree>
    <p:extLst>
      <p:ext uri="{BB962C8B-B14F-4D97-AF65-F5344CB8AC3E}">
        <p14:creationId xmlns:p14="http://schemas.microsoft.com/office/powerpoint/2010/main" val="5146254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1782</TotalTime>
  <Words>1755</Words>
  <Application>Microsoft Office PowerPoint</Application>
  <PresentationFormat>Widescreen</PresentationFormat>
  <Paragraphs>134</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Reasonable Adjustments Training  Kate Bell Sarah Mackenzie-Cooper West Yorkshire ICB</vt:lpstr>
      <vt:lpstr>Introduction</vt:lpstr>
      <vt:lpstr>Disability statistics - Calderdale</vt:lpstr>
      <vt:lpstr>What are our legal duties?</vt:lpstr>
      <vt:lpstr>What are reasonable adjustments?</vt:lpstr>
      <vt:lpstr>Accessibility</vt:lpstr>
      <vt:lpstr>Case study – Jake </vt:lpstr>
      <vt:lpstr>Adjustments - Jake and Louise </vt:lpstr>
      <vt:lpstr>Case study - Shabana</vt:lpstr>
      <vt:lpstr>Adjustments - Shabana</vt:lpstr>
      <vt:lpstr>Top tips for reasonable adjustments</vt:lpstr>
      <vt:lpstr> When providing reasonable adjustments</vt:lpstr>
      <vt:lpstr>Tips for making your practice more inclusive</vt:lpstr>
      <vt:lpstr>Resources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Reasonable adjustments training</dc:title>
  <dc:creator>Alice Halfpenny</dc:creator>
  <cp:lastModifiedBy>MACKENZIE-COOPER, Sarah (NHS WEST YORKSHIRE ICB - 02T)</cp:lastModifiedBy>
  <cp:revision>90</cp:revision>
  <cp:lastPrinted>2023-10-03T09:39:46Z</cp:lastPrinted>
  <dcterms:created xsi:type="dcterms:W3CDTF">2022-04-21T10:50:36Z</dcterms:created>
  <dcterms:modified xsi:type="dcterms:W3CDTF">2023-10-03T10:44:55Z</dcterms:modified>
</cp:coreProperties>
</file>