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4" r:id="rId5"/>
    <p:sldId id="266" r:id="rId6"/>
    <p:sldId id="281" r:id="rId7"/>
    <p:sldId id="262" r:id="rId8"/>
    <p:sldId id="268" r:id="rId9"/>
    <p:sldId id="259" r:id="rId10"/>
    <p:sldId id="269" r:id="rId11"/>
    <p:sldId id="270" r:id="rId12"/>
    <p:sldId id="265" r:id="rId13"/>
    <p:sldId id="272" r:id="rId14"/>
    <p:sldId id="273" r:id="rId15"/>
    <p:sldId id="275" r:id="rId16"/>
    <p:sldId id="271" r:id="rId17"/>
    <p:sldId id="282" r:id="rId18"/>
    <p:sldId id="279" r:id="rId19"/>
    <p:sldId id="276" r:id="rId20"/>
    <p:sldId id="277" r:id="rId2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305C2-2ADC-4E7F-BAC7-B68F4A434A07}" v="61" dt="2021-08-24T09:53:13.059"/>
    <p1510:client id="{B735CE10-B2CD-40C1-BCF8-AE46B851AAA0}" v="2" dt="2021-07-26T16:13:18.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48"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A5981-25B2-4065-9BAF-EDB701EF776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5C32EBF7-747E-417C-9172-7A43C8DEF5F4}">
      <dgm:prSet/>
      <dgm:spPr/>
      <dgm:t>
        <a:bodyPr/>
        <a:lstStyle/>
        <a:p>
          <a:r>
            <a:rPr lang="en-GB"/>
            <a:t>Overview of MAST</a:t>
          </a:r>
          <a:endParaRPr lang="en-US"/>
        </a:p>
      </dgm:t>
    </dgm:pt>
    <dgm:pt modelId="{40234A75-1E7A-4836-BE8A-88D5455AEB49}" type="parTrans" cxnId="{220ED09B-2293-47AD-9CFE-BCF8ABF836A8}">
      <dgm:prSet/>
      <dgm:spPr/>
      <dgm:t>
        <a:bodyPr/>
        <a:lstStyle/>
        <a:p>
          <a:endParaRPr lang="en-US"/>
        </a:p>
      </dgm:t>
    </dgm:pt>
    <dgm:pt modelId="{6BBEFC63-5C43-4602-98EE-080EE36C498F}" type="sibTrans" cxnId="{220ED09B-2293-47AD-9CFE-BCF8ABF836A8}">
      <dgm:prSet/>
      <dgm:spPr/>
      <dgm:t>
        <a:bodyPr/>
        <a:lstStyle/>
        <a:p>
          <a:endParaRPr lang="en-US"/>
        </a:p>
      </dgm:t>
    </dgm:pt>
    <dgm:pt modelId="{49D8F797-B69A-4C7C-8469-2ADD2EFDF68E}">
      <dgm:prSet/>
      <dgm:spPr/>
      <dgm:t>
        <a:bodyPr/>
        <a:lstStyle/>
        <a:p>
          <a:r>
            <a:rPr lang="en-GB"/>
            <a:t>Latest Statistics</a:t>
          </a:r>
          <a:endParaRPr lang="en-US"/>
        </a:p>
      </dgm:t>
    </dgm:pt>
    <dgm:pt modelId="{BBDC5E6B-EE1F-43C5-8F0A-25C1F3B6D5E2}" type="parTrans" cxnId="{B71AE9E1-9A87-4668-8C77-6B02780D08E8}">
      <dgm:prSet/>
      <dgm:spPr/>
      <dgm:t>
        <a:bodyPr/>
        <a:lstStyle/>
        <a:p>
          <a:endParaRPr lang="en-US"/>
        </a:p>
      </dgm:t>
    </dgm:pt>
    <dgm:pt modelId="{6A55D12A-8477-4067-A4C9-C2FF454A9021}" type="sibTrans" cxnId="{B71AE9E1-9A87-4668-8C77-6B02780D08E8}">
      <dgm:prSet/>
      <dgm:spPr/>
      <dgm:t>
        <a:bodyPr/>
        <a:lstStyle/>
        <a:p>
          <a:endParaRPr lang="en-US"/>
        </a:p>
      </dgm:t>
    </dgm:pt>
    <dgm:pt modelId="{F5D722BC-EA97-4B31-9E9A-FF9406331524}">
      <dgm:prSet/>
      <dgm:spPr/>
      <dgm:t>
        <a:bodyPr/>
        <a:lstStyle/>
        <a:p>
          <a:r>
            <a:rPr lang="en-GB" dirty="0"/>
            <a:t>MAST Team Structure, Roles and Responsibilities</a:t>
          </a:r>
          <a:endParaRPr lang="en-US" dirty="0"/>
        </a:p>
      </dgm:t>
    </dgm:pt>
    <dgm:pt modelId="{4DCDBD09-5DDA-45CE-96C4-06D306B32802}" type="parTrans" cxnId="{EDCB5773-E7F9-4C64-9559-69C7486A6FB3}">
      <dgm:prSet/>
      <dgm:spPr/>
      <dgm:t>
        <a:bodyPr/>
        <a:lstStyle/>
        <a:p>
          <a:endParaRPr lang="en-US"/>
        </a:p>
      </dgm:t>
    </dgm:pt>
    <dgm:pt modelId="{D211FEC2-8D25-49CE-BFAD-B0B2671B479F}" type="sibTrans" cxnId="{EDCB5773-E7F9-4C64-9559-69C7486A6FB3}">
      <dgm:prSet/>
      <dgm:spPr/>
      <dgm:t>
        <a:bodyPr/>
        <a:lstStyle/>
        <a:p>
          <a:endParaRPr lang="en-US"/>
        </a:p>
      </dgm:t>
    </dgm:pt>
    <dgm:pt modelId="{1ECF3ED7-0A57-49FB-A47C-A764255F9EFA}">
      <dgm:prSet/>
      <dgm:spPr/>
      <dgm:t>
        <a:bodyPr/>
        <a:lstStyle/>
        <a:p>
          <a:r>
            <a:rPr lang="en-GB"/>
            <a:t>Information Sharing</a:t>
          </a:r>
          <a:endParaRPr lang="en-US"/>
        </a:p>
      </dgm:t>
    </dgm:pt>
    <dgm:pt modelId="{CA9D21D0-2509-4E0E-9E4E-488ECCD8B416}" type="parTrans" cxnId="{849DE255-A096-4885-94F3-5F3CEA80C850}">
      <dgm:prSet/>
      <dgm:spPr/>
      <dgm:t>
        <a:bodyPr/>
        <a:lstStyle/>
        <a:p>
          <a:endParaRPr lang="en-US"/>
        </a:p>
      </dgm:t>
    </dgm:pt>
    <dgm:pt modelId="{6DA567C9-42CB-4257-925F-442921DC1C44}" type="sibTrans" cxnId="{849DE255-A096-4885-94F3-5F3CEA80C850}">
      <dgm:prSet/>
      <dgm:spPr/>
      <dgm:t>
        <a:bodyPr/>
        <a:lstStyle/>
        <a:p>
          <a:endParaRPr lang="en-US"/>
        </a:p>
      </dgm:t>
    </dgm:pt>
    <dgm:pt modelId="{2984CA24-B056-438C-8AD2-EE67ED84E564}">
      <dgm:prSet/>
      <dgm:spPr/>
      <dgm:t>
        <a:bodyPr/>
        <a:lstStyle/>
        <a:p>
          <a:r>
            <a:rPr lang="en-GB"/>
            <a:t>How to make a referral</a:t>
          </a:r>
          <a:endParaRPr lang="en-US"/>
        </a:p>
      </dgm:t>
    </dgm:pt>
    <dgm:pt modelId="{6459CB24-57B2-43B9-8FE9-691B331C79DE}" type="parTrans" cxnId="{E73954EA-76E2-4373-B0A1-4B742069DE76}">
      <dgm:prSet/>
      <dgm:spPr/>
      <dgm:t>
        <a:bodyPr/>
        <a:lstStyle/>
        <a:p>
          <a:endParaRPr lang="en-US"/>
        </a:p>
      </dgm:t>
    </dgm:pt>
    <dgm:pt modelId="{14FD7053-ABB0-4FA7-B97F-DB798735AF1E}" type="sibTrans" cxnId="{E73954EA-76E2-4373-B0A1-4B742069DE76}">
      <dgm:prSet/>
      <dgm:spPr/>
      <dgm:t>
        <a:bodyPr/>
        <a:lstStyle/>
        <a:p>
          <a:endParaRPr lang="en-US"/>
        </a:p>
      </dgm:t>
    </dgm:pt>
    <dgm:pt modelId="{FCD41D12-90AD-4560-9155-E9B793614B1E}" type="pres">
      <dgm:prSet presAssocID="{BFCA5981-25B2-4065-9BAF-EDB701EF7763}" presName="vert0" presStyleCnt="0">
        <dgm:presLayoutVars>
          <dgm:dir/>
          <dgm:animOne val="branch"/>
          <dgm:animLvl val="lvl"/>
        </dgm:presLayoutVars>
      </dgm:prSet>
      <dgm:spPr/>
    </dgm:pt>
    <dgm:pt modelId="{522B7B27-5DAE-4108-9645-61F6C6A3ADBB}" type="pres">
      <dgm:prSet presAssocID="{5C32EBF7-747E-417C-9172-7A43C8DEF5F4}" presName="thickLine" presStyleLbl="alignNode1" presStyleIdx="0" presStyleCnt="5"/>
      <dgm:spPr/>
    </dgm:pt>
    <dgm:pt modelId="{6BC80E4C-CBAC-4636-AC05-31A25556D0A4}" type="pres">
      <dgm:prSet presAssocID="{5C32EBF7-747E-417C-9172-7A43C8DEF5F4}" presName="horz1" presStyleCnt="0"/>
      <dgm:spPr/>
    </dgm:pt>
    <dgm:pt modelId="{D6B289D5-7663-450F-AE16-9840C82F3C27}" type="pres">
      <dgm:prSet presAssocID="{5C32EBF7-747E-417C-9172-7A43C8DEF5F4}" presName="tx1" presStyleLbl="revTx" presStyleIdx="0" presStyleCnt="5"/>
      <dgm:spPr/>
    </dgm:pt>
    <dgm:pt modelId="{3E36F19F-6DAE-483C-971A-3EC9FC983763}" type="pres">
      <dgm:prSet presAssocID="{5C32EBF7-747E-417C-9172-7A43C8DEF5F4}" presName="vert1" presStyleCnt="0"/>
      <dgm:spPr/>
    </dgm:pt>
    <dgm:pt modelId="{69F63DF4-E67F-490D-BE88-22F0BE8E5FEE}" type="pres">
      <dgm:prSet presAssocID="{49D8F797-B69A-4C7C-8469-2ADD2EFDF68E}" presName="thickLine" presStyleLbl="alignNode1" presStyleIdx="1" presStyleCnt="5"/>
      <dgm:spPr/>
    </dgm:pt>
    <dgm:pt modelId="{AC1F43E6-FC2A-4093-81A1-5B5B0B21F519}" type="pres">
      <dgm:prSet presAssocID="{49D8F797-B69A-4C7C-8469-2ADD2EFDF68E}" presName="horz1" presStyleCnt="0"/>
      <dgm:spPr/>
    </dgm:pt>
    <dgm:pt modelId="{5B14A1B3-B731-431F-9566-3D3A28CD0EDD}" type="pres">
      <dgm:prSet presAssocID="{49D8F797-B69A-4C7C-8469-2ADD2EFDF68E}" presName="tx1" presStyleLbl="revTx" presStyleIdx="1" presStyleCnt="5"/>
      <dgm:spPr/>
    </dgm:pt>
    <dgm:pt modelId="{C390A126-7471-459D-886C-1972860B6820}" type="pres">
      <dgm:prSet presAssocID="{49D8F797-B69A-4C7C-8469-2ADD2EFDF68E}" presName="vert1" presStyleCnt="0"/>
      <dgm:spPr/>
    </dgm:pt>
    <dgm:pt modelId="{11C4A10A-1155-4E89-8A78-311B955E0603}" type="pres">
      <dgm:prSet presAssocID="{F5D722BC-EA97-4B31-9E9A-FF9406331524}" presName="thickLine" presStyleLbl="alignNode1" presStyleIdx="2" presStyleCnt="5"/>
      <dgm:spPr/>
    </dgm:pt>
    <dgm:pt modelId="{DD1EE4D3-908C-4B19-98A9-24625D97DAAE}" type="pres">
      <dgm:prSet presAssocID="{F5D722BC-EA97-4B31-9E9A-FF9406331524}" presName="horz1" presStyleCnt="0"/>
      <dgm:spPr/>
    </dgm:pt>
    <dgm:pt modelId="{33077AC2-FB6E-44B7-89EC-BD564BD82A2E}" type="pres">
      <dgm:prSet presAssocID="{F5D722BC-EA97-4B31-9E9A-FF9406331524}" presName="tx1" presStyleLbl="revTx" presStyleIdx="2" presStyleCnt="5"/>
      <dgm:spPr/>
    </dgm:pt>
    <dgm:pt modelId="{39CEE32B-A379-45F4-AFEC-DD1EF5F2B917}" type="pres">
      <dgm:prSet presAssocID="{F5D722BC-EA97-4B31-9E9A-FF9406331524}" presName="vert1" presStyleCnt="0"/>
      <dgm:spPr/>
    </dgm:pt>
    <dgm:pt modelId="{F21FB87F-99FB-46DD-87E0-2DF0A97FEA64}" type="pres">
      <dgm:prSet presAssocID="{1ECF3ED7-0A57-49FB-A47C-A764255F9EFA}" presName="thickLine" presStyleLbl="alignNode1" presStyleIdx="3" presStyleCnt="5"/>
      <dgm:spPr/>
    </dgm:pt>
    <dgm:pt modelId="{09EF4D6A-1D15-4A3F-9171-3060AA6D70C0}" type="pres">
      <dgm:prSet presAssocID="{1ECF3ED7-0A57-49FB-A47C-A764255F9EFA}" presName="horz1" presStyleCnt="0"/>
      <dgm:spPr/>
    </dgm:pt>
    <dgm:pt modelId="{8D6122BA-EC66-4F37-B28A-46F9B90CE7B5}" type="pres">
      <dgm:prSet presAssocID="{1ECF3ED7-0A57-49FB-A47C-A764255F9EFA}" presName="tx1" presStyleLbl="revTx" presStyleIdx="3" presStyleCnt="5"/>
      <dgm:spPr/>
    </dgm:pt>
    <dgm:pt modelId="{19C9690D-E520-44D2-9367-EA2C9EFDCAF7}" type="pres">
      <dgm:prSet presAssocID="{1ECF3ED7-0A57-49FB-A47C-A764255F9EFA}" presName="vert1" presStyleCnt="0"/>
      <dgm:spPr/>
    </dgm:pt>
    <dgm:pt modelId="{AFE3A8AF-29A4-42D5-9FEC-0CECB0F2D233}" type="pres">
      <dgm:prSet presAssocID="{2984CA24-B056-438C-8AD2-EE67ED84E564}" presName="thickLine" presStyleLbl="alignNode1" presStyleIdx="4" presStyleCnt="5"/>
      <dgm:spPr/>
    </dgm:pt>
    <dgm:pt modelId="{19C810B0-94DF-4FC1-9DA5-1C6CE27EE15F}" type="pres">
      <dgm:prSet presAssocID="{2984CA24-B056-438C-8AD2-EE67ED84E564}" presName="horz1" presStyleCnt="0"/>
      <dgm:spPr/>
    </dgm:pt>
    <dgm:pt modelId="{00F0156C-8603-448B-9D95-F7D7EAA65E61}" type="pres">
      <dgm:prSet presAssocID="{2984CA24-B056-438C-8AD2-EE67ED84E564}" presName="tx1" presStyleLbl="revTx" presStyleIdx="4" presStyleCnt="5"/>
      <dgm:spPr/>
    </dgm:pt>
    <dgm:pt modelId="{82DF9D82-165F-43BF-9EED-EC8C9618E004}" type="pres">
      <dgm:prSet presAssocID="{2984CA24-B056-438C-8AD2-EE67ED84E564}" presName="vert1" presStyleCnt="0"/>
      <dgm:spPr/>
    </dgm:pt>
  </dgm:ptLst>
  <dgm:cxnLst>
    <dgm:cxn modelId="{3FF8A703-9548-4F74-811E-7FBD4A11FDDE}" type="presOf" srcId="{5C32EBF7-747E-417C-9172-7A43C8DEF5F4}" destId="{D6B289D5-7663-450F-AE16-9840C82F3C27}" srcOrd="0" destOrd="0" presId="urn:microsoft.com/office/officeart/2008/layout/LinedList"/>
    <dgm:cxn modelId="{0878E124-8647-4025-9DEE-FD32FDA71FEA}" type="presOf" srcId="{F5D722BC-EA97-4B31-9E9A-FF9406331524}" destId="{33077AC2-FB6E-44B7-89EC-BD564BD82A2E}" srcOrd="0" destOrd="0" presId="urn:microsoft.com/office/officeart/2008/layout/LinedList"/>
    <dgm:cxn modelId="{DC2DA740-B07E-4AB6-BB8C-D4BBAB7C293C}" type="presOf" srcId="{49D8F797-B69A-4C7C-8469-2ADD2EFDF68E}" destId="{5B14A1B3-B731-431F-9566-3D3A28CD0EDD}" srcOrd="0" destOrd="0" presId="urn:microsoft.com/office/officeart/2008/layout/LinedList"/>
    <dgm:cxn modelId="{AD604643-80D5-4CB7-8B21-B531B6D22F10}" type="presOf" srcId="{BFCA5981-25B2-4065-9BAF-EDB701EF7763}" destId="{FCD41D12-90AD-4560-9155-E9B793614B1E}" srcOrd="0" destOrd="0" presId="urn:microsoft.com/office/officeart/2008/layout/LinedList"/>
    <dgm:cxn modelId="{EDCB5773-E7F9-4C64-9559-69C7486A6FB3}" srcId="{BFCA5981-25B2-4065-9BAF-EDB701EF7763}" destId="{F5D722BC-EA97-4B31-9E9A-FF9406331524}" srcOrd="2" destOrd="0" parTransId="{4DCDBD09-5DDA-45CE-96C4-06D306B32802}" sibTransId="{D211FEC2-8D25-49CE-BFAD-B0B2671B479F}"/>
    <dgm:cxn modelId="{849DE255-A096-4885-94F3-5F3CEA80C850}" srcId="{BFCA5981-25B2-4065-9BAF-EDB701EF7763}" destId="{1ECF3ED7-0A57-49FB-A47C-A764255F9EFA}" srcOrd="3" destOrd="0" parTransId="{CA9D21D0-2509-4E0E-9E4E-488ECCD8B416}" sibTransId="{6DA567C9-42CB-4257-925F-442921DC1C44}"/>
    <dgm:cxn modelId="{57E71A85-CF0D-4FFF-9FDE-D501D077E703}" type="presOf" srcId="{2984CA24-B056-438C-8AD2-EE67ED84E564}" destId="{00F0156C-8603-448B-9D95-F7D7EAA65E61}" srcOrd="0" destOrd="0" presId="urn:microsoft.com/office/officeart/2008/layout/LinedList"/>
    <dgm:cxn modelId="{220ED09B-2293-47AD-9CFE-BCF8ABF836A8}" srcId="{BFCA5981-25B2-4065-9BAF-EDB701EF7763}" destId="{5C32EBF7-747E-417C-9172-7A43C8DEF5F4}" srcOrd="0" destOrd="0" parTransId="{40234A75-1E7A-4836-BE8A-88D5455AEB49}" sibTransId="{6BBEFC63-5C43-4602-98EE-080EE36C498F}"/>
    <dgm:cxn modelId="{1B0A2FAC-52D9-4B63-AD73-D7E6025AA167}" type="presOf" srcId="{1ECF3ED7-0A57-49FB-A47C-A764255F9EFA}" destId="{8D6122BA-EC66-4F37-B28A-46F9B90CE7B5}" srcOrd="0" destOrd="0" presId="urn:microsoft.com/office/officeart/2008/layout/LinedList"/>
    <dgm:cxn modelId="{B71AE9E1-9A87-4668-8C77-6B02780D08E8}" srcId="{BFCA5981-25B2-4065-9BAF-EDB701EF7763}" destId="{49D8F797-B69A-4C7C-8469-2ADD2EFDF68E}" srcOrd="1" destOrd="0" parTransId="{BBDC5E6B-EE1F-43C5-8F0A-25C1F3B6D5E2}" sibTransId="{6A55D12A-8477-4067-A4C9-C2FF454A9021}"/>
    <dgm:cxn modelId="{E73954EA-76E2-4373-B0A1-4B742069DE76}" srcId="{BFCA5981-25B2-4065-9BAF-EDB701EF7763}" destId="{2984CA24-B056-438C-8AD2-EE67ED84E564}" srcOrd="4" destOrd="0" parTransId="{6459CB24-57B2-43B9-8FE9-691B331C79DE}" sibTransId="{14FD7053-ABB0-4FA7-B97F-DB798735AF1E}"/>
    <dgm:cxn modelId="{6BA9F229-A982-4FBD-B9A8-00EE8B3176B8}" type="presParOf" srcId="{FCD41D12-90AD-4560-9155-E9B793614B1E}" destId="{522B7B27-5DAE-4108-9645-61F6C6A3ADBB}" srcOrd="0" destOrd="0" presId="urn:microsoft.com/office/officeart/2008/layout/LinedList"/>
    <dgm:cxn modelId="{958BE936-2954-4777-A81C-2E58096A7F4C}" type="presParOf" srcId="{FCD41D12-90AD-4560-9155-E9B793614B1E}" destId="{6BC80E4C-CBAC-4636-AC05-31A25556D0A4}" srcOrd="1" destOrd="0" presId="urn:microsoft.com/office/officeart/2008/layout/LinedList"/>
    <dgm:cxn modelId="{556C19FD-C3E1-4FC7-B782-0BF50B76A922}" type="presParOf" srcId="{6BC80E4C-CBAC-4636-AC05-31A25556D0A4}" destId="{D6B289D5-7663-450F-AE16-9840C82F3C27}" srcOrd="0" destOrd="0" presId="urn:microsoft.com/office/officeart/2008/layout/LinedList"/>
    <dgm:cxn modelId="{6726D6B6-7F25-4548-8806-F819DDA08EC7}" type="presParOf" srcId="{6BC80E4C-CBAC-4636-AC05-31A25556D0A4}" destId="{3E36F19F-6DAE-483C-971A-3EC9FC983763}" srcOrd="1" destOrd="0" presId="urn:microsoft.com/office/officeart/2008/layout/LinedList"/>
    <dgm:cxn modelId="{F43E8B08-9463-48CD-88AC-4EBBAFE247DD}" type="presParOf" srcId="{FCD41D12-90AD-4560-9155-E9B793614B1E}" destId="{69F63DF4-E67F-490D-BE88-22F0BE8E5FEE}" srcOrd="2" destOrd="0" presId="urn:microsoft.com/office/officeart/2008/layout/LinedList"/>
    <dgm:cxn modelId="{8B763018-2AC0-4086-BBF9-5B464496C2BD}" type="presParOf" srcId="{FCD41D12-90AD-4560-9155-E9B793614B1E}" destId="{AC1F43E6-FC2A-4093-81A1-5B5B0B21F519}" srcOrd="3" destOrd="0" presId="urn:microsoft.com/office/officeart/2008/layout/LinedList"/>
    <dgm:cxn modelId="{EDF9BAA6-9F50-4FB8-B235-85AE6F44FE94}" type="presParOf" srcId="{AC1F43E6-FC2A-4093-81A1-5B5B0B21F519}" destId="{5B14A1B3-B731-431F-9566-3D3A28CD0EDD}" srcOrd="0" destOrd="0" presId="urn:microsoft.com/office/officeart/2008/layout/LinedList"/>
    <dgm:cxn modelId="{0456DED5-E596-4B14-BB69-69405AB25CB0}" type="presParOf" srcId="{AC1F43E6-FC2A-4093-81A1-5B5B0B21F519}" destId="{C390A126-7471-459D-886C-1972860B6820}" srcOrd="1" destOrd="0" presId="urn:microsoft.com/office/officeart/2008/layout/LinedList"/>
    <dgm:cxn modelId="{D5DDD86E-36A1-4115-9484-C030C6D51C7A}" type="presParOf" srcId="{FCD41D12-90AD-4560-9155-E9B793614B1E}" destId="{11C4A10A-1155-4E89-8A78-311B955E0603}" srcOrd="4" destOrd="0" presId="urn:microsoft.com/office/officeart/2008/layout/LinedList"/>
    <dgm:cxn modelId="{9D8A7F6D-663A-4400-AED2-10C0AC7A0ACD}" type="presParOf" srcId="{FCD41D12-90AD-4560-9155-E9B793614B1E}" destId="{DD1EE4D3-908C-4B19-98A9-24625D97DAAE}" srcOrd="5" destOrd="0" presId="urn:microsoft.com/office/officeart/2008/layout/LinedList"/>
    <dgm:cxn modelId="{D584A214-C684-4F5C-8D83-7EB979E28D7B}" type="presParOf" srcId="{DD1EE4D3-908C-4B19-98A9-24625D97DAAE}" destId="{33077AC2-FB6E-44B7-89EC-BD564BD82A2E}" srcOrd="0" destOrd="0" presId="urn:microsoft.com/office/officeart/2008/layout/LinedList"/>
    <dgm:cxn modelId="{4BEB7F18-8710-46AC-A194-49FBC6616AE4}" type="presParOf" srcId="{DD1EE4D3-908C-4B19-98A9-24625D97DAAE}" destId="{39CEE32B-A379-45F4-AFEC-DD1EF5F2B917}" srcOrd="1" destOrd="0" presId="urn:microsoft.com/office/officeart/2008/layout/LinedList"/>
    <dgm:cxn modelId="{8B88EB18-C6F6-4254-B59B-DAC840A8F9E5}" type="presParOf" srcId="{FCD41D12-90AD-4560-9155-E9B793614B1E}" destId="{F21FB87F-99FB-46DD-87E0-2DF0A97FEA64}" srcOrd="6" destOrd="0" presId="urn:microsoft.com/office/officeart/2008/layout/LinedList"/>
    <dgm:cxn modelId="{AD737A5F-075A-43D4-B15C-D23A08848A84}" type="presParOf" srcId="{FCD41D12-90AD-4560-9155-E9B793614B1E}" destId="{09EF4D6A-1D15-4A3F-9171-3060AA6D70C0}" srcOrd="7" destOrd="0" presId="urn:microsoft.com/office/officeart/2008/layout/LinedList"/>
    <dgm:cxn modelId="{15621CA6-33B3-41D8-8AA8-A3D8882EACB4}" type="presParOf" srcId="{09EF4D6A-1D15-4A3F-9171-3060AA6D70C0}" destId="{8D6122BA-EC66-4F37-B28A-46F9B90CE7B5}" srcOrd="0" destOrd="0" presId="urn:microsoft.com/office/officeart/2008/layout/LinedList"/>
    <dgm:cxn modelId="{881BF960-11A2-4C15-9EFA-AEA24836F98D}" type="presParOf" srcId="{09EF4D6A-1D15-4A3F-9171-3060AA6D70C0}" destId="{19C9690D-E520-44D2-9367-EA2C9EFDCAF7}" srcOrd="1" destOrd="0" presId="urn:microsoft.com/office/officeart/2008/layout/LinedList"/>
    <dgm:cxn modelId="{F93154CD-3F4E-4A84-93DE-6A092AAB3CF6}" type="presParOf" srcId="{FCD41D12-90AD-4560-9155-E9B793614B1E}" destId="{AFE3A8AF-29A4-42D5-9FEC-0CECB0F2D233}" srcOrd="8" destOrd="0" presId="urn:microsoft.com/office/officeart/2008/layout/LinedList"/>
    <dgm:cxn modelId="{3F392BA1-867A-4067-B8B6-9A5EEA856314}" type="presParOf" srcId="{FCD41D12-90AD-4560-9155-E9B793614B1E}" destId="{19C810B0-94DF-4FC1-9DA5-1C6CE27EE15F}" srcOrd="9" destOrd="0" presId="urn:microsoft.com/office/officeart/2008/layout/LinedList"/>
    <dgm:cxn modelId="{C970D922-3BD9-4BE0-8934-5319DF9C6AE8}" type="presParOf" srcId="{19C810B0-94DF-4FC1-9DA5-1C6CE27EE15F}" destId="{00F0156C-8603-448B-9D95-F7D7EAA65E61}" srcOrd="0" destOrd="0" presId="urn:microsoft.com/office/officeart/2008/layout/LinedList"/>
    <dgm:cxn modelId="{D42101A1-09E4-42F2-B9AE-CAC4A996F385}" type="presParOf" srcId="{19C810B0-94DF-4FC1-9DA5-1C6CE27EE15F}" destId="{82DF9D82-165F-43BF-9EED-EC8C9618E0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81B73-41DC-43B1-809E-F0196A11C25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D25FFE5-BB93-467D-BEE1-87DA5BF5347F}">
      <dgm:prSet/>
      <dgm:spPr/>
      <dgm:t>
        <a:bodyPr/>
        <a:lstStyle/>
        <a:p>
          <a:r>
            <a:rPr lang="en-GB" dirty="0"/>
            <a:t>Data from 3</a:t>
          </a:r>
          <a:r>
            <a:rPr lang="en-GB" baseline="30000" dirty="0"/>
            <a:t>rd</a:t>
          </a:r>
          <a:r>
            <a:rPr lang="en-GB" dirty="0"/>
            <a:t> February 2021, evidenced MAST received 4458 referrals over a 6-month period prior to this date. </a:t>
          </a:r>
        </a:p>
        <a:p>
          <a:r>
            <a:rPr lang="en-GB" dirty="0"/>
            <a:t>2212 lead to an assessment</a:t>
          </a:r>
          <a:endParaRPr lang="en-US" dirty="0"/>
        </a:p>
      </dgm:t>
    </dgm:pt>
    <dgm:pt modelId="{DA9D77CC-41A3-437C-B6F8-2BF55F6C78D6}" type="parTrans" cxnId="{9B479498-1FE5-400C-94E1-4C9C8C35157C}">
      <dgm:prSet/>
      <dgm:spPr/>
      <dgm:t>
        <a:bodyPr/>
        <a:lstStyle/>
        <a:p>
          <a:endParaRPr lang="en-US"/>
        </a:p>
      </dgm:t>
    </dgm:pt>
    <dgm:pt modelId="{3B2FF797-B973-4EAE-A35D-D15C3872223C}" type="sibTrans" cxnId="{9B479498-1FE5-400C-94E1-4C9C8C35157C}">
      <dgm:prSet/>
      <dgm:spPr/>
      <dgm:t>
        <a:bodyPr/>
        <a:lstStyle/>
        <a:p>
          <a:endParaRPr lang="en-US"/>
        </a:p>
      </dgm:t>
    </dgm:pt>
    <dgm:pt modelId="{78090135-2315-41BC-B640-498B431047C8}">
      <dgm:prSet/>
      <dgm:spPr/>
      <dgm:t>
        <a:bodyPr/>
        <a:lstStyle/>
        <a:p>
          <a:r>
            <a:rPr lang="en-GB" dirty="0"/>
            <a:t>On average MAST receives approximately 200 referrals a week.</a:t>
          </a:r>
        </a:p>
        <a:p>
          <a:r>
            <a:rPr lang="en-GB" dirty="0"/>
            <a:t> Data indicates that approximately 23-26% of those referrals are passed on to the CAT (Children's Assessment Team) for a single assessment to be conducted. </a:t>
          </a:r>
          <a:endParaRPr lang="en-US" dirty="0"/>
        </a:p>
      </dgm:t>
    </dgm:pt>
    <dgm:pt modelId="{C43EFCD5-5233-4408-8E4C-5AE505916ECC}" type="parTrans" cxnId="{F1C7D8A5-CE3C-4316-AC65-EEF6C7FD33F3}">
      <dgm:prSet/>
      <dgm:spPr/>
      <dgm:t>
        <a:bodyPr/>
        <a:lstStyle/>
        <a:p>
          <a:endParaRPr lang="en-US"/>
        </a:p>
      </dgm:t>
    </dgm:pt>
    <dgm:pt modelId="{1A08549D-0FD9-4A68-9A01-2D3D6F259FE9}" type="sibTrans" cxnId="{F1C7D8A5-CE3C-4316-AC65-EEF6C7FD33F3}">
      <dgm:prSet/>
      <dgm:spPr/>
      <dgm:t>
        <a:bodyPr/>
        <a:lstStyle/>
        <a:p>
          <a:endParaRPr lang="en-US"/>
        </a:p>
      </dgm:t>
    </dgm:pt>
    <dgm:pt modelId="{F61AEA07-6525-456A-86A5-7344DD85BBC7}">
      <dgm:prSet/>
      <dgm:spPr/>
      <dgm:t>
        <a:bodyPr/>
        <a:lstStyle/>
        <a:p>
          <a:r>
            <a:rPr lang="en-GB" dirty="0"/>
            <a:t>There is a high filtering rate whereby referrals which don't meet the threshold are either closed or referred onto appropriate services i.e. Early Intervention, Health Visitor etc</a:t>
          </a:r>
          <a:endParaRPr lang="en-US" dirty="0"/>
        </a:p>
      </dgm:t>
    </dgm:pt>
    <dgm:pt modelId="{83B7ABC9-9AEB-49F1-AAF1-9BD28DA564FE}" type="parTrans" cxnId="{3ECF391A-9507-494F-8548-BD37AEB2EA8B}">
      <dgm:prSet/>
      <dgm:spPr/>
      <dgm:t>
        <a:bodyPr/>
        <a:lstStyle/>
        <a:p>
          <a:endParaRPr lang="en-US"/>
        </a:p>
      </dgm:t>
    </dgm:pt>
    <dgm:pt modelId="{68F4D1AC-8FF5-477C-8A5A-B2C55A6B61FF}" type="sibTrans" cxnId="{3ECF391A-9507-494F-8548-BD37AEB2EA8B}">
      <dgm:prSet/>
      <dgm:spPr/>
      <dgm:t>
        <a:bodyPr/>
        <a:lstStyle/>
        <a:p>
          <a:endParaRPr lang="en-US"/>
        </a:p>
      </dgm:t>
    </dgm:pt>
    <dgm:pt modelId="{AB2DE7A9-D5C1-4390-9F4D-376FDCF9A8FA}" type="pres">
      <dgm:prSet presAssocID="{5C381B73-41DC-43B1-809E-F0196A11C25A}" presName="vert0" presStyleCnt="0">
        <dgm:presLayoutVars>
          <dgm:dir/>
          <dgm:animOne val="branch"/>
          <dgm:animLvl val="lvl"/>
        </dgm:presLayoutVars>
      </dgm:prSet>
      <dgm:spPr/>
    </dgm:pt>
    <dgm:pt modelId="{F2762B6F-A19A-4C17-8D7B-CE07C6DC0CBA}" type="pres">
      <dgm:prSet presAssocID="{2D25FFE5-BB93-467D-BEE1-87DA5BF5347F}" presName="thickLine" presStyleLbl="alignNode1" presStyleIdx="0" presStyleCnt="3"/>
      <dgm:spPr/>
    </dgm:pt>
    <dgm:pt modelId="{9A7147EA-6F56-4398-9F2A-37E5765C085B}" type="pres">
      <dgm:prSet presAssocID="{2D25FFE5-BB93-467D-BEE1-87DA5BF5347F}" presName="horz1" presStyleCnt="0"/>
      <dgm:spPr/>
    </dgm:pt>
    <dgm:pt modelId="{48836DBE-093F-48BB-B03D-CE66FA7E6029}" type="pres">
      <dgm:prSet presAssocID="{2D25FFE5-BB93-467D-BEE1-87DA5BF5347F}" presName="tx1" presStyleLbl="revTx" presStyleIdx="0" presStyleCnt="3"/>
      <dgm:spPr/>
    </dgm:pt>
    <dgm:pt modelId="{74FDB1B7-C8C9-445C-91D1-6248FF9B12AE}" type="pres">
      <dgm:prSet presAssocID="{2D25FFE5-BB93-467D-BEE1-87DA5BF5347F}" presName="vert1" presStyleCnt="0"/>
      <dgm:spPr/>
    </dgm:pt>
    <dgm:pt modelId="{3D422D04-5BBA-405D-A101-AF6D3C7C81D4}" type="pres">
      <dgm:prSet presAssocID="{78090135-2315-41BC-B640-498B431047C8}" presName="thickLine" presStyleLbl="alignNode1" presStyleIdx="1" presStyleCnt="3"/>
      <dgm:spPr/>
    </dgm:pt>
    <dgm:pt modelId="{701B0257-B463-4CAE-98F5-1F1C8AE8E0C7}" type="pres">
      <dgm:prSet presAssocID="{78090135-2315-41BC-B640-498B431047C8}" presName="horz1" presStyleCnt="0"/>
      <dgm:spPr/>
    </dgm:pt>
    <dgm:pt modelId="{2C390E99-25BD-478C-B05D-2FDF386C52E8}" type="pres">
      <dgm:prSet presAssocID="{78090135-2315-41BC-B640-498B431047C8}" presName="tx1" presStyleLbl="revTx" presStyleIdx="1" presStyleCnt="3"/>
      <dgm:spPr/>
    </dgm:pt>
    <dgm:pt modelId="{EF28ADDC-9256-489B-AB16-3B9D5F57DEDB}" type="pres">
      <dgm:prSet presAssocID="{78090135-2315-41BC-B640-498B431047C8}" presName="vert1" presStyleCnt="0"/>
      <dgm:spPr/>
    </dgm:pt>
    <dgm:pt modelId="{C5C5000B-4D6D-4330-B397-FB8710A84CEF}" type="pres">
      <dgm:prSet presAssocID="{F61AEA07-6525-456A-86A5-7344DD85BBC7}" presName="thickLine" presStyleLbl="alignNode1" presStyleIdx="2" presStyleCnt="3"/>
      <dgm:spPr/>
    </dgm:pt>
    <dgm:pt modelId="{8CA98EBC-40B6-4C78-A874-99BE9326CC37}" type="pres">
      <dgm:prSet presAssocID="{F61AEA07-6525-456A-86A5-7344DD85BBC7}" presName="horz1" presStyleCnt="0"/>
      <dgm:spPr/>
    </dgm:pt>
    <dgm:pt modelId="{2538AABB-8779-4793-83DD-3FB80D7DFE5E}" type="pres">
      <dgm:prSet presAssocID="{F61AEA07-6525-456A-86A5-7344DD85BBC7}" presName="tx1" presStyleLbl="revTx" presStyleIdx="2" presStyleCnt="3"/>
      <dgm:spPr/>
    </dgm:pt>
    <dgm:pt modelId="{701A901D-0BE6-4D75-88C9-08D785AA59AA}" type="pres">
      <dgm:prSet presAssocID="{F61AEA07-6525-456A-86A5-7344DD85BBC7}" presName="vert1" presStyleCnt="0"/>
      <dgm:spPr/>
    </dgm:pt>
  </dgm:ptLst>
  <dgm:cxnLst>
    <dgm:cxn modelId="{062A1614-E4F9-4C54-849C-0E534A447729}" type="presOf" srcId="{2D25FFE5-BB93-467D-BEE1-87DA5BF5347F}" destId="{48836DBE-093F-48BB-B03D-CE66FA7E6029}" srcOrd="0" destOrd="0" presId="urn:microsoft.com/office/officeart/2008/layout/LinedList"/>
    <dgm:cxn modelId="{3ECF391A-9507-494F-8548-BD37AEB2EA8B}" srcId="{5C381B73-41DC-43B1-809E-F0196A11C25A}" destId="{F61AEA07-6525-456A-86A5-7344DD85BBC7}" srcOrd="2" destOrd="0" parTransId="{83B7ABC9-9AEB-49F1-AAF1-9BD28DA564FE}" sibTransId="{68F4D1AC-8FF5-477C-8A5A-B2C55A6B61FF}"/>
    <dgm:cxn modelId="{CCAA412F-9ED0-4C2D-9872-31A65AB3B271}" type="presOf" srcId="{F61AEA07-6525-456A-86A5-7344DD85BBC7}" destId="{2538AABB-8779-4793-83DD-3FB80D7DFE5E}" srcOrd="0" destOrd="0" presId="urn:microsoft.com/office/officeart/2008/layout/LinedList"/>
    <dgm:cxn modelId="{9B479498-1FE5-400C-94E1-4C9C8C35157C}" srcId="{5C381B73-41DC-43B1-809E-F0196A11C25A}" destId="{2D25FFE5-BB93-467D-BEE1-87DA5BF5347F}" srcOrd="0" destOrd="0" parTransId="{DA9D77CC-41A3-437C-B6F8-2BF55F6C78D6}" sibTransId="{3B2FF797-B973-4EAE-A35D-D15C3872223C}"/>
    <dgm:cxn modelId="{A960FBA3-BCCD-4985-A2BC-1B3857051E70}" type="presOf" srcId="{5C381B73-41DC-43B1-809E-F0196A11C25A}" destId="{AB2DE7A9-D5C1-4390-9F4D-376FDCF9A8FA}" srcOrd="0" destOrd="0" presId="urn:microsoft.com/office/officeart/2008/layout/LinedList"/>
    <dgm:cxn modelId="{F1C7D8A5-CE3C-4316-AC65-EEF6C7FD33F3}" srcId="{5C381B73-41DC-43B1-809E-F0196A11C25A}" destId="{78090135-2315-41BC-B640-498B431047C8}" srcOrd="1" destOrd="0" parTransId="{C43EFCD5-5233-4408-8E4C-5AE505916ECC}" sibTransId="{1A08549D-0FD9-4A68-9A01-2D3D6F259FE9}"/>
    <dgm:cxn modelId="{7BDF8DB0-8415-48C0-9B04-B70E5653133E}" type="presOf" srcId="{78090135-2315-41BC-B640-498B431047C8}" destId="{2C390E99-25BD-478C-B05D-2FDF386C52E8}" srcOrd="0" destOrd="0" presId="urn:microsoft.com/office/officeart/2008/layout/LinedList"/>
    <dgm:cxn modelId="{5D756887-D3CB-4142-87F0-5CD38A539314}" type="presParOf" srcId="{AB2DE7A9-D5C1-4390-9F4D-376FDCF9A8FA}" destId="{F2762B6F-A19A-4C17-8D7B-CE07C6DC0CBA}" srcOrd="0" destOrd="0" presId="urn:microsoft.com/office/officeart/2008/layout/LinedList"/>
    <dgm:cxn modelId="{FBCAC5C8-CD6C-4164-8F4B-CB6E9F991B6C}" type="presParOf" srcId="{AB2DE7A9-D5C1-4390-9F4D-376FDCF9A8FA}" destId="{9A7147EA-6F56-4398-9F2A-37E5765C085B}" srcOrd="1" destOrd="0" presId="urn:microsoft.com/office/officeart/2008/layout/LinedList"/>
    <dgm:cxn modelId="{E5AA69FC-D094-47EB-9759-F135BF694DF2}" type="presParOf" srcId="{9A7147EA-6F56-4398-9F2A-37E5765C085B}" destId="{48836DBE-093F-48BB-B03D-CE66FA7E6029}" srcOrd="0" destOrd="0" presId="urn:microsoft.com/office/officeart/2008/layout/LinedList"/>
    <dgm:cxn modelId="{ED6C70C4-A2C9-42B8-82E3-6FC19DBC43B8}" type="presParOf" srcId="{9A7147EA-6F56-4398-9F2A-37E5765C085B}" destId="{74FDB1B7-C8C9-445C-91D1-6248FF9B12AE}" srcOrd="1" destOrd="0" presId="urn:microsoft.com/office/officeart/2008/layout/LinedList"/>
    <dgm:cxn modelId="{E9521D6A-5289-4427-A063-B53388BEE500}" type="presParOf" srcId="{AB2DE7A9-D5C1-4390-9F4D-376FDCF9A8FA}" destId="{3D422D04-5BBA-405D-A101-AF6D3C7C81D4}" srcOrd="2" destOrd="0" presId="urn:microsoft.com/office/officeart/2008/layout/LinedList"/>
    <dgm:cxn modelId="{1E834EA9-9EE2-43DC-AFF2-DCA9ADB84F15}" type="presParOf" srcId="{AB2DE7A9-D5C1-4390-9F4D-376FDCF9A8FA}" destId="{701B0257-B463-4CAE-98F5-1F1C8AE8E0C7}" srcOrd="3" destOrd="0" presId="urn:microsoft.com/office/officeart/2008/layout/LinedList"/>
    <dgm:cxn modelId="{E54A1B24-2A60-4ED4-BC0F-585D4F16EA8E}" type="presParOf" srcId="{701B0257-B463-4CAE-98F5-1F1C8AE8E0C7}" destId="{2C390E99-25BD-478C-B05D-2FDF386C52E8}" srcOrd="0" destOrd="0" presId="urn:microsoft.com/office/officeart/2008/layout/LinedList"/>
    <dgm:cxn modelId="{BF549DC8-F145-41C4-8D24-F34203323D03}" type="presParOf" srcId="{701B0257-B463-4CAE-98F5-1F1C8AE8E0C7}" destId="{EF28ADDC-9256-489B-AB16-3B9D5F57DEDB}" srcOrd="1" destOrd="0" presId="urn:microsoft.com/office/officeart/2008/layout/LinedList"/>
    <dgm:cxn modelId="{07F8944E-174D-46AB-BC8F-1EFB9839C177}" type="presParOf" srcId="{AB2DE7A9-D5C1-4390-9F4D-376FDCF9A8FA}" destId="{C5C5000B-4D6D-4330-B397-FB8710A84CEF}" srcOrd="4" destOrd="0" presId="urn:microsoft.com/office/officeart/2008/layout/LinedList"/>
    <dgm:cxn modelId="{EB69DEF1-71A6-4B1B-97A2-D5A571A0633A}" type="presParOf" srcId="{AB2DE7A9-D5C1-4390-9F4D-376FDCF9A8FA}" destId="{8CA98EBC-40B6-4C78-A874-99BE9326CC37}" srcOrd="5" destOrd="0" presId="urn:microsoft.com/office/officeart/2008/layout/LinedList"/>
    <dgm:cxn modelId="{E448F988-65CC-4306-8A64-30317B8DB060}" type="presParOf" srcId="{8CA98EBC-40B6-4C78-A874-99BE9326CC37}" destId="{2538AABB-8779-4793-83DD-3FB80D7DFE5E}" srcOrd="0" destOrd="0" presId="urn:microsoft.com/office/officeart/2008/layout/LinedList"/>
    <dgm:cxn modelId="{1081DA9F-2CEA-4D6D-97F8-8C6B03628509}" type="presParOf" srcId="{8CA98EBC-40B6-4C78-A874-99BE9326CC37}" destId="{701A901D-0BE6-4D75-88C9-08D785AA59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D8249B-3970-4B3F-ABC6-B8B75A2ED2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5704490-68D3-4880-99FE-FD7F9372F25B}">
      <dgm:prSet/>
      <dgm:spPr/>
      <dgm:t>
        <a:bodyPr/>
        <a:lstStyle/>
        <a:p>
          <a:r>
            <a:rPr lang="en-GB"/>
            <a:t>Team  Manager  </a:t>
          </a:r>
          <a:endParaRPr lang="en-US"/>
        </a:p>
      </dgm:t>
    </dgm:pt>
    <dgm:pt modelId="{6F9E4053-6AAD-48B8-9CB7-6B7B95729725}" type="parTrans" cxnId="{45700B2A-17F4-4173-80B9-2D76ACAA2DA9}">
      <dgm:prSet/>
      <dgm:spPr/>
      <dgm:t>
        <a:bodyPr/>
        <a:lstStyle/>
        <a:p>
          <a:endParaRPr lang="en-US"/>
        </a:p>
      </dgm:t>
    </dgm:pt>
    <dgm:pt modelId="{08F1DC3A-C5D6-452C-9C98-DAD2A34300BC}" type="sibTrans" cxnId="{45700B2A-17F4-4173-80B9-2D76ACAA2DA9}">
      <dgm:prSet/>
      <dgm:spPr/>
      <dgm:t>
        <a:bodyPr/>
        <a:lstStyle/>
        <a:p>
          <a:endParaRPr lang="en-US"/>
        </a:p>
      </dgm:t>
    </dgm:pt>
    <dgm:pt modelId="{B454B957-158B-49F0-ABC9-8783D98ED5D1}">
      <dgm:prSet/>
      <dgm:spPr/>
      <dgm:t>
        <a:bodyPr/>
        <a:lstStyle/>
        <a:p>
          <a:r>
            <a:rPr lang="en-GB"/>
            <a:t>Practice Managers x 4</a:t>
          </a:r>
          <a:endParaRPr lang="en-US"/>
        </a:p>
      </dgm:t>
    </dgm:pt>
    <dgm:pt modelId="{337D3818-BD70-47EB-A69F-051FCBF7C390}" type="parTrans" cxnId="{7FEC1729-0ED3-4981-B8C7-695026183C63}">
      <dgm:prSet/>
      <dgm:spPr/>
      <dgm:t>
        <a:bodyPr/>
        <a:lstStyle/>
        <a:p>
          <a:endParaRPr lang="en-US"/>
        </a:p>
      </dgm:t>
    </dgm:pt>
    <dgm:pt modelId="{80918268-DD02-4270-BD2B-EBCDA80FF5AB}" type="sibTrans" cxnId="{7FEC1729-0ED3-4981-B8C7-695026183C63}">
      <dgm:prSet/>
      <dgm:spPr/>
      <dgm:t>
        <a:bodyPr/>
        <a:lstStyle/>
        <a:p>
          <a:endParaRPr lang="en-US"/>
        </a:p>
      </dgm:t>
    </dgm:pt>
    <dgm:pt modelId="{21A2E18C-ABC5-4FC4-A184-44899F7AC72B}">
      <dgm:prSet/>
      <dgm:spPr/>
      <dgm:t>
        <a:bodyPr/>
        <a:lstStyle/>
        <a:p>
          <a:r>
            <a:rPr lang="en-GB"/>
            <a:t>Referral and Information co-ordinators</a:t>
          </a:r>
          <a:endParaRPr lang="en-US"/>
        </a:p>
      </dgm:t>
    </dgm:pt>
    <dgm:pt modelId="{C0537032-8BD0-4626-89CD-67C4EA57D2B3}" type="parTrans" cxnId="{17C46F61-4DD9-4C2F-80FB-7FE0B7FA60CE}">
      <dgm:prSet/>
      <dgm:spPr/>
      <dgm:t>
        <a:bodyPr/>
        <a:lstStyle/>
        <a:p>
          <a:endParaRPr lang="en-US"/>
        </a:p>
      </dgm:t>
    </dgm:pt>
    <dgm:pt modelId="{29A63948-5AC7-440E-BCA8-ECC31834AA16}" type="sibTrans" cxnId="{17C46F61-4DD9-4C2F-80FB-7FE0B7FA60CE}">
      <dgm:prSet/>
      <dgm:spPr/>
      <dgm:t>
        <a:bodyPr/>
        <a:lstStyle/>
        <a:p>
          <a:endParaRPr lang="en-US"/>
        </a:p>
      </dgm:t>
    </dgm:pt>
    <dgm:pt modelId="{71A650A6-FD97-40B4-BB7E-6C0CC911DB56}">
      <dgm:prSet/>
      <dgm:spPr/>
      <dgm:t>
        <a:bodyPr/>
        <a:lstStyle/>
        <a:p>
          <a:r>
            <a:rPr lang="en-GB"/>
            <a:t>Police</a:t>
          </a:r>
          <a:endParaRPr lang="en-US"/>
        </a:p>
      </dgm:t>
    </dgm:pt>
    <dgm:pt modelId="{1843B739-14B9-421B-9B85-7CE2FADD614D}" type="parTrans" cxnId="{932EA66B-07CB-48B8-A1CA-6DE8B6E9ADB8}">
      <dgm:prSet/>
      <dgm:spPr/>
      <dgm:t>
        <a:bodyPr/>
        <a:lstStyle/>
        <a:p>
          <a:endParaRPr lang="en-US"/>
        </a:p>
      </dgm:t>
    </dgm:pt>
    <dgm:pt modelId="{AEA5CAF7-C875-455D-B59E-A37A1DD8027D}" type="sibTrans" cxnId="{932EA66B-07CB-48B8-A1CA-6DE8B6E9ADB8}">
      <dgm:prSet/>
      <dgm:spPr/>
      <dgm:t>
        <a:bodyPr/>
        <a:lstStyle/>
        <a:p>
          <a:endParaRPr lang="en-US"/>
        </a:p>
      </dgm:t>
    </dgm:pt>
    <dgm:pt modelId="{F9DD1189-3F31-4EC2-B2A1-DF5B2A014CB3}">
      <dgm:prSet/>
      <dgm:spPr/>
      <dgm:t>
        <a:bodyPr/>
        <a:lstStyle/>
        <a:p>
          <a:r>
            <a:rPr lang="en-GB"/>
            <a:t>Health</a:t>
          </a:r>
          <a:endParaRPr lang="en-US"/>
        </a:p>
      </dgm:t>
    </dgm:pt>
    <dgm:pt modelId="{3DECDAE8-37B9-470D-9971-961ECBDE758D}" type="parTrans" cxnId="{6C37BD3A-0EE7-4AC2-ADE7-59B0FDA196BE}">
      <dgm:prSet/>
      <dgm:spPr/>
      <dgm:t>
        <a:bodyPr/>
        <a:lstStyle/>
        <a:p>
          <a:endParaRPr lang="en-US"/>
        </a:p>
      </dgm:t>
    </dgm:pt>
    <dgm:pt modelId="{62A655A9-0809-41B3-AA91-80F948D1D52C}" type="sibTrans" cxnId="{6C37BD3A-0EE7-4AC2-ADE7-59B0FDA196BE}">
      <dgm:prSet/>
      <dgm:spPr/>
      <dgm:t>
        <a:bodyPr/>
        <a:lstStyle/>
        <a:p>
          <a:endParaRPr lang="en-US"/>
        </a:p>
      </dgm:t>
    </dgm:pt>
    <dgm:pt modelId="{450526FA-1D66-4FDE-A1C8-F51B93A620A0}">
      <dgm:prSet/>
      <dgm:spPr/>
      <dgm:t>
        <a:bodyPr/>
        <a:lstStyle/>
        <a:p>
          <a:r>
            <a:rPr lang="en-GB"/>
            <a:t>6 Screening Social Workers</a:t>
          </a:r>
          <a:endParaRPr lang="en-US"/>
        </a:p>
      </dgm:t>
    </dgm:pt>
    <dgm:pt modelId="{E3027976-78FB-4232-A8D1-C15C164BECD3}" type="parTrans" cxnId="{35635A29-B7E2-4C9E-9C21-03A0396B2E2C}">
      <dgm:prSet/>
      <dgm:spPr/>
      <dgm:t>
        <a:bodyPr/>
        <a:lstStyle/>
        <a:p>
          <a:endParaRPr lang="en-US"/>
        </a:p>
      </dgm:t>
    </dgm:pt>
    <dgm:pt modelId="{D2083175-E671-4AB0-8BB0-2AE19D66CCD3}" type="sibTrans" cxnId="{35635A29-B7E2-4C9E-9C21-03A0396B2E2C}">
      <dgm:prSet/>
      <dgm:spPr/>
      <dgm:t>
        <a:bodyPr/>
        <a:lstStyle/>
        <a:p>
          <a:endParaRPr lang="en-US"/>
        </a:p>
      </dgm:t>
    </dgm:pt>
    <dgm:pt modelId="{459A9B18-A6A6-4E73-BA51-BB5CB66F13C8}">
      <dgm:prSet/>
      <dgm:spPr/>
      <dgm:t>
        <a:bodyPr/>
        <a:lstStyle/>
        <a:p>
          <a:r>
            <a:rPr lang="en-GB"/>
            <a:t>Early Intervention Single Assessment team </a:t>
          </a:r>
          <a:endParaRPr lang="en-US"/>
        </a:p>
      </dgm:t>
    </dgm:pt>
    <dgm:pt modelId="{F6D3CEB2-CF19-4BA4-94DC-8A31BAFC99B7}" type="parTrans" cxnId="{9F0E02A4-B5E2-4C0E-93D0-AA9F7CC81AA8}">
      <dgm:prSet/>
      <dgm:spPr/>
      <dgm:t>
        <a:bodyPr/>
        <a:lstStyle/>
        <a:p>
          <a:endParaRPr lang="en-US"/>
        </a:p>
      </dgm:t>
    </dgm:pt>
    <dgm:pt modelId="{2E9826A3-05BF-4F7D-AFD6-0310A5ADCC8E}" type="sibTrans" cxnId="{9F0E02A4-B5E2-4C0E-93D0-AA9F7CC81AA8}">
      <dgm:prSet/>
      <dgm:spPr/>
      <dgm:t>
        <a:bodyPr/>
        <a:lstStyle/>
        <a:p>
          <a:endParaRPr lang="en-US"/>
        </a:p>
      </dgm:t>
    </dgm:pt>
    <dgm:pt modelId="{0F7596C7-EE10-45ED-A6AD-173FA05937DF}">
      <dgm:prSet/>
      <dgm:spPr/>
      <dgm:t>
        <a:bodyPr/>
        <a:lstStyle/>
        <a:p>
          <a:r>
            <a:rPr lang="en-GB" dirty="0"/>
            <a:t>Education Representative via phone</a:t>
          </a:r>
          <a:endParaRPr lang="en-US" dirty="0"/>
        </a:p>
      </dgm:t>
    </dgm:pt>
    <dgm:pt modelId="{73755724-18FF-48BD-96DD-E18110A0C783}" type="parTrans" cxnId="{5EA12E51-D846-43DB-AF91-543E8A58C01D}">
      <dgm:prSet/>
      <dgm:spPr/>
      <dgm:t>
        <a:bodyPr/>
        <a:lstStyle/>
        <a:p>
          <a:endParaRPr lang="en-US"/>
        </a:p>
      </dgm:t>
    </dgm:pt>
    <dgm:pt modelId="{6B1E57EF-68BA-407A-BBA7-613122EAFD5C}" type="sibTrans" cxnId="{5EA12E51-D846-43DB-AF91-543E8A58C01D}">
      <dgm:prSet/>
      <dgm:spPr/>
      <dgm:t>
        <a:bodyPr/>
        <a:lstStyle/>
        <a:p>
          <a:endParaRPr lang="en-US"/>
        </a:p>
      </dgm:t>
    </dgm:pt>
    <dgm:pt modelId="{81DE433A-B0AE-4773-89DD-1CEFAFC74ED7}" type="pres">
      <dgm:prSet presAssocID="{4ED8249B-3970-4B3F-ABC6-B8B75A2ED2FF}" presName="diagram" presStyleCnt="0">
        <dgm:presLayoutVars>
          <dgm:dir/>
          <dgm:resizeHandles val="exact"/>
        </dgm:presLayoutVars>
      </dgm:prSet>
      <dgm:spPr/>
    </dgm:pt>
    <dgm:pt modelId="{E93A9E2A-E461-4C5A-9203-86F7914122D1}" type="pres">
      <dgm:prSet presAssocID="{25704490-68D3-4880-99FE-FD7F9372F25B}" presName="node" presStyleLbl="node1" presStyleIdx="0" presStyleCnt="8">
        <dgm:presLayoutVars>
          <dgm:bulletEnabled val="1"/>
        </dgm:presLayoutVars>
      </dgm:prSet>
      <dgm:spPr/>
    </dgm:pt>
    <dgm:pt modelId="{30BDE52E-A7C8-4583-952D-18B87C9AB624}" type="pres">
      <dgm:prSet presAssocID="{08F1DC3A-C5D6-452C-9C98-DAD2A34300BC}" presName="sibTrans" presStyleCnt="0"/>
      <dgm:spPr/>
    </dgm:pt>
    <dgm:pt modelId="{13CE50AE-CFAF-41D1-AD52-07FAD690942C}" type="pres">
      <dgm:prSet presAssocID="{B454B957-158B-49F0-ABC9-8783D98ED5D1}" presName="node" presStyleLbl="node1" presStyleIdx="1" presStyleCnt="8">
        <dgm:presLayoutVars>
          <dgm:bulletEnabled val="1"/>
        </dgm:presLayoutVars>
      </dgm:prSet>
      <dgm:spPr/>
    </dgm:pt>
    <dgm:pt modelId="{FF34819C-0677-47F0-B6CE-C2CAEB3C713A}" type="pres">
      <dgm:prSet presAssocID="{80918268-DD02-4270-BD2B-EBCDA80FF5AB}" presName="sibTrans" presStyleCnt="0"/>
      <dgm:spPr/>
    </dgm:pt>
    <dgm:pt modelId="{444EDA4B-CEAE-4751-B817-BD9F17202A6E}" type="pres">
      <dgm:prSet presAssocID="{21A2E18C-ABC5-4FC4-A184-44899F7AC72B}" presName="node" presStyleLbl="node1" presStyleIdx="2" presStyleCnt="8">
        <dgm:presLayoutVars>
          <dgm:bulletEnabled val="1"/>
        </dgm:presLayoutVars>
      </dgm:prSet>
      <dgm:spPr/>
    </dgm:pt>
    <dgm:pt modelId="{00C15449-BB2A-4748-8A4E-186A458A3D4D}" type="pres">
      <dgm:prSet presAssocID="{29A63948-5AC7-440E-BCA8-ECC31834AA16}" presName="sibTrans" presStyleCnt="0"/>
      <dgm:spPr/>
    </dgm:pt>
    <dgm:pt modelId="{DDE44497-9C4F-4959-BF87-E820474AD6E8}" type="pres">
      <dgm:prSet presAssocID="{71A650A6-FD97-40B4-BB7E-6C0CC911DB56}" presName="node" presStyleLbl="node1" presStyleIdx="3" presStyleCnt="8">
        <dgm:presLayoutVars>
          <dgm:bulletEnabled val="1"/>
        </dgm:presLayoutVars>
      </dgm:prSet>
      <dgm:spPr/>
    </dgm:pt>
    <dgm:pt modelId="{7752EF5E-6040-45F9-91EE-ED4A96167332}" type="pres">
      <dgm:prSet presAssocID="{AEA5CAF7-C875-455D-B59E-A37A1DD8027D}" presName="sibTrans" presStyleCnt="0"/>
      <dgm:spPr/>
    </dgm:pt>
    <dgm:pt modelId="{73A99276-1B70-4DD1-B17E-CC096937E85D}" type="pres">
      <dgm:prSet presAssocID="{F9DD1189-3F31-4EC2-B2A1-DF5B2A014CB3}" presName="node" presStyleLbl="node1" presStyleIdx="4" presStyleCnt="8">
        <dgm:presLayoutVars>
          <dgm:bulletEnabled val="1"/>
        </dgm:presLayoutVars>
      </dgm:prSet>
      <dgm:spPr/>
    </dgm:pt>
    <dgm:pt modelId="{CF59EAC7-3ADD-42B9-9522-74712CAF128E}" type="pres">
      <dgm:prSet presAssocID="{62A655A9-0809-41B3-AA91-80F948D1D52C}" presName="sibTrans" presStyleCnt="0"/>
      <dgm:spPr/>
    </dgm:pt>
    <dgm:pt modelId="{BBE43836-A90B-460B-843F-557D9D31438A}" type="pres">
      <dgm:prSet presAssocID="{450526FA-1D66-4FDE-A1C8-F51B93A620A0}" presName="node" presStyleLbl="node1" presStyleIdx="5" presStyleCnt="8">
        <dgm:presLayoutVars>
          <dgm:bulletEnabled val="1"/>
        </dgm:presLayoutVars>
      </dgm:prSet>
      <dgm:spPr/>
    </dgm:pt>
    <dgm:pt modelId="{AB732644-6422-4557-B7FE-7A998ED535C4}" type="pres">
      <dgm:prSet presAssocID="{D2083175-E671-4AB0-8BB0-2AE19D66CCD3}" presName="sibTrans" presStyleCnt="0"/>
      <dgm:spPr/>
    </dgm:pt>
    <dgm:pt modelId="{72361364-9364-4FC9-9768-929149F22C1F}" type="pres">
      <dgm:prSet presAssocID="{459A9B18-A6A6-4E73-BA51-BB5CB66F13C8}" presName="node" presStyleLbl="node1" presStyleIdx="6" presStyleCnt="8">
        <dgm:presLayoutVars>
          <dgm:bulletEnabled val="1"/>
        </dgm:presLayoutVars>
      </dgm:prSet>
      <dgm:spPr/>
    </dgm:pt>
    <dgm:pt modelId="{760788C4-3667-4071-B3E5-40760CA56E34}" type="pres">
      <dgm:prSet presAssocID="{2E9826A3-05BF-4F7D-AFD6-0310A5ADCC8E}" presName="sibTrans" presStyleCnt="0"/>
      <dgm:spPr/>
    </dgm:pt>
    <dgm:pt modelId="{BA4D9F54-6ECE-4A63-BB3F-7672F5B6A5EF}" type="pres">
      <dgm:prSet presAssocID="{0F7596C7-EE10-45ED-A6AD-173FA05937DF}" presName="node" presStyleLbl="node1" presStyleIdx="7" presStyleCnt="8">
        <dgm:presLayoutVars>
          <dgm:bulletEnabled val="1"/>
        </dgm:presLayoutVars>
      </dgm:prSet>
      <dgm:spPr/>
    </dgm:pt>
  </dgm:ptLst>
  <dgm:cxnLst>
    <dgm:cxn modelId="{6E4EEC0B-2F4B-472D-9DF0-7B3EC2A65303}" type="presOf" srcId="{4ED8249B-3970-4B3F-ABC6-B8B75A2ED2FF}" destId="{81DE433A-B0AE-4773-89DD-1CEFAFC74ED7}" srcOrd="0" destOrd="0" presId="urn:microsoft.com/office/officeart/2005/8/layout/default"/>
    <dgm:cxn modelId="{7FEC1729-0ED3-4981-B8C7-695026183C63}" srcId="{4ED8249B-3970-4B3F-ABC6-B8B75A2ED2FF}" destId="{B454B957-158B-49F0-ABC9-8783D98ED5D1}" srcOrd="1" destOrd="0" parTransId="{337D3818-BD70-47EB-A69F-051FCBF7C390}" sibTransId="{80918268-DD02-4270-BD2B-EBCDA80FF5AB}"/>
    <dgm:cxn modelId="{35635A29-B7E2-4C9E-9C21-03A0396B2E2C}" srcId="{4ED8249B-3970-4B3F-ABC6-B8B75A2ED2FF}" destId="{450526FA-1D66-4FDE-A1C8-F51B93A620A0}" srcOrd="5" destOrd="0" parTransId="{E3027976-78FB-4232-A8D1-C15C164BECD3}" sibTransId="{D2083175-E671-4AB0-8BB0-2AE19D66CCD3}"/>
    <dgm:cxn modelId="{45700B2A-17F4-4173-80B9-2D76ACAA2DA9}" srcId="{4ED8249B-3970-4B3F-ABC6-B8B75A2ED2FF}" destId="{25704490-68D3-4880-99FE-FD7F9372F25B}" srcOrd="0" destOrd="0" parTransId="{6F9E4053-6AAD-48B8-9CB7-6B7B95729725}" sibTransId="{08F1DC3A-C5D6-452C-9C98-DAD2A34300BC}"/>
    <dgm:cxn modelId="{6C37BD3A-0EE7-4AC2-ADE7-59B0FDA196BE}" srcId="{4ED8249B-3970-4B3F-ABC6-B8B75A2ED2FF}" destId="{F9DD1189-3F31-4EC2-B2A1-DF5B2A014CB3}" srcOrd="4" destOrd="0" parTransId="{3DECDAE8-37B9-470D-9971-961ECBDE758D}" sibTransId="{62A655A9-0809-41B3-AA91-80F948D1D52C}"/>
    <dgm:cxn modelId="{CE62C83D-32A6-47EF-A6BD-B5B838639CE4}" type="presOf" srcId="{B454B957-158B-49F0-ABC9-8783D98ED5D1}" destId="{13CE50AE-CFAF-41D1-AD52-07FAD690942C}" srcOrd="0" destOrd="0" presId="urn:microsoft.com/office/officeart/2005/8/layout/default"/>
    <dgm:cxn modelId="{17C46F61-4DD9-4C2F-80FB-7FE0B7FA60CE}" srcId="{4ED8249B-3970-4B3F-ABC6-B8B75A2ED2FF}" destId="{21A2E18C-ABC5-4FC4-A184-44899F7AC72B}" srcOrd="2" destOrd="0" parTransId="{C0537032-8BD0-4626-89CD-67C4EA57D2B3}" sibTransId="{29A63948-5AC7-440E-BCA8-ECC31834AA16}"/>
    <dgm:cxn modelId="{BA233448-2D78-4294-B891-6428DC7B4ADF}" type="presOf" srcId="{450526FA-1D66-4FDE-A1C8-F51B93A620A0}" destId="{BBE43836-A90B-460B-843F-557D9D31438A}" srcOrd="0" destOrd="0" presId="urn:microsoft.com/office/officeart/2005/8/layout/default"/>
    <dgm:cxn modelId="{932EA66B-07CB-48B8-A1CA-6DE8B6E9ADB8}" srcId="{4ED8249B-3970-4B3F-ABC6-B8B75A2ED2FF}" destId="{71A650A6-FD97-40B4-BB7E-6C0CC911DB56}" srcOrd="3" destOrd="0" parTransId="{1843B739-14B9-421B-9B85-7CE2FADD614D}" sibTransId="{AEA5CAF7-C875-455D-B59E-A37A1DD8027D}"/>
    <dgm:cxn modelId="{5EA12E51-D846-43DB-AF91-543E8A58C01D}" srcId="{4ED8249B-3970-4B3F-ABC6-B8B75A2ED2FF}" destId="{0F7596C7-EE10-45ED-A6AD-173FA05937DF}" srcOrd="7" destOrd="0" parTransId="{73755724-18FF-48BD-96DD-E18110A0C783}" sibTransId="{6B1E57EF-68BA-407A-BBA7-613122EAFD5C}"/>
    <dgm:cxn modelId="{34C64051-BC8D-4755-8C0B-12D2A5A5D26E}" type="presOf" srcId="{21A2E18C-ABC5-4FC4-A184-44899F7AC72B}" destId="{444EDA4B-CEAE-4751-B817-BD9F17202A6E}" srcOrd="0" destOrd="0" presId="urn:microsoft.com/office/officeart/2005/8/layout/default"/>
    <dgm:cxn modelId="{88A87079-4A03-4F62-9F73-7C61EDBDBF6F}" type="presOf" srcId="{F9DD1189-3F31-4EC2-B2A1-DF5B2A014CB3}" destId="{73A99276-1B70-4DD1-B17E-CC096937E85D}" srcOrd="0" destOrd="0" presId="urn:microsoft.com/office/officeart/2005/8/layout/default"/>
    <dgm:cxn modelId="{ABF4F459-1224-4987-870C-4728D56D6ECF}" type="presOf" srcId="{25704490-68D3-4880-99FE-FD7F9372F25B}" destId="{E93A9E2A-E461-4C5A-9203-86F7914122D1}" srcOrd="0" destOrd="0" presId="urn:microsoft.com/office/officeart/2005/8/layout/default"/>
    <dgm:cxn modelId="{B117FF59-55FD-4FDE-933F-5314BDB5A541}" type="presOf" srcId="{459A9B18-A6A6-4E73-BA51-BB5CB66F13C8}" destId="{72361364-9364-4FC9-9768-929149F22C1F}" srcOrd="0" destOrd="0" presId="urn:microsoft.com/office/officeart/2005/8/layout/default"/>
    <dgm:cxn modelId="{A573C497-E843-4251-AE60-434A4A914300}" type="presOf" srcId="{0F7596C7-EE10-45ED-A6AD-173FA05937DF}" destId="{BA4D9F54-6ECE-4A63-BB3F-7672F5B6A5EF}" srcOrd="0" destOrd="0" presId="urn:microsoft.com/office/officeart/2005/8/layout/default"/>
    <dgm:cxn modelId="{9F0E02A4-B5E2-4C0E-93D0-AA9F7CC81AA8}" srcId="{4ED8249B-3970-4B3F-ABC6-B8B75A2ED2FF}" destId="{459A9B18-A6A6-4E73-BA51-BB5CB66F13C8}" srcOrd="6" destOrd="0" parTransId="{F6D3CEB2-CF19-4BA4-94DC-8A31BAFC99B7}" sibTransId="{2E9826A3-05BF-4F7D-AFD6-0310A5ADCC8E}"/>
    <dgm:cxn modelId="{1BDA7BF2-224C-4D4B-B1E2-92466542455F}" type="presOf" srcId="{71A650A6-FD97-40B4-BB7E-6C0CC911DB56}" destId="{DDE44497-9C4F-4959-BF87-E820474AD6E8}" srcOrd="0" destOrd="0" presId="urn:microsoft.com/office/officeart/2005/8/layout/default"/>
    <dgm:cxn modelId="{BEFB736C-BC87-4412-AA0E-7FB53A74EDBF}" type="presParOf" srcId="{81DE433A-B0AE-4773-89DD-1CEFAFC74ED7}" destId="{E93A9E2A-E461-4C5A-9203-86F7914122D1}" srcOrd="0" destOrd="0" presId="urn:microsoft.com/office/officeart/2005/8/layout/default"/>
    <dgm:cxn modelId="{7E989629-C926-4894-972E-72E9CB2014D5}" type="presParOf" srcId="{81DE433A-B0AE-4773-89DD-1CEFAFC74ED7}" destId="{30BDE52E-A7C8-4583-952D-18B87C9AB624}" srcOrd="1" destOrd="0" presId="urn:microsoft.com/office/officeart/2005/8/layout/default"/>
    <dgm:cxn modelId="{3273A67C-F613-48B5-A563-ABE2049F0F26}" type="presParOf" srcId="{81DE433A-B0AE-4773-89DD-1CEFAFC74ED7}" destId="{13CE50AE-CFAF-41D1-AD52-07FAD690942C}" srcOrd="2" destOrd="0" presId="urn:microsoft.com/office/officeart/2005/8/layout/default"/>
    <dgm:cxn modelId="{EBB5871B-85B9-4748-9AF5-857F32B617E9}" type="presParOf" srcId="{81DE433A-B0AE-4773-89DD-1CEFAFC74ED7}" destId="{FF34819C-0677-47F0-B6CE-C2CAEB3C713A}" srcOrd="3" destOrd="0" presId="urn:microsoft.com/office/officeart/2005/8/layout/default"/>
    <dgm:cxn modelId="{BACB0DF2-095F-40FC-A4C3-9F1EC0893636}" type="presParOf" srcId="{81DE433A-B0AE-4773-89DD-1CEFAFC74ED7}" destId="{444EDA4B-CEAE-4751-B817-BD9F17202A6E}" srcOrd="4" destOrd="0" presId="urn:microsoft.com/office/officeart/2005/8/layout/default"/>
    <dgm:cxn modelId="{60BCA9EB-7FCD-48E7-9E63-C61B0F32E6D4}" type="presParOf" srcId="{81DE433A-B0AE-4773-89DD-1CEFAFC74ED7}" destId="{00C15449-BB2A-4748-8A4E-186A458A3D4D}" srcOrd="5" destOrd="0" presId="urn:microsoft.com/office/officeart/2005/8/layout/default"/>
    <dgm:cxn modelId="{111B202C-F469-41F5-A6C8-FA9029B5F498}" type="presParOf" srcId="{81DE433A-B0AE-4773-89DD-1CEFAFC74ED7}" destId="{DDE44497-9C4F-4959-BF87-E820474AD6E8}" srcOrd="6" destOrd="0" presId="urn:microsoft.com/office/officeart/2005/8/layout/default"/>
    <dgm:cxn modelId="{6B9BA254-7AA1-4A14-81C1-01C3F41D8A06}" type="presParOf" srcId="{81DE433A-B0AE-4773-89DD-1CEFAFC74ED7}" destId="{7752EF5E-6040-45F9-91EE-ED4A96167332}" srcOrd="7" destOrd="0" presId="urn:microsoft.com/office/officeart/2005/8/layout/default"/>
    <dgm:cxn modelId="{AB40AC57-E85B-42E7-8781-B5A1BF94D4C9}" type="presParOf" srcId="{81DE433A-B0AE-4773-89DD-1CEFAFC74ED7}" destId="{73A99276-1B70-4DD1-B17E-CC096937E85D}" srcOrd="8" destOrd="0" presId="urn:microsoft.com/office/officeart/2005/8/layout/default"/>
    <dgm:cxn modelId="{0962C036-78B8-48BC-8F87-70691A033954}" type="presParOf" srcId="{81DE433A-B0AE-4773-89DD-1CEFAFC74ED7}" destId="{CF59EAC7-3ADD-42B9-9522-74712CAF128E}" srcOrd="9" destOrd="0" presId="urn:microsoft.com/office/officeart/2005/8/layout/default"/>
    <dgm:cxn modelId="{B867C518-6454-45F8-9EDC-2B9C4C0284E2}" type="presParOf" srcId="{81DE433A-B0AE-4773-89DD-1CEFAFC74ED7}" destId="{BBE43836-A90B-460B-843F-557D9D31438A}" srcOrd="10" destOrd="0" presId="urn:microsoft.com/office/officeart/2005/8/layout/default"/>
    <dgm:cxn modelId="{E00CD729-3891-4050-9EEC-193C3036A381}" type="presParOf" srcId="{81DE433A-B0AE-4773-89DD-1CEFAFC74ED7}" destId="{AB732644-6422-4557-B7FE-7A998ED535C4}" srcOrd="11" destOrd="0" presId="urn:microsoft.com/office/officeart/2005/8/layout/default"/>
    <dgm:cxn modelId="{DD677890-6058-4810-9277-BD4131EA1AA5}" type="presParOf" srcId="{81DE433A-B0AE-4773-89DD-1CEFAFC74ED7}" destId="{72361364-9364-4FC9-9768-929149F22C1F}" srcOrd="12" destOrd="0" presId="urn:microsoft.com/office/officeart/2005/8/layout/default"/>
    <dgm:cxn modelId="{E5012105-49AD-40F7-AB4B-132B65BB89AC}" type="presParOf" srcId="{81DE433A-B0AE-4773-89DD-1CEFAFC74ED7}" destId="{760788C4-3667-4071-B3E5-40760CA56E34}" srcOrd="13" destOrd="0" presId="urn:microsoft.com/office/officeart/2005/8/layout/default"/>
    <dgm:cxn modelId="{C2E96FC7-D9C5-4FEE-B5ED-8C0D48994C4F}" type="presParOf" srcId="{81DE433A-B0AE-4773-89DD-1CEFAFC74ED7}" destId="{BA4D9F54-6ECE-4A63-BB3F-7672F5B6A5E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05ED65-EBDC-4E04-9CEF-C5B00B28367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D363FBCE-1F5F-4755-921F-4F65B1BF3DAF}">
      <dgm:prSet phldrT="[Text]" custT="1"/>
      <dgm:spPr>
        <a:xfrm>
          <a:off x="2804877" y="520263"/>
          <a:ext cx="2068810" cy="1092821"/>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r>
            <a:rPr lang="en-GB" sz="1400" dirty="0">
              <a:solidFill>
                <a:sysClr val="window" lastClr="FFFFFF"/>
              </a:solidFill>
              <a:latin typeface="Verdana"/>
              <a:ea typeface="+mn-ea"/>
              <a:cs typeface="+mn-cs"/>
            </a:rPr>
            <a:t>Decision taken within 24 hours of the referral (Contact)</a:t>
          </a:r>
        </a:p>
      </dgm:t>
    </dgm:pt>
    <dgm:pt modelId="{3E19B242-B830-4119-BEC4-57C2C8A3968B}" type="parTrans" cxnId="{DB50C8AA-F68B-44F0-96F9-67906FE77761}">
      <dgm:prSet/>
      <dgm:spPr/>
      <dgm:t>
        <a:bodyPr/>
        <a:lstStyle/>
        <a:p>
          <a:endParaRPr lang="en-GB"/>
        </a:p>
      </dgm:t>
    </dgm:pt>
    <dgm:pt modelId="{4887E858-301C-41F4-856C-247548473A48}" type="sibTrans" cxnId="{DB50C8AA-F68B-44F0-96F9-67906FE77761}">
      <dgm:prSet/>
      <dgm:spPr/>
      <dgm:t>
        <a:bodyPr/>
        <a:lstStyle/>
        <a:p>
          <a:endParaRPr lang="en-GB"/>
        </a:p>
      </dgm:t>
    </dgm:pt>
    <dgm:pt modelId="{FF8DB8CF-A005-4C3B-8BBF-8511E52FE96A}">
      <dgm:prSet phldrT="[Text]" custT="1"/>
      <dgm:spPr>
        <a:xfrm>
          <a:off x="85122" y="1995046"/>
          <a:ext cx="1656241" cy="828120"/>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r>
            <a:rPr lang="en-GB" sz="1400" dirty="0">
              <a:solidFill>
                <a:sysClr val="window" lastClr="FFFFFF"/>
              </a:solidFill>
              <a:latin typeface="Verdana"/>
              <a:ea typeface="+mn-ea"/>
              <a:cs typeface="+mn-cs"/>
            </a:rPr>
            <a:t>No Further Action</a:t>
          </a:r>
        </a:p>
      </dgm:t>
    </dgm:pt>
    <dgm:pt modelId="{FFAF9921-B8CC-4C01-BB10-9EF0D6C7EA5A}" type="parTrans" cxnId="{C0BB0DD6-CC98-4086-8667-9B618E7406E2}">
      <dgm:prSet/>
      <dgm:spPr>
        <a:xfrm>
          <a:off x="913243" y="1613084"/>
          <a:ext cx="2926039" cy="381962"/>
        </a:xfrm>
        <a:custGeom>
          <a:avLst/>
          <a:gdLst/>
          <a:ahLst/>
          <a:cxnLst/>
          <a:rect l="0" t="0" r="0" b="0"/>
          <a:pathLst>
            <a:path>
              <a:moveTo>
                <a:pt x="2926039" y="0"/>
              </a:moveTo>
              <a:lnTo>
                <a:pt x="2926039" y="208057"/>
              </a:lnTo>
              <a:lnTo>
                <a:pt x="0" y="208057"/>
              </a:lnTo>
              <a:lnTo>
                <a:pt x="0" y="381962"/>
              </a:lnTo>
            </a:path>
          </a:pathLst>
        </a:custGeom>
        <a:noFill/>
        <a:ln w="42500" cap="flat" cmpd="sng" algn="ctr">
          <a:solidFill>
            <a:srgbClr val="F07F09">
              <a:shade val="60000"/>
              <a:hueOff val="0"/>
              <a:satOff val="0"/>
              <a:lumOff val="0"/>
              <a:alphaOff val="0"/>
            </a:srgbClr>
          </a:solidFill>
          <a:prstDash val="solid"/>
        </a:ln>
        <a:effectLst/>
      </dgm:spPr>
      <dgm:t>
        <a:bodyPr/>
        <a:lstStyle/>
        <a:p>
          <a:endParaRPr lang="en-GB"/>
        </a:p>
      </dgm:t>
    </dgm:pt>
    <dgm:pt modelId="{B2988633-4847-4580-8B51-12332CD642E9}" type="sibTrans" cxnId="{C0BB0DD6-CC98-4086-8667-9B618E7406E2}">
      <dgm:prSet/>
      <dgm:spPr/>
      <dgm:t>
        <a:bodyPr/>
        <a:lstStyle/>
        <a:p>
          <a:endParaRPr lang="en-GB"/>
        </a:p>
      </dgm:t>
    </dgm:pt>
    <dgm:pt modelId="{D8E58F35-6E22-41B1-98FF-C31E360A72B6}">
      <dgm:prSet phldrT="[Text]" custT="1"/>
      <dgm:spPr>
        <a:xfrm>
          <a:off x="2005021" y="1979188"/>
          <a:ext cx="1656241" cy="828120"/>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r>
            <a:rPr lang="en-GB" sz="1400" dirty="0">
              <a:solidFill>
                <a:sysClr val="window" lastClr="FFFFFF"/>
              </a:solidFill>
              <a:latin typeface="Verdana"/>
              <a:ea typeface="+mn-ea"/>
              <a:cs typeface="+mn-cs"/>
            </a:rPr>
            <a:t>Recommend /Refer to Early Help</a:t>
          </a:r>
        </a:p>
      </dgm:t>
    </dgm:pt>
    <dgm:pt modelId="{DAC356CF-17D4-4603-9A11-26F9C19D5F02}" type="parTrans" cxnId="{0C39F4E4-6130-43DA-8D87-45FEB38F6B55}">
      <dgm:prSet/>
      <dgm:spPr>
        <a:xfrm>
          <a:off x="2833141" y="1613084"/>
          <a:ext cx="1006141" cy="366103"/>
        </a:xfrm>
        <a:custGeom>
          <a:avLst/>
          <a:gdLst/>
          <a:ahLst/>
          <a:cxnLst/>
          <a:rect l="0" t="0" r="0" b="0"/>
          <a:pathLst>
            <a:path>
              <a:moveTo>
                <a:pt x="1006141" y="0"/>
              </a:moveTo>
              <a:lnTo>
                <a:pt x="1006141" y="192198"/>
              </a:lnTo>
              <a:lnTo>
                <a:pt x="0" y="192198"/>
              </a:lnTo>
              <a:lnTo>
                <a:pt x="0" y="366103"/>
              </a:lnTo>
            </a:path>
          </a:pathLst>
        </a:custGeom>
        <a:noFill/>
        <a:ln w="42500" cap="flat" cmpd="sng" algn="ctr">
          <a:solidFill>
            <a:srgbClr val="F07F09">
              <a:shade val="60000"/>
              <a:hueOff val="0"/>
              <a:satOff val="0"/>
              <a:lumOff val="0"/>
              <a:alphaOff val="0"/>
            </a:srgbClr>
          </a:solidFill>
          <a:prstDash val="solid"/>
        </a:ln>
        <a:effectLst/>
      </dgm:spPr>
      <dgm:t>
        <a:bodyPr/>
        <a:lstStyle/>
        <a:p>
          <a:endParaRPr lang="en-GB"/>
        </a:p>
      </dgm:t>
    </dgm:pt>
    <dgm:pt modelId="{2852C9C0-E2F6-413C-A2F7-55D862604FBF}" type="sibTrans" cxnId="{0C39F4E4-6130-43DA-8D87-45FEB38F6B55}">
      <dgm:prSet/>
      <dgm:spPr/>
      <dgm:t>
        <a:bodyPr/>
        <a:lstStyle/>
        <a:p>
          <a:endParaRPr lang="en-GB"/>
        </a:p>
      </dgm:t>
    </dgm:pt>
    <dgm:pt modelId="{E7E3FDBC-C92E-4783-854B-B1B8487E7253}">
      <dgm:prSet phldrT="[Text]" custT="1"/>
      <dgm:spPr>
        <a:xfrm>
          <a:off x="4009072" y="1979188"/>
          <a:ext cx="1978794" cy="828120"/>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r>
            <a:rPr lang="en-GB" sz="1400" dirty="0">
              <a:solidFill>
                <a:sysClr val="window" lastClr="FFFFFF"/>
              </a:solidFill>
              <a:latin typeface="Verdana"/>
              <a:ea typeface="+mn-ea"/>
              <a:cs typeface="+mn-cs"/>
            </a:rPr>
            <a:t>Strategy Discussion/Meeting (Schools can attend)</a:t>
          </a:r>
        </a:p>
      </dgm:t>
    </dgm:pt>
    <dgm:pt modelId="{6C5F57E7-9F9D-443B-90D1-F09DBD2EA554}" type="parTrans" cxnId="{1279FFA1-D5B7-44EC-B9FD-83100E46854E}">
      <dgm:prSet/>
      <dgm:spPr>
        <a:xfrm>
          <a:off x="3839283" y="1613084"/>
          <a:ext cx="1159186" cy="366103"/>
        </a:xfrm>
        <a:custGeom>
          <a:avLst/>
          <a:gdLst/>
          <a:ahLst/>
          <a:cxnLst/>
          <a:rect l="0" t="0" r="0" b="0"/>
          <a:pathLst>
            <a:path>
              <a:moveTo>
                <a:pt x="0" y="0"/>
              </a:moveTo>
              <a:lnTo>
                <a:pt x="0" y="192198"/>
              </a:lnTo>
              <a:lnTo>
                <a:pt x="1159186" y="192198"/>
              </a:lnTo>
              <a:lnTo>
                <a:pt x="1159186" y="366103"/>
              </a:lnTo>
            </a:path>
          </a:pathLst>
        </a:custGeom>
        <a:noFill/>
        <a:ln w="42500" cap="flat" cmpd="sng" algn="ctr">
          <a:solidFill>
            <a:srgbClr val="F07F09">
              <a:shade val="60000"/>
              <a:hueOff val="0"/>
              <a:satOff val="0"/>
              <a:lumOff val="0"/>
              <a:alphaOff val="0"/>
            </a:srgbClr>
          </a:solidFill>
          <a:prstDash val="solid"/>
        </a:ln>
        <a:effectLst/>
      </dgm:spPr>
      <dgm:t>
        <a:bodyPr/>
        <a:lstStyle/>
        <a:p>
          <a:endParaRPr lang="en-GB"/>
        </a:p>
      </dgm:t>
    </dgm:pt>
    <dgm:pt modelId="{F055FB0D-C297-4F0D-8F68-2F3CD62F306B}" type="sibTrans" cxnId="{1279FFA1-D5B7-44EC-B9FD-83100E46854E}">
      <dgm:prSet/>
      <dgm:spPr/>
      <dgm:t>
        <a:bodyPr/>
        <a:lstStyle/>
        <a:p>
          <a:endParaRPr lang="en-GB"/>
        </a:p>
      </dgm:t>
    </dgm:pt>
    <dgm:pt modelId="{1E3A4C9A-1F24-4F90-96A3-7A5CA21C5931}">
      <dgm:prSet custT="1"/>
      <dgm:spPr>
        <a:xfrm>
          <a:off x="6335677" y="1979188"/>
          <a:ext cx="1656241" cy="828120"/>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r>
            <a:rPr lang="en-GB" sz="1400" dirty="0">
              <a:solidFill>
                <a:sysClr val="window" lastClr="FFFFFF"/>
              </a:solidFill>
              <a:latin typeface="Verdana"/>
              <a:ea typeface="+mn-ea"/>
              <a:cs typeface="+mn-cs"/>
            </a:rPr>
            <a:t>EPO / PPO</a:t>
          </a:r>
        </a:p>
      </dgm:t>
    </dgm:pt>
    <dgm:pt modelId="{1888D586-1B8C-4A0E-9AF7-D5459C72EBCF}" type="parTrans" cxnId="{DA3DD040-8792-4CDA-9C1D-0FFEFA23533F}">
      <dgm:prSet/>
      <dgm:spPr>
        <a:xfrm>
          <a:off x="3839283" y="1613084"/>
          <a:ext cx="3324514" cy="366103"/>
        </a:xfrm>
        <a:custGeom>
          <a:avLst/>
          <a:gdLst/>
          <a:ahLst/>
          <a:cxnLst/>
          <a:rect l="0" t="0" r="0" b="0"/>
          <a:pathLst>
            <a:path>
              <a:moveTo>
                <a:pt x="0" y="0"/>
              </a:moveTo>
              <a:lnTo>
                <a:pt x="0" y="192198"/>
              </a:lnTo>
              <a:lnTo>
                <a:pt x="3324514" y="192198"/>
              </a:lnTo>
              <a:lnTo>
                <a:pt x="3324514" y="366103"/>
              </a:lnTo>
            </a:path>
          </a:pathLst>
        </a:custGeom>
        <a:noFill/>
        <a:ln w="42500" cap="flat" cmpd="sng" algn="ctr">
          <a:solidFill>
            <a:srgbClr val="F07F09">
              <a:shade val="60000"/>
              <a:hueOff val="0"/>
              <a:satOff val="0"/>
              <a:lumOff val="0"/>
              <a:alphaOff val="0"/>
            </a:srgbClr>
          </a:solidFill>
          <a:prstDash val="solid"/>
        </a:ln>
        <a:effectLst/>
      </dgm:spPr>
      <dgm:t>
        <a:bodyPr/>
        <a:lstStyle/>
        <a:p>
          <a:endParaRPr lang="en-GB"/>
        </a:p>
      </dgm:t>
    </dgm:pt>
    <dgm:pt modelId="{B1C925A1-A6C2-4B4E-943B-E8CC63B4AF75}" type="sibTrans" cxnId="{DA3DD040-8792-4CDA-9C1D-0FFEFA23533F}">
      <dgm:prSet/>
      <dgm:spPr/>
      <dgm:t>
        <a:bodyPr/>
        <a:lstStyle/>
        <a:p>
          <a:endParaRPr lang="en-GB"/>
        </a:p>
      </dgm:t>
    </dgm:pt>
    <dgm:pt modelId="{C76F04AB-BFC6-4C4E-9A28-5CF60958B4E4}">
      <dgm:prSet custT="1"/>
      <dgm:spPr>
        <a:xfrm>
          <a:off x="5679288" y="2939244"/>
          <a:ext cx="2071030" cy="842827"/>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1400" dirty="0">
            <a:solidFill>
              <a:sysClr val="window" lastClr="FFFFFF"/>
            </a:solidFill>
            <a:latin typeface="Verdana"/>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en-GB" sz="1400" dirty="0">
              <a:solidFill>
                <a:sysClr val="window" lastClr="FFFFFF"/>
              </a:solidFill>
              <a:latin typeface="Verdana"/>
              <a:ea typeface="+mn-ea"/>
              <a:cs typeface="+mn-cs"/>
            </a:rPr>
            <a:t>For allocation and social worker assessment</a:t>
          </a:r>
        </a:p>
        <a:p>
          <a:pPr defTabSz="444500">
            <a:lnSpc>
              <a:spcPct val="90000"/>
            </a:lnSpc>
            <a:spcBef>
              <a:spcPct val="0"/>
            </a:spcBef>
            <a:spcAft>
              <a:spcPct val="35000"/>
            </a:spcAft>
          </a:pPr>
          <a:endParaRPr lang="en-GB" sz="1400" dirty="0">
            <a:solidFill>
              <a:sysClr val="window" lastClr="FFFFFF"/>
            </a:solidFill>
            <a:latin typeface="Verdana"/>
            <a:ea typeface="+mn-ea"/>
            <a:cs typeface="+mn-cs"/>
          </a:endParaRPr>
        </a:p>
      </dgm:t>
    </dgm:pt>
    <dgm:pt modelId="{5553460C-3930-4C60-B53C-B291E3A74B3B}" type="parTrans" cxnId="{CBAED999-C1CF-465E-935B-71E0FAEAD275}">
      <dgm:prSet/>
      <dgm:spPr>
        <a:xfrm>
          <a:off x="4206952" y="2807308"/>
          <a:ext cx="1472336" cy="553350"/>
        </a:xfrm>
        <a:custGeom>
          <a:avLst/>
          <a:gdLst/>
          <a:ahLst/>
          <a:cxnLst/>
          <a:rect l="0" t="0" r="0" b="0"/>
          <a:pathLst>
            <a:path>
              <a:moveTo>
                <a:pt x="0" y="0"/>
              </a:moveTo>
              <a:lnTo>
                <a:pt x="0" y="553350"/>
              </a:lnTo>
              <a:lnTo>
                <a:pt x="1472336" y="553350"/>
              </a:lnTo>
            </a:path>
          </a:pathLst>
        </a:custGeom>
        <a:noFill/>
        <a:ln w="42500" cap="flat" cmpd="sng" algn="ctr">
          <a:solidFill>
            <a:srgbClr val="F07F09">
              <a:shade val="80000"/>
              <a:hueOff val="0"/>
              <a:satOff val="0"/>
              <a:lumOff val="0"/>
              <a:alphaOff val="0"/>
            </a:srgbClr>
          </a:solidFill>
          <a:prstDash val="solid"/>
        </a:ln>
        <a:effectLst/>
      </dgm:spPr>
      <dgm:t>
        <a:bodyPr/>
        <a:lstStyle/>
        <a:p>
          <a:endParaRPr lang="en-GB"/>
        </a:p>
      </dgm:t>
    </dgm:pt>
    <dgm:pt modelId="{1F3CFE94-58CF-470D-8204-A74C413B7835}" type="sibTrans" cxnId="{CBAED999-C1CF-465E-935B-71E0FAEAD275}">
      <dgm:prSet/>
      <dgm:spPr/>
      <dgm:t>
        <a:bodyPr/>
        <a:lstStyle/>
        <a:p>
          <a:endParaRPr lang="en-GB"/>
        </a:p>
      </dgm:t>
    </dgm:pt>
    <dgm:pt modelId="{BB83CBDB-FD0E-4CBA-AF7C-5A7D0A5EF63E}" type="pres">
      <dgm:prSet presAssocID="{A105ED65-EBDC-4E04-9CEF-C5B00B283677}" presName="hierChild1" presStyleCnt="0">
        <dgm:presLayoutVars>
          <dgm:orgChart val="1"/>
          <dgm:chPref val="1"/>
          <dgm:dir/>
          <dgm:animOne val="branch"/>
          <dgm:animLvl val="lvl"/>
          <dgm:resizeHandles/>
        </dgm:presLayoutVars>
      </dgm:prSet>
      <dgm:spPr/>
    </dgm:pt>
    <dgm:pt modelId="{B2AF3BE2-9E8E-4490-B76E-739A13BE159F}" type="pres">
      <dgm:prSet presAssocID="{D363FBCE-1F5F-4755-921F-4F65B1BF3DAF}" presName="hierRoot1" presStyleCnt="0">
        <dgm:presLayoutVars>
          <dgm:hierBranch val="init"/>
        </dgm:presLayoutVars>
      </dgm:prSet>
      <dgm:spPr/>
    </dgm:pt>
    <dgm:pt modelId="{EBA73CAF-354B-41A7-9477-4A91D96A46C4}" type="pres">
      <dgm:prSet presAssocID="{D363FBCE-1F5F-4755-921F-4F65B1BF3DAF}" presName="rootComposite1" presStyleCnt="0"/>
      <dgm:spPr/>
    </dgm:pt>
    <dgm:pt modelId="{BCD00394-000B-47F5-9124-540FC0B3BDA5}" type="pres">
      <dgm:prSet presAssocID="{D363FBCE-1F5F-4755-921F-4F65B1BF3DAF}" presName="rootText1" presStyleLbl="node0" presStyleIdx="0" presStyleCnt="1" custScaleX="124910" custScaleY="131964" custLinFactNeighborX="-10869" custLinFactNeighborY="-3264">
        <dgm:presLayoutVars>
          <dgm:chPref val="3"/>
        </dgm:presLayoutVars>
      </dgm:prSet>
      <dgm:spPr/>
    </dgm:pt>
    <dgm:pt modelId="{647D62C5-8901-449A-AB96-033E5E00C6E1}" type="pres">
      <dgm:prSet presAssocID="{D363FBCE-1F5F-4755-921F-4F65B1BF3DAF}" presName="rootConnector1" presStyleLbl="node1" presStyleIdx="0" presStyleCnt="0"/>
      <dgm:spPr/>
    </dgm:pt>
    <dgm:pt modelId="{E81587D1-1BF2-4E8F-88CC-8BD81D77EE2C}" type="pres">
      <dgm:prSet presAssocID="{D363FBCE-1F5F-4755-921F-4F65B1BF3DAF}" presName="hierChild2" presStyleCnt="0"/>
      <dgm:spPr/>
    </dgm:pt>
    <dgm:pt modelId="{43A31614-4ED7-4BA4-AEBD-33431B3BF5DB}" type="pres">
      <dgm:prSet presAssocID="{FFAF9921-B8CC-4C01-BB10-9EF0D6C7EA5A}" presName="Name37" presStyleLbl="parChTrans1D2" presStyleIdx="0" presStyleCnt="4"/>
      <dgm:spPr/>
    </dgm:pt>
    <dgm:pt modelId="{8BD5DEAE-A7CA-4CCB-BE02-A2F798F7AC93}" type="pres">
      <dgm:prSet presAssocID="{FF8DB8CF-A005-4C3B-8BBF-8511E52FE96A}" presName="hierRoot2" presStyleCnt="0">
        <dgm:presLayoutVars>
          <dgm:hierBranch val="init"/>
        </dgm:presLayoutVars>
      </dgm:prSet>
      <dgm:spPr/>
    </dgm:pt>
    <dgm:pt modelId="{1CA84834-B0C0-4D62-8C80-1B6D691C7353}" type="pres">
      <dgm:prSet presAssocID="{FF8DB8CF-A005-4C3B-8BBF-8511E52FE96A}" presName="rootComposite" presStyleCnt="0"/>
      <dgm:spPr/>
    </dgm:pt>
    <dgm:pt modelId="{8F97F22A-6413-44A4-84F7-CC428798E34C}" type="pres">
      <dgm:prSet presAssocID="{FF8DB8CF-A005-4C3B-8BBF-8511E52FE96A}" presName="rootText" presStyleLbl="node2" presStyleIdx="0" presStyleCnt="4" custLinFactNeighborX="5081" custLinFactNeighborY="1915">
        <dgm:presLayoutVars>
          <dgm:chPref val="3"/>
        </dgm:presLayoutVars>
      </dgm:prSet>
      <dgm:spPr/>
    </dgm:pt>
    <dgm:pt modelId="{4C67C8D6-4C8C-459E-BCFD-FB717FE1A7E1}" type="pres">
      <dgm:prSet presAssocID="{FF8DB8CF-A005-4C3B-8BBF-8511E52FE96A}" presName="rootConnector" presStyleLbl="node2" presStyleIdx="0" presStyleCnt="4"/>
      <dgm:spPr/>
    </dgm:pt>
    <dgm:pt modelId="{D86E6AC3-C29A-4E20-AECD-986EBC0D6A9C}" type="pres">
      <dgm:prSet presAssocID="{FF8DB8CF-A005-4C3B-8BBF-8511E52FE96A}" presName="hierChild4" presStyleCnt="0"/>
      <dgm:spPr/>
    </dgm:pt>
    <dgm:pt modelId="{1605DF4A-5B6C-4B31-A54E-C3C2D12E5F80}" type="pres">
      <dgm:prSet presAssocID="{FF8DB8CF-A005-4C3B-8BBF-8511E52FE96A}" presName="hierChild5" presStyleCnt="0"/>
      <dgm:spPr/>
    </dgm:pt>
    <dgm:pt modelId="{CF0923B1-9A8E-422E-9203-5EBE986E7764}" type="pres">
      <dgm:prSet presAssocID="{DAC356CF-17D4-4603-9A11-26F9C19D5F02}" presName="Name37" presStyleLbl="parChTrans1D2" presStyleIdx="1" presStyleCnt="4"/>
      <dgm:spPr/>
    </dgm:pt>
    <dgm:pt modelId="{C40304EB-BAE3-4BB5-8E8B-71E78EE03028}" type="pres">
      <dgm:prSet presAssocID="{D8E58F35-6E22-41B1-98FF-C31E360A72B6}" presName="hierRoot2" presStyleCnt="0">
        <dgm:presLayoutVars>
          <dgm:hierBranch val="init"/>
        </dgm:presLayoutVars>
      </dgm:prSet>
      <dgm:spPr/>
    </dgm:pt>
    <dgm:pt modelId="{A8E04990-8E7D-4E00-8128-4DE08603CA11}" type="pres">
      <dgm:prSet presAssocID="{D8E58F35-6E22-41B1-98FF-C31E360A72B6}" presName="rootComposite" presStyleCnt="0"/>
      <dgm:spPr/>
    </dgm:pt>
    <dgm:pt modelId="{54F94776-D7AD-41F9-AE74-A76F279BCB5F}" type="pres">
      <dgm:prSet presAssocID="{D8E58F35-6E22-41B1-98FF-C31E360A72B6}" presName="rootText" presStyleLbl="node2" presStyleIdx="1" presStyleCnt="4">
        <dgm:presLayoutVars>
          <dgm:chPref val="3"/>
        </dgm:presLayoutVars>
      </dgm:prSet>
      <dgm:spPr/>
    </dgm:pt>
    <dgm:pt modelId="{902B7A94-81C0-4368-BA35-351DC5CBF327}" type="pres">
      <dgm:prSet presAssocID="{D8E58F35-6E22-41B1-98FF-C31E360A72B6}" presName="rootConnector" presStyleLbl="node2" presStyleIdx="1" presStyleCnt="4"/>
      <dgm:spPr/>
    </dgm:pt>
    <dgm:pt modelId="{111D4131-2D23-4091-B667-DCA7F836E964}" type="pres">
      <dgm:prSet presAssocID="{D8E58F35-6E22-41B1-98FF-C31E360A72B6}" presName="hierChild4" presStyleCnt="0"/>
      <dgm:spPr/>
    </dgm:pt>
    <dgm:pt modelId="{6E66C423-44BF-4FC8-BFD9-570EC0FDBC1D}" type="pres">
      <dgm:prSet presAssocID="{D8E58F35-6E22-41B1-98FF-C31E360A72B6}" presName="hierChild5" presStyleCnt="0"/>
      <dgm:spPr/>
    </dgm:pt>
    <dgm:pt modelId="{4F6299F3-E7C1-4E97-91AA-BDE44823703C}" type="pres">
      <dgm:prSet presAssocID="{6C5F57E7-9F9D-443B-90D1-F09DBD2EA554}" presName="Name37" presStyleLbl="parChTrans1D2" presStyleIdx="2" presStyleCnt="4"/>
      <dgm:spPr/>
    </dgm:pt>
    <dgm:pt modelId="{4E150650-091F-4E65-824E-5EA7D37975BA}" type="pres">
      <dgm:prSet presAssocID="{E7E3FDBC-C92E-4783-854B-B1B8487E7253}" presName="hierRoot2" presStyleCnt="0">
        <dgm:presLayoutVars>
          <dgm:hierBranch val="init"/>
        </dgm:presLayoutVars>
      </dgm:prSet>
      <dgm:spPr/>
    </dgm:pt>
    <dgm:pt modelId="{B69E4337-D0E6-4EDA-8697-B87828B69F9D}" type="pres">
      <dgm:prSet presAssocID="{E7E3FDBC-C92E-4783-854B-B1B8487E7253}" presName="rootComposite" presStyleCnt="0"/>
      <dgm:spPr/>
    </dgm:pt>
    <dgm:pt modelId="{CCFBDDBF-D000-4FAF-A83D-D3B268A014B0}" type="pres">
      <dgm:prSet presAssocID="{E7E3FDBC-C92E-4783-854B-B1B8487E7253}" presName="rootText" presStyleLbl="node2" presStyleIdx="2" presStyleCnt="4" custScaleX="119475">
        <dgm:presLayoutVars>
          <dgm:chPref val="3"/>
        </dgm:presLayoutVars>
      </dgm:prSet>
      <dgm:spPr/>
    </dgm:pt>
    <dgm:pt modelId="{3E10C809-76D2-4A3A-A9A3-C966441F2324}" type="pres">
      <dgm:prSet presAssocID="{E7E3FDBC-C92E-4783-854B-B1B8487E7253}" presName="rootConnector" presStyleLbl="node2" presStyleIdx="2" presStyleCnt="4"/>
      <dgm:spPr/>
    </dgm:pt>
    <dgm:pt modelId="{DBC6330B-79C4-4008-A9C6-0429B46F17E7}" type="pres">
      <dgm:prSet presAssocID="{E7E3FDBC-C92E-4783-854B-B1B8487E7253}" presName="hierChild4" presStyleCnt="0"/>
      <dgm:spPr/>
    </dgm:pt>
    <dgm:pt modelId="{32153CA6-600D-4D6C-B205-C5E0104B9522}" type="pres">
      <dgm:prSet presAssocID="{5553460C-3930-4C60-B53C-B291E3A74B3B}" presName="Name37" presStyleLbl="parChTrans1D3" presStyleIdx="0" presStyleCnt="1"/>
      <dgm:spPr/>
    </dgm:pt>
    <dgm:pt modelId="{41B55EA2-2AB7-4A88-8252-4BF9A65038A3}" type="pres">
      <dgm:prSet presAssocID="{C76F04AB-BFC6-4C4E-9A28-5CF60958B4E4}" presName="hierRoot2" presStyleCnt="0">
        <dgm:presLayoutVars>
          <dgm:hierBranch val="init"/>
        </dgm:presLayoutVars>
      </dgm:prSet>
      <dgm:spPr/>
    </dgm:pt>
    <dgm:pt modelId="{927E5694-3259-4563-8ADC-4C2736F956CB}" type="pres">
      <dgm:prSet presAssocID="{C76F04AB-BFC6-4C4E-9A28-5CF60958B4E4}" presName="rootComposite" presStyleCnt="0"/>
      <dgm:spPr/>
    </dgm:pt>
    <dgm:pt modelId="{A5BE8B23-6436-4F5D-A87C-ACDC043250B4}" type="pres">
      <dgm:prSet presAssocID="{C76F04AB-BFC6-4C4E-9A28-5CF60958B4E4}" presName="rootText" presStyleLbl="node3" presStyleIdx="0" presStyleCnt="1" custScaleX="125044" custScaleY="101776" custLinFactNeighborX="70975" custLinFactNeighborY="-26068">
        <dgm:presLayoutVars>
          <dgm:chPref val="3"/>
        </dgm:presLayoutVars>
      </dgm:prSet>
      <dgm:spPr/>
    </dgm:pt>
    <dgm:pt modelId="{3F323265-CE69-4440-93A2-B0FF68018C42}" type="pres">
      <dgm:prSet presAssocID="{C76F04AB-BFC6-4C4E-9A28-5CF60958B4E4}" presName="rootConnector" presStyleLbl="node3" presStyleIdx="0" presStyleCnt="1"/>
      <dgm:spPr/>
    </dgm:pt>
    <dgm:pt modelId="{00231190-9A92-4463-9332-7CACDB66F40A}" type="pres">
      <dgm:prSet presAssocID="{C76F04AB-BFC6-4C4E-9A28-5CF60958B4E4}" presName="hierChild4" presStyleCnt="0"/>
      <dgm:spPr/>
    </dgm:pt>
    <dgm:pt modelId="{2D687544-DB78-4CA6-8E8C-42FE97E8B2D4}" type="pres">
      <dgm:prSet presAssocID="{C76F04AB-BFC6-4C4E-9A28-5CF60958B4E4}" presName="hierChild5" presStyleCnt="0"/>
      <dgm:spPr/>
    </dgm:pt>
    <dgm:pt modelId="{B835CC34-B948-4D77-A351-4D2EF601F187}" type="pres">
      <dgm:prSet presAssocID="{E7E3FDBC-C92E-4783-854B-B1B8487E7253}" presName="hierChild5" presStyleCnt="0"/>
      <dgm:spPr/>
    </dgm:pt>
    <dgm:pt modelId="{F5666320-9B9B-41C9-88A3-124CFCE718E7}" type="pres">
      <dgm:prSet presAssocID="{1888D586-1B8C-4A0E-9AF7-D5459C72EBCF}" presName="Name37" presStyleLbl="parChTrans1D2" presStyleIdx="3" presStyleCnt="4"/>
      <dgm:spPr/>
    </dgm:pt>
    <dgm:pt modelId="{823EA286-16B1-4526-9FAE-8E3251D30394}" type="pres">
      <dgm:prSet presAssocID="{1E3A4C9A-1F24-4F90-96A3-7A5CA21C5931}" presName="hierRoot2" presStyleCnt="0">
        <dgm:presLayoutVars>
          <dgm:hierBranch val="init"/>
        </dgm:presLayoutVars>
      </dgm:prSet>
      <dgm:spPr/>
    </dgm:pt>
    <dgm:pt modelId="{61C7B2DE-4E2C-4812-BB4E-51678C67665A}" type="pres">
      <dgm:prSet presAssocID="{1E3A4C9A-1F24-4F90-96A3-7A5CA21C5931}" presName="rootComposite" presStyleCnt="0"/>
      <dgm:spPr/>
    </dgm:pt>
    <dgm:pt modelId="{38F4DE18-C7D5-4E1B-A997-B13F3C3E5A0B}" type="pres">
      <dgm:prSet presAssocID="{1E3A4C9A-1F24-4F90-96A3-7A5CA21C5931}" presName="rootText" presStyleLbl="node2" presStyleIdx="3" presStyleCnt="4" custLinFactNeighborX="-2114" custLinFactNeighborY="-896">
        <dgm:presLayoutVars>
          <dgm:chPref val="3"/>
        </dgm:presLayoutVars>
      </dgm:prSet>
      <dgm:spPr/>
    </dgm:pt>
    <dgm:pt modelId="{BDB5B3F2-D6EF-4710-942A-8B0B675E091D}" type="pres">
      <dgm:prSet presAssocID="{1E3A4C9A-1F24-4F90-96A3-7A5CA21C5931}" presName="rootConnector" presStyleLbl="node2" presStyleIdx="3" presStyleCnt="4"/>
      <dgm:spPr/>
    </dgm:pt>
    <dgm:pt modelId="{6682E9EE-E3E3-470F-BAEC-4F00B5B148ED}" type="pres">
      <dgm:prSet presAssocID="{1E3A4C9A-1F24-4F90-96A3-7A5CA21C5931}" presName="hierChild4" presStyleCnt="0"/>
      <dgm:spPr/>
    </dgm:pt>
    <dgm:pt modelId="{25A935C4-A662-4B36-87C1-8CECDA1670E0}" type="pres">
      <dgm:prSet presAssocID="{1E3A4C9A-1F24-4F90-96A3-7A5CA21C5931}" presName="hierChild5" presStyleCnt="0"/>
      <dgm:spPr/>
    </dgm:pt>
    <dgm:pt modelId="{26F56756-F7FD-4D41-B13A-0ED99154E9AE}" type="pres">
      <dgm:prSet presAssocID="{D363FBCE-1F5F-4755-921F-4F65B1BF3DAF}" presName="hierChild3" presStyleCnt="0"/>
      <dgm:spPr/>
    </dgm:pt>
  </dgm:ptLst>
  <dgm:cxnLst>
    <dgm:cxn modelId="{EBEC5609-D4AF-46E9-9731-3BD0662A351A}" type="presOf" srcId="{A105ED65-EBDC-4E04-9CEF-C5B00B283677}" destId="{BB83CBDB-FD0E-4CBA-AF7C-5A7D0A5EF63E}" srcOrd="0" destOrd="0" presId="urn:microsoft.com/office/officeart/2005/8/layout/orgChart1"/>
    <dgm:cxn modelId="{0DE09B0D-094C-45A6-A48A-10C5FDF4A595}" type="presOf" srcId="{FF8DB8CF-A005-4C3B-8BBF-8511E52FE96A}" destId="{8F97F22A-6413-44A4-84F7-CC428798E34C}" srcOrd="0" destOrd="0" presId="urn:microsoft.com/office/officeart/2005/8/layout/orgChart1"/>
    <dgm:cxn modelId="{7AE91231-518E-4605-A569-9901A314144D}" type="presOf" srcId="{D363FBCE-1F5F-4755-921F-4F65B1BF3DAF}" destId="{BCD00394-000B-47F5-9124-540FC0B3BDA5}" srcOrd="0" destOrd="0" presId="urn:microsoft.com/office/officeart/2005/8/layout/orgChart1"/>
    <dgm:cxn modelId="{C1EA7C32-F277-4319-9EF2-3184F99ED16A}" type="presOf" srcId="{FFAF9921-B8CC-4C01-BB10-9EF0D6C7EA5A}" destId="{43A31614-4ED7-4BA4-AEBD-33431B3BF5DB}" srcOrd="0" destOrd="0" presId="urn:microsoft.com/office/officeart/2005/8/layout/orgChart1"/>
    <dgm:cxn modelId="{DA3DD040-8792-4CDA-9C1D-0FFEFA23533F}" srcId="{D363FBCE-1F5F-4755-921F-4F65B1BF3DAF}" destId="{1E3A4C9A-1F24-4F90-96A3-7A5CA21C5931}" srcOrd="3" destOrd="0" parTransId="{1888D586-1B8C-4A0E-9AF7-D5459C72EBCF}" sibTransId="{B1C925A1-A6C2-4B4E-943B-E8CC63B4AF75}"/>
    <dgm:cxn modelId="{7EA88861-C397-4B80-B222-77AFD7409C7F}" type="presOf" srcId="{6C5F57E7-9F9D-443B-90D1-F09DBD2EA554}" destId="{4F6299F3-E7C1-4E97-91AA-BDE44823703C}" srcOrd="0" destOrd="0" presId="urn:microsoft.com/office/officeart/2005/8/layout/orgChart1"/>
    <dgm:cxn modelId="{C4416F69-1CEC-41D6-AE65-9353AAFA393B}" type="presOf" srcId="{C76F04AB-BFC6-4C4E-9A28-5CF60958B4E4}" destId="{A5BE8B23-6436-4F5D-A87C-ACDC043250B4}" srcOrd="0" destOrd="0" presId="urn:microsoft.com/office/officeart/2005/8/layout/orgChart1"/>
    <dgm:cxn modelId="{6A22734B-3F1E-49FF-9BF5-4AA361A81D7D}" type="presOf" srcId="{1E3A4C9A-1F24-4F90-96A3-7A5CA21C5931}" destId="{38F4DE18-C7D5-4E1B-A997-B13F3C3E5A0B}" srcOrd="0" destOrd="0" presId="urn:microsoft.com/office/officeart/2005/8/layout/orgChart1"/>
    <dgm:cxn modelId="{76E5384F-BF35-482D-90A0-96E15076466B}" type="presOf" srcId="{D8E58F35-6E22-41B1-98FF-C31E360A72B6}" destId="{54F94776-D7AD-41F9-AE74-A76F279BCB5F}" srcOrd="0" destOrd="0" presId="urn:microsoft.com/office/officeart/2005/8/layout/orgChart1"/>
    <dgm:cxn modelId="{C0593497-CF57-4332-B8BD-6799A21225BF}" type="presOf" srcId="{5553460C-3930-4C60-B53C-B291E3A74B3B}" destId="{32153CA6-600D-4D6C-B205-C5E0104B9522}" srcOrd="0" destOrd="0" presId="urn:microsoft.com/office/officeart/2005/8/layout/orgChart1"/>
    <dgm:cxn modelId="{CBAED999-C1CF-465E-935B-71E0FAEAD275}" srcId="{E7E3FDBC-C92E-4783-854B-B1B8487E7253}" destId="{C76F04AB-BFC6-4C4E-9A28-5CF60958B4E4}" srcOrd="0" destOrd="0" parTransId="{5553460C-3930-4C60-B53C-B291E3A74B3B}" sibTransId="{1F3CFE94-58CF-470D-8204-A74C413B7835}"/>
    <dgm:cxn modelId="{1279FFA1-D5B7-44EC-B9FD-83100E46854E}" srcId="{D363FBCE-1F5F-4755-921F-4F65B1BF3DAF}" destId="{E7E3FDBC-C92E-4783-854B-B1B8487E7253}" srcOrd="2" destOrd="0" parTransId="{6C5F57E7-9F9D-443B-90D1-F09DBD2EA554}" sibTransId="{F055FB0D-C297-4F0D-8F68-2F3CD62F306B}"/>
    <dgm:cxn modelId="{718EA5A3-E57C-4D6E-A341-E588DC5AF817}" type="presOf" srcId="{D8E58F35-6E22-41B1-98FF-C31E360A72B6}" destId="{902B7A94-81C0-4368-BA35-351DC5CBF327}" srcOrd="1" destOrd="0" presId="urn:microsoft.com/office/officeart/2005/8/layout/orgChart1"/>
    <dgm:cxn modelId="{DB50C8AA-F68B-44F0-96F9-67906FE77761}" srcId="{A105ED65-EBDC-4E04-9CEF-C5B00B283677}" destId="{D363FBCE-1F5F-4755-921F-4F65B1BF3DAF}" srcOrd="0" destOrd="0" parTransId="{3E19B242-B830-4119-BEC4-57C2C8A3968B}" sibTransId="{4887E858-301C-41F4-856C-247548473A48}"/>
    <dgm:cxn modelId="{0A1EE6AD-AB35-4578-B8DB-74C0A0744C64}" type="presOf" srcId="{DAC356CF-17D4-4603-9A11-26F9C19D5F02}" destId="{CF0923B1-9A8E-422E-9203-5EBE986E7764}" srcOrd="0" destOrd="0" presId="urn:microsoft.com/office/officeart/2005/8/layout/orgChart1"/>
    <dgm:cxn modelId="{A29D78D4-6E8C-433B-9CEF-5CE37515AFA2}" type="presOf" srcId="{FF8DB8CF-A005-4C3B-8BBF-8511E52FE96A}" destId="{4C67C8D6-4C8C-459E-BCFD-FB717FE1A7E1}" srcOrd="1" destOrd="0" presId="urn:microsoft.com/office/officeart/2005/8/layout/orgChart1"/>
    <dgm:cxn modelId="{C0BB0DD6-CC98-4086-8667-9B618E7406E2}" srcId="{D363FBCE-1F5F-4755-921F-4F65B1BF3DAF}" destId="{FF8DB8CF-A005-4C3B-8BBF-8511E52FE96A}" srcOrd="0" destOrd="0" parTransId="{FFAF9921-B8CC-4C01-BB10-9EF0D6C7EA5A}" sibTransId="{B2988633-4847-4580-8B51-12332CD642E9}"/>
    <dgm:cxn modelId="{ED69E2D8-FB45-4D08-A681-1451D42FB4C7}" type="presOf" srcId="{E7E3FDBC-C92E-4783-854B-B1B8487E7253}" destId="{CCFBDDBF-D000-4FAF-A83D-D3B268A014B0}" srcOrd="0" destOrd="0" presId="urn:microsoft.com/office/officeart/2005/8/layout/orgChart1"/>
    <dgm:cxn modelId="{42B863DC-CD54-4595-8011-76B1AC92DCD4}" type="presOf" srcId="{D363FBCE-1F5F-4755-921F-4F65B1BF3DAF}" destId="{647D62C5-8901-449A-AB96-033E5E00C6E1}" srcOrd="1" destOrd="0" presId="urn:microsoft.com/office/officeart/2005/8/layout/orgChart1"/>
    <dgm:cxn modelId="{5B5073DE-9739-420C-8E4A-770016B66149}" type="presOf" srcId="{C76F04AB-BFC6-4C4E-9A28-5CF60958B4E4}" destId="{3F323265-CE69-4440-93A2-B0FF68018C42}" srcOrd="1" destOrd="0" presId="urn:microsoft.com/office/officeart/2005/8/layout/orgChart1"/>
    <dgm:cxn modelId="{53121BE4-3738-48A6-BA4D-905B0EF94784}" type="presOf" srcId="{E7E3FDBC-C92E-4783-854B-B1B8487E7253}" destId="{3E10C809-76D2-4A3A-A9A3-C966441F2324}" srcOrd="1" destOrd="0" presId="urn:microsoft.com/office/officeart/2005/8/layout/orgChart1"/>
    <dgm:cxn modelId="{F20AA4E4-2503-4AB5-99E7-53AB7CD5E6B1}" type="presOf" srcId="{1888D586-1B8C-4A0E-9AF7-D5459C72EBCF}" destId="{F5666320-9B9B-41C9-88A3-124CFCE718E7}" srcOrd="0" destOrd="0" presId="urn:microsoft.com/office/officeart/2005/8/layout/orgChart1"/>
    <dgm:cxn modelId="{0C39F4E4-6130-43DA-8D87-45FEB38F6B55}" srcId="{D363FBCE-1F5F-4755-921F-4F65B1BF3DAF}" destId="{D8E58F35-6E22-41B1-98FF-C31E360A72B6}" srcOrd="1" destOrd="0" parTransId="{DAC356CF-17D4-4603-9A11-26F9C19D5F02}" sibTransId="{2852C9C0-E2F6-413C-A2F7-55D862604FBF}"/>
    <dgm:cxn modelId="{52816DF1-7115-47BB-908B-53EE6CCA3D2F}" type="presOf" srcId="{1E3A4C9A-1F24-4F90-96A3-7A5CA21C5931}" destId="{BDB5B3F2-D6EF-4710-942A-8B0B675E091D}" srcOrd="1" destOrd="0" presId="urn:microsoft.com/office/officeart/2005/8/layout/orgChart1"/>
    <dgm:cxn modelId="{2AC0DEAB-4F71-46F3-911A-8FC65BEE8468}" type="presParOf" srcId="{BB83CBDB-FD0E-4CBA-AF7C-5A7D0A5EF63E}" destId="{B2AF3BE2-9E8E-4490-B76E-739A13BE159F}" srcOrd="0" destOrd="0" presId="urn:microsoft.com/office/officeart/2005/8/layout/orgChart1"/>
    <dgm:cxn modelId="{14DA7A1D-D26A-4466-8228-FC0DB97B5A5E}" type="presParOf" srcId="{B2AF3BE2-9E8E-4490-B76E-739A13BE159F}" destId="{EBA73CAF-354B-41A7-9477-4A91D96A46C4}" srcOrd="0" destOrd="0" presId="urn:microsoft.com/office/officeart/2005/8/layout/orgChart1"/>
    <dgm:cxn modelId="{9DD9E9B2-7460-45D3-A34D-CB4D7DAEC5DC}" type="presParOf" srcId="{EBA73CAF-354B-41A7-9477-4A91D96A46C4}" destId="{BCD00394-000B-47F5-9124-540FC0B3BDA5}" srcOrd="0" destOrd="0" presId="urn:microsoft.com/office/officeart/2005/8/layout/orgChart1"/>
    <dgm:cxn modelId="{4686D7C6-8110-4889-83AD-4FED5F628C30}" type="presParOf" srcId="{EBA73CAF-354B-41A7-9477-4A91D96A46C4}" destId="{647D62C5-8901-449A-AB96-033E5E00C6E1}" srcOrd="1" destOrd="0" presId="urn:microsoft.com/office/officeart/2005/8/layout/orgChart1"/>
    <dgm:cxn modelId="{76B03184-F276-461D-8448-2E2AC730AB4C}" type="presParOf" srcId="{B2AF3BE2-9E8E-4490-B76E-739A13BE159F}" destId="{E81587D1-1BF2-4E8F-88CC-8BD81D77EE2C}" srcOrd="1" destOrd="0" presId="urn:microsoft.com/office/officeart/2005/8/layout/orgChart1"/>
    <dgm:cxn modelId="{2D97ABD6-6FA5-487A-96BC-567DBE5241A1}" type="presParOf" srcId="{E81587D1-1BF2-4E8F-88CC-8BD81D77EE2C}" destId="{43A31614-4ED7-4BA4-AEBD-33431B3BF5DB}" srcOrd="0" destOrd="0" presId="urn:microsoft.com/office/officeart/2005/8/layout/orgChart1"/>
    <dgm:cxn modelId="{A27872D6-AF8B-4961-9CF9-180D4D863042}" type="presParOf" srcId="{E81587D1-1BF2-4E8F-88CC-8BD81D77EE2C}" destId="{8BD5DEAE-A7CA-4CCB-BE02-A2F798F7AC93}" srcOrd="1" destOrd="0" presId="urn:microsoft.com/office/officeart/2005/8/layout/orgChart1"/>
    <dgm:cxn modelId="{306901AC-683D-4AC7-BC8A-111FC8B0232C}" type="presParOf" srcId="{8BD5DEAE-A7CA-4CCB-BE02-A2F798F7AC93}" destId="{1CA84834-B0C0-4D62-8C80-1B6D691C7353}" srcOrd="0" destOrd="0" presId="urn:microsoft.com/office/officeart/2005/8/layout/orgChart1"/>
    <dgm:cxn modelId="{03544574-30FB-45E8-AF02-E1FFF02C4702}" type="presParOf" srcId="{1CA84834-B0C0-4D62-8C80-1B6D691C7353}" destId="{8F97F22A-6413-44A4-84F7-CC428798E34C}" srcOrd="0" destOrd="0" presId="urn:microsoft.com/office/officeart/2005/8/layout/orgChart1"/>
    <dgm:cxn modelId="{4FA09DD8-5C3E-48EA-9532-DE8E3348C593}" type="presParOf" srcId="{1CA84834-B0C0-4D62-8C80-1B6D691C7353}" destId="{4C67C8D6-4C8C-459E-BCFD-FB717FE1A7E1}" srcOrd="1" destOrd="0" presId="urn:microsoft.com/office/officeart/2005/8/layout/orgChart1"/>
    <dgm:cxn modelId="{0416C46C-3590-42AE-BD05-295BA13BD0B1}" type="presParOf" srcId="{8BD5DEAE-A7CA-4CCB-BE02-A2F798F7AC93}" destId="{D86E6AC3-C29A-4E20-AECD-986EBC0D6A9C}" srcOrd="1" destOrd="0" presId="urn:microsoft.com/office/officeart/2005/8/layout/orgChart1"/>
    <dgm:cxn modelId="{31BDB7A8-7A3D-4075-9087-E0A295E1A71B}" type="presParOf" srcId="{8BD5DEAE-A7CA-4CCB-BE02-A2F798F7AC93}" destId="{1605DF4A-5B6C-4B31-A54E-C3C2D12E5F80}" srcOrd="2" destOrd="0" presId="urn:microsoft.com/office/officeart/2005/8/layout/orgChart1"/>
    <dgm:cxn modelId="{1A12DEAC-8D83-496C-AA43-8AD34FBFB30B}" type="presParOf" srcId="{E81587D1-1BF2-4E8F-88CC-8BD81D77EE2C}" destId="{CF0923B1-9A8E-422E-9203-5EBE986E7764}" srcOrd="2" destOrd="0" presId="urn:microsoft.com/office/officeart/2005/8/layout/orgChart1"/>
    <dgm:cxn modelId="{0DED2983-46B4-4E35-9991-0BBE25E99F42}" type="presParOf" srcId="{E81587D1-1BF2-4E8F-88CC-8BD81D77EE2C}" destId="{C40304EB-BAE3-4BB5-8E8B-71E78EE03028}" srcOrd="3" destOrd="0" presId="urn:microsoft.com/office/officeart/2005/8/layout/orgChart1"/>
    <dgm:cxn modelId="{91C3CDD7-8528-4839-AD8D-4D56924733DB}" type="presParOf" srcId="{C40304EB-BAE3-4BB5-8E8B-71E78EE03028}" destId="{A8E04990-8E7D-4E00-8128-4DE08603CA11}" srcOrd="0" destOrd="0" presId="urn:microsoft.com/office/officeart/2005/8/layout/orgChart1"/>
    <dgm:cxn modelId="{B5DEA52F-7B05-4D49-8BD1-01F6DD401EEC}" type="presParOf" srcId="{A8E04990-8E7D-4E00-8128-4DE08603CA11}" destId="{54F94776-D7AD-41F9-AE74-A76F279BCB5F}" srcOrd="0" destOrd="0" presId="urn:microsoft.com/office/officeart/2005/8/layout/orgChart1"/>
    <dgm:cxn modelId="{3B8A5674-86D9-41BB-B8FD-EECFB937592F}" type="presParOf" srcId="{A8E04990-8E7D-4E00-8128-4DE08603CA11}" destId="{902B7A94-81C0-4368-BA35-351DC5CBF327}" srcOrd="1" destOrd="0" presId="urn:microsoft.com/office/officeart/2005/8/layout/orgChart1"/>
    <dgm:cxn modelId="{FE0093CC-D1C7-4CAB-8E35-CDC56A947872}" type="presParOf" srcId="{C40304EB-BAE3-4BB5-8E8B-71E78EE03028}" destId="{111D4131-2D23-4091-B667-DCA7F836E964}" srcOrd="1" destOrd="0" presId="urn:microsoft.com/office/officeart/2005/8/layout/orgChart1"/>
    <dgm:cxn modelId="{BB21610E-AA1D-403B-935A-A597BC5003CC}" type="presParOf" srcId="{C40304EB-BAE3-4BB5-8E8B-71E78EE03028}" destId="{6E66C423-44BF-4FC8-BFD9-570EC0FDBC1D}" srcOrd="2" destOrd="0" presId="urn:microsoft.com/office/officeart/2005/8/layout/orgChart1"/>
    <dgm:cxn modelId="{613F63E5-849C-4BEA-A8C7-E72352F8F7FF}" type="presParOf" srcId="{E81587D1-1BF2-4E8F-88CC-8BD81D77EE2C}" destId="{4F6299F3-E7C1-4E97-91AA-BDE44823703C}" srcOrd="4" destOrd="0" presId="urn:microsoft.com/office/officeart/2005/8/layout/orgChart1"/>
    <dgm:cxn modelId="{2ADF17F6-CD06-4669-9C4E-CCA91F1FB3F7}" type="presParOf" srcId="{E81587D1-1BF2-4E8F-88CC-8BD81D77EE2C}" destId="{4E150650-091F-4E65-824E-5EA7D37975BA}" srcOrd="5" destOrd="0" presId="urn:microsoft.com/office/officeart/2005/8/layout/orgChart1"/>
    <dgm:cxn modelId="{77D5C57F-AE8A-4523-920A-683B2F456A34}" type="presParOf" srcId="{4E150650-091F-4E65-824E-5EA7D37975BA}" destId="{B69E4337-D0E6-4EDA-8697-B87828B69F9D}" srcOrd="0" destOrd="0" presId="urn:microsoft.com/office/officeart/2005/8/layout/orgChart1"/>
    <dgm:cxn modelId="{0E87FCB5-0179-49CC-97C6-B0A15A567FCC}" type="presParOf" srcId="{B69E4337-D0E6-4EDA-8697-B87828B69F9D}" destId="{CCFBDDBF-D000-4FAF-A83D-D3B268A014B0}" srcOrd="0" destOrd="0" presId="urn:microsoft.com/office/officeart/2005/8/layout/orgChart1"/>
    <dgm:cxn modelId="{1F853C7E-ED92-4012-909B-E7DA5CE6E789}" type="presParOf" srcId="{B69E4337-D0E6-4EDA-8697-B87828B69F9D}" destId="{3E10C809-76D2-4A3A-A9A3-C966441F2324}" srcOrd="1" destOrd="0" presId="urn:microsoft.com/office/officeart/2005/8/layout/orgChart1"/>
    <dgm:cxn modelId="{719BDFF1-BBEC-49E3-9E06-1B776E95DE4E}" type="presParOf" srcId="{4E150650-091F-4E65-824E-5EA7D37975BA}" destId="{DBC6330B-79C4-4008-A9C6-0429B46F17E7}" srcOrd="1" destOrd="0" presId="urn:microsoft.com/office/officeart/2005/8/layout/orgChart1"/>
    <dgm:cxn modelId="{E7EC36B4-7AED-43C6-8E64-A0E8DFF1FA31}" type="presParOf" srcId="{DBC6330B-79C4-4008-A9C6-0429B46F17E7}" destId="{32153CA6-600D-4D6C-B205-C5E0104B9522}" srcOrd="0" destOrd="0" presId="urn:microsoft.com/office/officeart/2005/8/layout/orgChart1"/>
    <dgm:cxn modelId="{E72F6B65-946C-419B-8FC2-F2CE520526D4}" type="presParOf" srcId="{DBC6330B-79C4-4008-A9C6-0429B46F17E7}" destId="{41B55EA2-2AB7-4A88-8252-4BF9A65038A3}" srcOrd="1" destOrd="0" presId="urn:microsoft.com/office/officeart/2005/8/layout/orgChart1"/>
    <dgm:cxn modelId="{BF479587-9112-4EC5-B5A5-EA92673E9EF0}" type="presParOf" srcId="{41B55EA2-2AB7-4A88-8252-4BF9A65038A3}" destId="{927E5694-3259-4563-8ADC-4C2736F956CB}" srcOrd="0" destOrd="0" presId="urn:microsoft.com/office/officeart/2005/8/layout/orgChart1"/>
    <dgm:cxn modelId="{2E01E434-BA65-4532-A020-9119CB608C0C}" type="presParOf" srcId="{927E5694-3259-4563-8ADC-4C2736F956CB}" destId="{A5BE8B23-6436-4F5D-A87C-ACDC043250B4}" srcOrd="0" destOrd="0" presId="urn:microsoft.com/office/officeart/2005/8/layout/orgChart1"/>
    <dgm:cxn modelId="{9B62F52B-D348-4A92-9CF8-0AC4F9B7B7FF}" type="presParOf" srcId="{927E5694-3259-4563-8ADC-4C2736F956CB}" destId="{3F323265-CE69-4440-93A2-B0FF68018C42}" srcOrd="1" destOrd="0" presId="urn:microsoft.com/office/officeart/2005/8/layout/orgChart1"/>
    <dgm:cxn modelId="{5CE17F46-DEB8-4446-B473-EC413820D23B}" type="presParOf" srcId="{41B55EA2-2AB7-4A88-8252-4BF9A65038A3}" destId="{00231190-9A92-4463-9332-7CACDB66F40A}" srcOrd="1" destOrd="0" presId="urn:microsoft.com/office/officeart/2005/8/layout/orgChart1"/>
    <dgm:cxn modelId="{548F6778-9C20-493A-85DB-03992B4D880C}" type="presParOf" srcId="{41B55EA2-2AB7-4A88-8252-4BF9A65038A3}" destId="{2D687544-DB78-4CA6-8E8C-42FE97E8B2D4}" srcOrd="2" destOrd="0" presId="urn:microsoft.com/office/officeart/2005/8/layout/orgChart1"/>
    <dgm:cxn modelId="{8C32BC1E-9E71-4B1F-B925-CD678CD8E63F}" type="presParOf" srcId="{4E150650-091F-4E65-824E-5EA7D37975BA}" destId="{B835CC34-B948-4D77-A351-4D2EF601F187}" srcOrd="2" destOrd="0" presId="urn:microsoft.com/office/officeart/2005/8/layout/orgChart1"/>
    <dgm:cxn modelId="{C8407D06-0C1B-4990-9E9B-2A04E4E5A352}" type="presParOf" srcId="{E81587D1-1BF2-4E8F-88CC-8BD81D77EE2C}" destId="{F5666320-9B9B-41C9-88A3-124CFCE718E7}" srcOrd="6" destOrd="0" presId="urn:microsoft.com/office/officeart/2005/8/layout/orgChart1"/>
    <dgm:cxn modelId="{BDEE286E-A0A9-493B-8215-772CE7D644F0}" type="presParOf" srcId="{E81587D1-1BF2-4E8F-88CC-8BD81D77EE2C}" destId="{823EA286-16B1-4526-9FAE-8E3251D30394}" srcOrd="7" destOrd="0" presId="urn:microsoft.com/office/officeart/2005/8/layout/orgChart1"/>
    <dgm:cxn modelId="{2EE84EE5-9611-4AA3-A3E9-1EB72695D82F}" type="presParOf" srcId="{823EA286-16B1-4526-9FAE-8E3251D30394}" destId="{61C7B2DE-4E2C-4812-BB4E-51678C67665A}" srcOrd="0" destOrd="0" presId="urn:microsoft.com/office/officeart/2005/8/layout/orgChart1"/>
    <dgm:cxn modelId="{82620E66-839C-48D7-A254-BA6DAEBD842D}" type="presParOf" srcId="{61C7B2DE-4E2C-4812-BB4E-51678C67665A}" destId="{38F4DE18-C7D5-4E1B-A997-B13F3C3E5A0B}" srcOrd="0" destOrd="0" presId="urn:microsoft.com/office/officeart/2005/8/layout/orgChart1"/>
    <dgm:cxn modelId="{DF85021E-9DA0-4B9B-AADA-8ED451A5CC61}" type="presParOf" srcId="{61C7B2DE-4E2C-4812-BB4E-51678C67665A}" destId="{BDB5B3F2-D6EF-4710-942A-8B0B675E091D}" srcOrd="1" destOrd="0" presId="urn:microsoft.com/office/officeart/2005/8/layout/orgChart1"/>
    <dgm:cxn modelId="{2E74C61B-6D14-4052-97A2-A05A28E5CFA3}" type="presParOf" srcId="{823EA286-16B1-4526-9FAE-8E3251D30394}" destId="{6682E9EE-E3E3-470F-BAEC-4F00B5B148ED}" srcOrd="1" destOrd="0" presId="urn:microsoft.com/office/officeart/2005/8/layout/orgChart1"/>
    <dgm:cxn modelId="{CD0E3C00-9D2A-4B7E-A176-419EBB770EE8}" type="presParOf" srcId="{823EA286-16B1-4526-9FAE-8E3251D30394}" destId="{25A935C4-A662-4B36-87C1-8CECDA1670E0}" srcOrd="2" destOrd="0" presId="urn:microsoft.com/office/officeart/2005/8/layout/orgChart1"/>
    <dgm:cxn modelId="{BB663E83-EB96-43B4-A2D2-417004210DA5}" type="presParOf" srcId="{B2AF3BE2-9E8E-4490-B76E-739A13BE159F}" destId="{26F56756-F7FD-4D41-B13A-0ED99154E9A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C42DB8-0A7E-4BB6-942C-662F9C67016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26DDBFD-381C-45B9-9D3B-5686A91E6A92}">
      <dgm:prSet/>
      <dgm:spPr/>
      <dgm:t>
        <a:bodyPr/>
        <a:lstStyle/>
        <a:p>
          <a:r>
            <a:rPr lang="en-GB"/>
            <a:t>Disagreements between the referrer and the MAST decision maker are not common however if they cannot be resolved they should be escalated to:</a:t>
          </a:r>
          <a:endParaRPr lang="en-US"/>
        </a:p>
      </dgm:t>
    </dgm:pt>
    <dgm:pt modelId="{5C2864B4-5EAD-4A95-BFCF-D3AD562BEEE2}" type="parTrans" cxnId="{2DA9D169-E3DB-41A8-999D-B22A123760AF}">
      <dgm:prSet/>
      <dgm:spPr/>
      <dgm:t>
        <a:bodyPr/>
        <a:lstStyle/>
        <a:p>
          <a:endParaRPr lang="en-US"/>
        </a:p>
      </dgm:t>
    </dgm:pt>
    <dgm:pt modelId="{EBB6B9BA-0530-4211-97B7-39FD8CB9C9A8}" type="sibTrans" cxnId="{2DA9D169-E3DB-41A8-999D-B22A123760AF}">
      <dgm:prSet/>
      <dgm:spPr/>
      <dgm:t>
        <a:bodyPr/>
        <a:lstStyle/>
        <a:p>
          <a:endParaRPr lang="en-US"/>
        </a:p>
      </dgm:t>
    </dgm:pt>
    <dgm:pt modelId="{40D3C559-EE23-4CFA-8627-14E246C760BA}">
      <dgm:prSet/>
      <dgm:spPr/>
      <dgm:t>
        <a:bodyPr/>
        <a:lstStyle/>
        <a:p>
          <a:r>
            <a:rPr lang="en-GB"/>
            <a:t>First tier – Practice Manager</a:t>
          </a:r>
          <a:endParaRPr lang="en-US"/>
        </a:p>
      </dgm:t>
    </dgm:pt>
    <dgm:pt modelId="{C9299BF0-97D5-4C5F-9944-2FA40A82CA13}" type="parTrans" cxnId="{027CA485-E156-466B-AE6F-02C42DBCE08C}">
      <dgm:prSet/>
      <dgm:spPr/>
      <dgm:t>
        <a:bodyPr/>
        <a:lstStyle/>
        <a:p>
          <a:endParaRPr lang="en-US"/>
        </a:p>
      </dgm:t>
    </dgm:pt>
    <dgm:pt modelId="{8D549792-9ECC-48CA-9807-ECF1953A8FDF}" type="sibTrans" cxnId="{027CA485-E156-466B-AE6F-02C42DBCE08C}">
      <dgm:prSet/>
      <dgm:spPr/>
      <dgm:t>
        <a:bodyPr/>
        <a:lstStyle/>
        <a:p>
          <a:endParaRPr lang="en-US"/>
        </a:p>
      </dgm:t>
    </dgm:pt>
    <dgm:pt modelId="{A97ECCD7-69A5-45BB-BDB9-AE74EC6392EB}">
      <dgm:prSet/>
      <dgm:spPr/>
      <dgm:t>
        <a:bodyPr/>
        <a:lstStyle/>
        <a:p>
          <a:r>
            <a:rPr lang="en-GB"/>
            <a:t>Second tier – Team Manager</a:t>
          </a:r>
          <a:endParaRPr lang="en-US"/>
        </a:p>
      </dgm:t>
    </dgm:pt>
    <dgm:pt modelId="{0E94975B-870A-4B53-860D-F028E3F0F6D8}" type="parTrans" cxnId="{B6E43114-77DD-4DDB-B22A-12475D4A2CA0}">
      <dgm:prSet/>
      <dgm:spPr/>
      <dgm:t>
        <a:bodyPr/>
        <a:lstStyle/>
        <a:p>
          <a:endParaRPr lang="en-US"/>
        </a:p>
      </dgm:t>
    </dgm:pt>
    <dgm:pt modelId="{3D576E30-AB14-4F6E-A6FD-314BB5C69DD7}" type="sibTrans" cxnId="{B6E43114-77DD-4DDB-B22A-12475D4A2CA0}">
      <dgm:prSet/>
      <dgm:spPr/>
      <dgm:t>
        <a:bodyPr/>
        <a:lstStyle/>
        <a:p>
          <a:endParaRPr lang="en-US"/>
        </a:p>
      </dgm:t>
    </dgm:pt>
    <dgm:pt modelId="{1978A7CA-B2C3-4188-9A4E-4B5F5DA04D16}">
      <dgm:prSet/>
      <dgm:spPr/>
      <dgm:t>
        <a:bodyPr/>
        <a:lstStyle/>
        <a:p>
          <a:r>
            <a:rPr lang="en-GB"/>
            <a:t>Third tier – Service Manager</a:t>
          </a:r>
          <a:endParaRPr lang="en-US"/>
        </a:p>
      </dgm:t>
    </dgm:pt>
    <dgm:pt modelId="{E90F31FC-5AD8-44A6-B192-B6A486040CA5}" type="parTrans" cxnId="{63F48780-2255-43E0-8A0D-79F1D0933374}">
      <dgm:prSet/>
      <dgm:spPr/>
      <dgm:t>
        <a:bodyPr/>
        <a:lstStyle/>
        <a:p>
          <a:endParaRPr lang="en-US"/>
        </a:p>
      </dgm:t>
    </dgm:pt>
    <dgm:pt modelId="{F6DCA870-C7F9-4879-9F88-0CC89CBCF2BF}" type="sibTrans" cxnId="{63F48780-2255-43E0-8A0D-79F1D0933374}">
      <dgm:prSet/>
      <dgm:spPr/>
      <dgm:t>
        <a:bodyPr/>
        <a:lstStyle/>
        <a:p>
          <a:endParaRPr lang="en-US"/>
        </a:p>
      </dgm:t>
    </dgm:pt>
    <dgm:pt modelId="{E6E15ABA-553E-43ED-9DCF-B0334657EBF3}" type="pres">
      <dgm:prSet presAssocID="{3BC42DB8-0A7E-4BB6-942C-662F9C670165}" presName="outerComposite" presStyleCnt="0">
        <dgm:presLayoutVars>
          <dgm:chMax val="5"/>
          <dgm:dir/>
          <dgm:resizeHandles val="exact"/>
        </dgm:presLayoutVars>
      </dgm:prSet>
      <dgm:spPr/>
    </dgm:pt>
    <dgm:pt modelId="{170479C0-66DB-4ECE-A410-6A89A7896B3B}" type="pres">
      <dgm:prSet presAssocID="{3BC42DB8-0A7E-4BB6-942C-662F9C670165}" presName="dummyMaxCanvas" presStyleCnt="0">
        <dgm:presLayoutVars/>
      </dgm:prSet>
      <dgm:spPr/>
    </dgm:pt>
    <dgm:pt modelId="{807B9482-217B-487F-AFA3-12FF64ED6F0E}" type="pres">
      <dgm:prSet presAssocID="{3BC42DB8-0A7E-4BB6-942C-662F9C670165}" presName="FourNodes_1" presStyleLbl="node1" presStyleIdx="0" presStyleCnt="4">
        <dgm:presLayoutVars>
          <dgm:bulletEnabled val="1"/>
        </dgm:presLayoutVars>
      </dgm:prSet>
      <dgm:spPr/>
    </dgm:pt>
    <dgm:pt modelId="{B4A7EE98-5088-4926-A938-4B59F5B136C3}" type="pres">
      <dgm:prSet presAssocID="{3BC42DB8-0A7E-4BB6-942C-662F9C670165}" presName="FourNodes_2" presStyleLbl="node1" presStyleIdx="1" presStyleCnt="4">
        <dgm:presLayoutVars>
          <dgm:bulletEnabled val="1"/>
        </dgm:presLayoutVars>
      </dgm:prSet>
      <dgm:spPr/>
    </dgm:pt>
    <dgm:pt modelId="{113D203A-9657-4074-BB6C-45E41165E0F9}" type="pres">
      <dgm:prSet presAssocID="{3BC42DB8-0A7E-4BB6-942C-662F9C670165}" presName="FourNodes_3" presStyleLbl="node1" presStyleIdx="2" presStyleCnt="4">
        <dgm:presLayoutVars>
          <dgm:bulletEnabled val="1"/>
        </dgm:presLayoutVars>
      </dgm:prSet>
      <dgm:spPr/>
    </dgm:pt>
    <dgm:pt modelId="{26880CD2-E03F-4362-A41C-6ED6F5AC269F}" type="pres">
      <dgm:prSet presAssocID="{3BC42DB8-0A7E-4BB6-942C-662F9C670165}" presName="FourNodes_4" presStyleLbl="node1" presStyleIdx="3" presStyleCnt="4">
        <dgm:presLayoutVars>
          <dgm:bulletEnabled val="1"/>
        </dgm:presLayoutVars>
      </dgm:prSet>
      <dgm:spPr/>
    </dgm:pt>
    <dgm:pt modelId="{879D971E-4753-47DF-B159-C6EDE5D5AD15}" type="pres">
      <dgm:prSet presAssocID="{3BC42DB8-0A7E-4BB6-942C-662F9C670165}" presName="FourConn_1-2" presStyleLbl="fgAccFollowNode1" presStyleIdx="0" presStyleCnt="3">
        <dgm:presLayoutVars>
          <dgm:bulletEnabled val="1"/>
        </dgm:presLayoutVars>
      </dgm:prSet>
      <dgm:spPr/>
    </dgm:pt>
    <dgm:pt modelId="{6F71BB71-5BA4-467B-BCBC-4EE8528EAEA8}" type="pres">
      <dgm:prSet presAssocID="{3BC42DB8-0A7E-4BB6-942C-662F9C670165}" presName="FourConn_2-3" presStyleLbl="fgAccFollowNode1" presStyleIdx="1" presStyleCnt="3">
        <dgm:presLayoutVars>
          <dgm:bulletEnabled val="1"/>
        </dgm:presLayoutVars>
      </dgm:prSet>
      <dgm:spPr/>
    </dgm:pt>
    <dgm:pt modelId="{1BD680D2-3080-421E-A565-BC310460FEC0}" type="pres">
      <dgm:prSet presAssocID="{3BC42DB8-0A7E-4BB6-942C-662F9C670165}" presName="FourConn_3-4" presStyleLbl="fgAccFollowNode1" presStyleIdx="2" presStyleCnt="3">
        <dgm:presLayoutVars>
          <dgm:bulletEnabled val="1"/>
        </dgm:presLayoutVars>
      </dgm:prSet>
      <dgm:spPr/>
    </dgm:pt>
    <dgm:pt modelId="{6BACF464-E398-4927-95D6-DF1039FA85E0}" type="pres">
      <dgm:prSet presAssocID="{3BC42DB8-0A7E-4BB6-942C-662F9C670165}" presName="FourNodes_1_text" presStyleLbl="node1" presStyleIdx="3" presStyleCnt="4">
        <dgm:presLayoutVars>
          <dgm:bulletEnabled val="1"/>
        </dgm:presLayoutVars>
      </dgm:prSet>
      <dgm:spPr/>
    </dgm:pt>
    <dgm:pt modelId="{8EA0E1AD-B80E-4DD9-B948-A5DFACE9F0F6}" type="pres">
      <dgm:prSet presAssocID="{3BC42DB8-0A7E-4BB6-942C-662F9C670165}" presName="FourNodes_2_text" presStyleLbl="node1" presStyleIdx="3" presStyleCnt="4">
        <dgm:presLayoutVars>
          <dgm:bulletEnabled val="1"/>
        </dgm:presLayoutVars>
      </dgm:prSet>
      <dgm:spPr/>
    </dgm:pt>
    <dgm:pt modelId="{ED501CB1-87C2-4213-A777-79D0D0B0C349}" type="pres">
      <dgm:prSet presAssocID="{3BC42DB8-0A7E-4BB6-942C-662F9C670165}" presName="FourNodes_3_text" presStyleLbl="node1" presStyleIdx="3" presStyleCnt="4">
        <dgm:presLayoutVars>
          <dgm:bulletEnabled val="1"/>
        </dgm:presLayoutVars>
      </dgm:prSet>
      <dgm:spPr/>
    </dgm:pt>
    <dgm:pt modelId="{A405EA98-6704-40EE-AF5F-D978AF46B9FE}" type="pres">
      <dgm:prSet presAssocID="{3BC42DB8-0A7E-4BB6-942C-662F9C670165}" presName="FourNodes_4_text" presStyleLbl="node1" presStyleIdx="3" presStyleCnt="4">
        <dgm:presLayoutVars>
          <dgm:bulletEnabled val="1"/>
        </dgm:presLayoutVars>
      </dgm:prSet>
      <dgm:spPr/>
    </dgm:pt>
  </dgm:ptLst>
  <dgm:cxnLst>
    <dgm:cxn modelId="{957C9A02-C947-49AD-88DD-CD1A5C31E3FD}" type="presOf" srcId="{3D576E30-AB14-4F6E-A6FD-314BB5C69DD7}" destId="{1BD680D2-3080-421E-A565-BC310460FEC0}" srcOrd="0" destOrd="0" presId="urn:microsoft.com/office/officeart/2005/8/layout/vProcess5"/>
    <dgm:cxn modelId="{B6E43114-77DD-4DDB-B22A-12475D4A2CA0}" srcId="{3BC42DB8-0A7E-4BB6-942C-662F9C670165}" destId="{A97ECCD7-69A5-45BB-BDB9-AE74EC6392EB}" srcOrd="2" destOrd="0" parTransId="{0E94975B-870A-4B53-860D-F028E3F0F6D8}" sibTransId="{3D576E30-AB14-4F6E-A6FD-314BB5C69DD7}"/>
    <dgm:cxn modelId="{94E48125-FDCB-471C-A65A-75AB46BA96B1}" type="presOf" srcId="{3BC42DB8-0A7E-4BB6-942C-662F9C670165}" destId="{E6E15ABA-553E-43ED-9DCF-B0334657EBF3}" srcOrd="0" destOrd="0" presId="urn:microsoft.com/office/officeart/2005/8/layout/vProcess5"/>
    <dgm:cxn modelId="{EC465326-8513-41E3-BC11-5A02C4730810}" type="presOf" srcId="{A97ECCD7-69A5-45BB-BDB9-AE74EC6392EB}" destId="{ED501CB1-87C2-4213-A777-79D0D0B0C349}" srcOrd="1" destOrd="0" presId="urn:microsoft.com/office/officeart/2005/8/layout/vProcess5"/>
    <dgm:cxn modelId="{2DA9D169-E3DB-41A8-999D-B22A123760AF}" srcId="{3BC42DB8-0A7E-4BB6-942C-662F9C670165}" destId="{326DDBFD-381C-45B9-9D3B-5686A91E6A92}" srcOrd="0" destOrd="0" parTransId="{5C2864B4-5EAD-4A95-BFCF-D3AD562BEEE2}" sibTransId="{EBB6B9BA-0530-4211-97B7-39FD8CB9C9A8}"/>
    <dgm:cxn modelId="{82ADDD4D-4FCD-45E6-B915-E1B9E57476FA}" type="presOf" srcId="{326DDBFD-381C-45B9-9D3B-5686A91E6A92}" destId="{6BACF464-E398-4927-95D6-DF1039FA85E0}" srcOrd="1" destOrd="0" presId="urn:microsoft.com/office/officeart/2005/8/layout/vProcess5"/>
    <dgm:cxn modelId="{680C0C7C-E0E5-405A-8878-A0473AC0E7DC}" type="presOf" srcId="{40D3C559-EE23-4CFA-8627-14E246C760BA}" destId="{B4A7EE98-5088-4926-A938-4B59F5B136C3}" srcOrd="0" destOrd="0" presId="urn:microsoft.com/office/officeart/2005/8/layout/vProcess5"/>
    <dgm:cxn modelId="{63F48780-2255-43E0-8A0D-79F1D0933374}" srcId="{3BC42DB8-0A7E-4BB6-942C-662F9C670165}" destId="{1978A7CA-B2C3-4188-9A4E-4B5F5DA04D16}" srcOrd="3" destOrd="0" parTransId="{E90F31FC-5AD8-44A6-B192-B6A486040CA5}" sibTransId="{F6DCA870-C7F9-4879-9F88-0CC89CBCF2BF}"/>
    <dgm:cxn modelId="{A11E6482-2BCB-4CAF-A8A6-8F24F906EDCB}" type="presOf" srcId="{1978A7CA-B2C3-4188-9A4E-4B5F5DA04D16}" destId="{26880CD2-E03F-4362-A41C-6ED6F5AC269F}" srcOrd="0" destOrd="0" presId="urn:microsoft.com/office/officeart/2005/8/layout/vProcess5"/>
    <dgm:cxn modelId="{027CA485-E156-466B-AE6F-02C42DBCE08C}" srcId="{3BC42DB8-0A7E-4BB6-942C-662F9C670165}" destId="{40D3C559-EE23-4CFA-8627-14E246C760BA}" srcOrd="1" destOrd="0" parTransId="{C9299BF0-97D5-4C5F-9944-2FA40A82CA13}" sibTransId="{8D549792-9ECC-48CA-9807-ECF1953A8FDF}"/>
    <dgm:cxn modelId="{E4AAF48E-BB13-4236-B87A-6AA4F1E60367}" type="presOf" srcId="{EBB6B9BA-0530-4211-97B7-39FD8CB9C9A8}" destId="{879D971E-4753-47DF-B159-C6EDE5D5AD15}" srcOrd="0" destOrd="0" presId="urn:microsoft.com/office/officeart/2005/8/layout/vProcess5"/>
    <dgm:cxn modelId="{9B360CA3-1072-48C4-B7EA-39EE8389DE4B}" type="presOf" srcId="{326DDBFD-381C-45B9-9D3B-5686A91E6A92}" destId="{807B9482-217B-487F-AFA3-12FF64ED6F0E}" srcOrd="0" destOrd="0" presId="urn:microsoft.com/office/officeart/2005/8/layout/vProcess5"/>
    <dgm:cxn modelId="{A70021B5-C5C9-4551-9C9A-1F8CC44011E1}" type="presOf" srcId="{A97ECCD7-69A5-45BB-BDB9-AE74EC6392EB}" destId="{113D203A-9657-4074-BB6C-45E41165E0F9}" srcOrd="0" destOrd="0" presId="urn:microsoft.com/office/officeart/2005/8/layout/vProcess5"/>
    <dgm:cxn modelId="{B47767D7-9BF4-46B8-8561-48F1EDCDF052}" type="presOf" srcId="{1978A7CA-B2C3-4188-9A4E-4B5F5DA04D16}" destId="{A405EA98-6704-40EE-AF5F-D978AF46B9FE}" srcOrd="1" destOrd="0" presId="urn:microsoft.com/office/officeart/2005/8/layout/vProcess5"/>
    <dgm:cxn modelId="{3C177BDA-4351-4E2F-8C82-6FCC732A17D5}" type="presOf" srcId="{40D3C559-EE23-4CFA-8627-14E246C760BA}" destId="{8EA0E1AD-B80E-4DD9-B948-A5DFACE9F0F6}" srcOrd="1" destOrd="0" presId="urn:microsoft.com/office/officeart/2005/8/layout/vProcess5"/>
    <dgm:cxn modelId="{13E70EED-5431-4FB0-B522-D1F0B15EB598}" type="presOf" srcId="{8D549792-9ECC-48CA-9807-ECF1953A8FDF}" destId="{6F71BB71-5BA4-467B-BCBC-4EE8528EAEA8}" srcOrd="0" destOrd="0" presId="urn:microsoft.com/office/officeart/2005/8/layout/vProcess5"/>
    <dgm:cxn modelId="{AC44BE6D-04E6-4A53-9DB6-429E54F420BA}" type="presParOf" srcId="{E6E15ABA-553E-43ED-9DCF-B0334657EBF3}" destId="{170479C0-66DB-4ECE-A410-6A89A7896B3B}" srcOrd="0" destOrd="0" presId="urn:microsoft.com/office/officeart/2005/8/layout/vProcess5"/>
    <dgm:cxn modelId="{28FED731-E4E3-4EE0-A974-C90FBE6778B7}" type="presParOf" srcId="{E6E15ABA-553E-43ED-9DCF-B0334657EBF3}" destId="{807B9482-217B-487F-AFA3-12FF64ED6F0E}" srcOrd="1" destOrd="0" presId="urn:microsoft.com/office/officeart/2005/8/layout/vProcess5"/>
    <dgm:cxn modelId="{8054E09C-FAF0-42F2-85B9-3EAB4392F0AB}" type="presParOf" srcId="{E6E15ABA-553E-43ED-9DCF-B0334657EBF3}" destId="{B4A7EE98-5088-4926-A938-4B59F5B136C3}" srcOrd="2" destOrd="0" presId="urn:microsoft.com/office/officeart/2005/8/layout/vProcess5"/>
    <dgm:cxn modelId="{07FE63D6-45A4-42A6-AAEA-AD74EB017268}" type="presParOf" srcId="{E6E15ABA-553E-43ED-9DCF-B0334657EBF3}" destId="{113D203A-9657-4074-BB6C-45E41165E0F9}" srcOrd="3" destOrd="0" presId="urn:microsoft.com/office/officeart/2005/8/layout/vProcess5"/>
    <dgm:cxn modelId="{E3EFD40C-14C5-4A38-B44D-7EA0ED92EF4F}" type="presParOf" srcId="{E6E15ABA-553E-43ED-9DCF-B0334657EBF3}" destId="{26880CD2-E03F-4362-A41C-6ED6F5AC269F}" srcOrd="4" destOrd="0" presId="urn:microsoft.com/office/officeart/2005/8/layout/vProcess5"/>
    <dgm:cxn modelId="{A86FE1CA-99FA-41C9-8AE9-C9AF2DFE979E}" type="presParOf" srcId="{E6E15ABA-553E-43ED-9DCF-B0334657EBF3}" destId="{879D971E-4753-47DF-B159-C6EDE5D5AD15}" srcOrd="5" destOrd="0" presId="urn:microsoft.com/office/officeart/2005/8/layout/vProcess5"/>
    <dgm:cxn modelId="{D1A7D973-0A38-4943-8451-28E3F96146A1}" type="presParOf" srcId="{E6E15ABA-553E-43ED-9DCF-B0334657EBF3}" destId="{6F71BB71-5BA4-467B-BCBC-4EE8528EAEA8}" srcOrd="6" destOrd="0" presId="urn:microsoft.com/office/officeart/2005/8/layout/vProcess5"/>
    <dgm:cxn modelId="{FE7D092E-D0F8-4AFD-BE95-54B78BFB2E9C}" type="presParOf" srcId="{E6E15ABA-553E-43ED-9DCF-B0334657EBF3}" destId="{1BD680D2-3080-421E-A565-BC310460FEC0}" srcOrd="7" destOrd="0" presId="urn:microsoft.com/office/officeart/2005/8/layout/vProcess5"/>
    <dgm:cxn modelId="{58872A89-A383-418E-A6AA-50FF388A9443}" type="presParOf" srcId="{E6E15ABA-553E-43ED-9DCF-B0334657EBF3}" destId="{6BACF464-E398-4927-95D6-DF1039FA85E0}" srcOrd="8" destOrd="0" presId="urn:microsoft.com/office/officeart/2005/8/layout/vProcess5"/>
    <dgm:cxn modelId="{0FC6E998-22A0-4CB6-9BE0-F27BBF228153}" type="presParOf" srcId="{E6E15ABA-553E-43ED-9DCF-B0334657EBF3}" destId="{8EA0E1AD-B80E-4DD9-B948-A5DFACE9F0F6}" srcOrd="9" destOrd="0" presId="urn:microsoft.com/office/officeart/2005/8/layout/vProcess5"/>
    <dgm:cxn modelId="{E3AE41F8-7A88-4C53-B29C-0D9DF6B0521A}" type="presParOf" srcId="{E6E15ABA-553E-43ED-9DCF-B0334657EBF3}" destId="{ED501CB1-87C2-4213-A777-79D0D0B0C349}" srcOrd="10" destOrd="0" presId="urn:microsoft.com/office/officeart/2005/8/layout/vProcess5"/>
    <dgm:cxn modelId="{5618D27A-815A-4743-BAF6-E39073D6CA84}" type="presParOf" srcId="{E6E15ABA-553E-43ED-9DCF-B0334657EBF3}" destId="{A405EA98-6704-40EE-AF5F-D978AF46B9F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F7F6DC-4182-4A27-A1E7-6BF663C2B87F}"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4B7FB69F-4E3C-4CC7-B9E3-E39DCAA82F7C}">
      <dgm:prSet/>
      <dgm:spPr/>
      <dgm:t>
        <a:bodyPr/>
        <a:lstStyle/>
        <a:p>
          <a:r>
            <a:rPr lang="en-GB"/>
            <a:t>Make sure your initial phone contact with MAST  is clearly documented in the health record.</a:t>
          </a:r>
          <a:endParaRPr lang="en-US"/>
        </a:p>
      </dgm:t>
    </dgm:pt>
    <dgm:pt modelId="{3746C3D5-EDA2-47EA-8793-C07AEEA42170}" type="parTrans" cxnId="{8D61E26C-13A9-42B3-86AD-990DE325F39E}">
      <dgm:prSet/>
      <dgm:spPr/>
      <dgm:t>
        <a:bodyPr/>
        <a:lstStyle/>
        <a:p>
          <a:endParaRPr lang="en-US"/>
        </a:p>
      </dgm:t>
    </dgm:pt>
    <dgm:pt modelId="{E863B0DD-19FF-4DFD-B73B-0CDCF0D7F8CA}" type="sibTrans" cxnId="{8D61E26C-13A9-42B3-86AD-990DE325F39E}">
      <dgm:prSet/>
      <dgm:spPr/>
      <dgm:t>
        <a:bodyPr/>
        <a:lstStyle/>
        <a:p>
          <a:endParaRPr lang="en-US"/>
        </a:p>
      </dgm:t>
    </dgm:pt>
    <dgm:pt modelId="{9FCF12CA-099B-491D-B2D4-1DEF1D508FCE}">
      <dgm:prSet/>
      <dgm:spPr/>
      <dgm:t>
        <a:bodyPr/>
        <a:lstStyle/>
        <a:p>
          <a:r>
            <a:rPr lang="en-GB"/>
            <a:t>Following contact with MAST please complete a MAST referral within 24hrs.</a:t>
          </a:r>
          <a:endParaRPr lang="en-US"/>
        </a:p>
      </dgm:t>
    </dgm:pt>
    <dgm:pt modelId="{D8CA75B8-A30D-4161-96BE-1F92BAA4D9C3}" type="parTrans" cxnId="{138BBAA7-F30E-46F2-B02A-5A7C70367B33}">
      <dgm:prSet/>
      <dgm:spPr/>
      <dgm:t>
        <a:bodyPr/>
        <a:lstStyle/>
        <a:p>
          <a:endParaRPr lang="en-US"/>
        </a:p>
      </dgm:t>
    </dgm:pt>
    <dgm:pt modelId="{070E2D9C-6573-4648-B838-2105721EBEA7}" type="sibTrans" cxnId="{138BBAA7-F30E-46F2-B02A-5A7C70367B33}">
      <dgm:prSet/>
      <dgm:spPr/>
      <dgm:t>
        <a:bodyPr/>
        <a:lstStyle/>
        <a:p>
          <a:endParaRPr lang="en-US"/>
        </a:p>
      </dgm:t>
    </dgm:pt>
    <dgm:pt modelId="{D29DEF6F-107E-41C6-B86C-7FC3E1928D7B}">
      <dgm:prSet/>
      <dgm:spPr/>
      <dgm:t>
        <a:bodyPr/>
        <a:lstStyle/>
        <a:p>
          <a:r>
            <a:rPr lang="en-GB" b="1" dirty="0"/>
            <a:t>If you have concerns for the immediate safety of a baby, child or young person: AT THE POINT OF REFERRAL, AN INTERIM SAFETY PLAN WILL BE AGREED BETWEEN THE REFERRER AND CHILDRENS SOCIAL CARE UNTIL A STRATGEY DISCUSSION HAS TAKEN PLACE</a:t>
          </a:r>
          <a:endParaRPr lang="en-US" dirty="0"/>
        </a:p>
      </dgm:t>
    </dgm:pt>
    <dgm:pt modelId="{8044D9AE-E770-4000-B2E7-2A87CA522FB0}" type="parTrans" cxnId="{5CDB4597-573C-4FB3-A30D-F7B302659DBD}">
      <dgm:prSet/>
      <dgm:spPr/>
      <dgm:t>
        <a:bodyPr/>
        <a:lstStyle/>
        <a:p>
          <a:endParaRPr lang="en-US"/>
        </a:p>
      </dgm:t>
    </dgm:pt>
    <dgm:pt modelId="{AFEED17A-E4A0-4364-97A2-E2229EED4AE7}" type="sibTrans" cxnId="{5CDB4597-573C-4FB3-A30D-F7B302659DBD}">
      <dgm:prSet/>
      <dgm:spPr/>
      <dgm:t>
        <a:bodyPr/>
        <a:lstStyle/>
        <a:p>
          <a:endParaRPr lang="en-US"/>
        </a:p>
      </dgm:t>
    </dgm:pt>
    <dgm:pt modelId="{2CF2AA63-CC65-47EF-8EEA-4B614D5A8372}" type="pres">
      <dgm:prSet presAssocID="{05F7F6DC-4182-4A27-A1E7-6BF663C2B87F}" presName="Name0" presStyleCnt="0">
        <dgm:presLayoutVars>
          <dgm:dir/>
          <dgm:animLvl val="lvl"/>
          <dgm:resizeHandles val="exact"/>
        </dgm:presLayoutVars>
      </dgm:prSet>
      <dgm:spPr/>
    </dgm:pt>
    <dgm:pt modelId="{75105AEB-FD8D-4E73-B07D-DF0F6D394966}" type="pres">
      <dgm:prSet presAssocID="{D29DEF6F-107E-41C6-B86C-7FC3E1928D7B}" presName="boxAndChildren" presStyleCnt="0"/>
      <dgm:spPr/>
    </dgm:pt>
    <dgm:pt modelId="{21DD910C-990C-4722-BF21-512CCD566217}" type="pres">
      <dgm:prSet presAssocID="{D29DEF6F-107E-41C6-B86C-7FC3E1928D7B}" presName="parentTextBox" presStyleLbl="node1" presStyleIdx="0" presStyleCnt="3"/>
      <dgm:spPr/>
    </dgm:pt>
    <dgm:pt modelId="{694E19FD-ECEE-491D-A57B-EA2F48D50CE2}" type="pres">
      <dgm:prSet presAssocID="{070E2D9C-6573-4648-B838-2105721EBEA7}" presName="sp" presStyleCnt="0"/>
      <dgm:spPr/>
    </dgm:pt>
    <dgm:pt modelId="{75E99F5B-BDC0-4243-B434-F89F47ABDBCF}" type="pres">
      <dgm:prSet presAssocID="{9FCF12CA-099B-491D-B2D4-1DEF1D508FCE}" presName="arrowAndChildren" presStyleCnt="0"/>
      <dgm:spPr/>
    </dgm:pt>
    <dgm:pt modelId="{5311A305-33A4-47CE-A2AE-29EC4954F3C3}" type="pres">
      <dgm:prSet presAssocID="{9FCF12CA-099B-491D-B2D4-1DEF1D508FCE}" presName="parentTextArrow" presStyleLbl="node1" presStyleIdx="1" presStyleCnt="3"/>
      <dgm:spPr/>
    </dgm:pt>
    <dgm:pt modelId="{06F1DE01-0957-477C-922C-E2B54287B28E}" type="pres">
      <dgm:prSet presAssocID="{E863B0DD-19FF-4DFD-B73B-0CDCF0D7F8CA}" presName="sp" presStyleCnt="0"/>
      <dgm:spPr/>
    </dgm:pt>
    <dgm:pt modelId="{0161B2E9-60A7-4B03-A81E-D27848E58861}" type="pres">
      <dgm:prSet presAssocID="{4B7FB69F-4E3C-4CC7-B9E3-E39DCAA82F7C}" presName="arrowAndChildren" presStyleCnt="0"/>
      <dgm:spPr/>
    </dgm:pt>
    <dgm:pt modelId="{A3E52734-0EDD-4AA3-B0E7-D08C84EEA783}" type="pres">
      <dgm:prSet presAssocID="{4B7FB69F-4E3C-4CC7-B9E3-E39DCAA82F7C}" presName="parentTextArrow" presStyleLbl="node1" presStyleIdx="2" presStyleCnt="3"/>
      <dgm:spPr/>
    </dgm:pt>
  </dgm:ptLst>
  <dgm:cxnLst>
    <dgm:cxn modelId="{5D99E808-F40C-40D4-8774-CE7F6E5247AD}" type="presOf" srcId="{9FCF12CA-099B-491D-B2D4-1DEF1D508FCE}" destId="{5311A305-33A4-47CE-A2AE-29EC4954F3C3}" srcOrd="0" destOrd="0" presId="urn:microsoft.com/office/officeart/2005/8/layout/process4"/>
    <dgm:cxn modelId="{20055D69-8F2F-4C8B-9B7A-FB587291F86F}" type="presOf" srcId="{D29DEF6F-107E-41C6-B86C-7FC3E1928D7B}" destId="{21DD910C-990C-4722-BF21-512CCD566217}" srcOrd="0" destOrd="0" presId="urn:microsoft.com/office/officeart/2005/8/layout/process4"/>
    <dgm:cxn modelId="{8D61E26C-13A9-42B3-86AD-990DE325F39E}" srcId="{05F7F6DC-4182-4A27-A1E7-6BF663C2B87F}" destId="{4B7FB69F-4E3C-4CC7-B9E3-E39DCAA82F7C}" srcOrd="0" destOrd="0" parTransId="{3746C3D5-EDA2-47EA-8793-C07AEEA42170}" sibTransId="{E863B0DD-19FF-4DFD-B73B-0CDCF0D7F8CA}"/>
    <dgm:cxn modelId="{2A92FC8F-E0E8-4688-A7B0-FA4B0E673B85}" type="presOf" srcId="{05F7F6DC-4182-4A27-A1E7-6BF663C2B87F}" destId="{2CF2AA63-CC65-47EF-8EEA-4B614D5A8372}" srcOrd="0" destOrd="0" presId="urn:microsoft.com/office/officeart/2005/8/layout/process4"/>
    <dgm:cxn modelId="{5CDB4597-573C-4FB3-A30D-F7B302659DBD}" srcId="{05F7F6DC-4182-4A27-A1E7-6BF663C2B87F}" destId="{D29DEF6F-107E-41C6-B86C-7FC3E1928D7B}" srcOrd="2" destOrd="0" parTransId="{8044D9AE-E770-4000-B2E7-2A87CA522FB0}" sibTransId="{AFEED17A-E4A0-4364-97A2-E2229EED4AE7}"/>
    <dgm:cxn modelId="{2850869A-DD99-481D-8D03-73F4A4E39E95}" type="presOf" srcId="{4B7FB69F-4E3C-4CC7-B9E3-E39DCAA82F7C}" destId="{A3E52734-0EDD-4AA3-B0E7-D08C84EEA783}" srcOrd="0" destOrd="0" presId="urn:microsoft.com/office/officeart/2005/8/layout/process4"/>
    <dgm:cxn modelId="{138BBAA7-F30E-46F2-B02A-5A7C70367B33}" srcId="{05F7F6DC-4182-4A27-A1E7-6BF663C2B87F}" destId="{9FCF12CA-099B-491D-B2D4-1DEF1D508FCE}" srcOrd="1" destOrd="0" parTransId="{D8CA75B8-A30D-4161-96BE-1F92BAA4D9C3}" sibTransId="{070E2D9C-6573-4648-B838-2105721EBEA7}"/>
    <dgm:cxn modelId="{C2C31D20-1A57-476C-9EBF-849C7DD084C8}" type="presParOf" srcId="{2CF2AA63-CC65-47EF-8EEA-4B614D5A8372}" destId="{75105AEB-FD8D-4E73-B07D-DF0F6D394966}" srcOrd="0" destOrd="0" presId="urn:microsoft.com/office/officeart/2005/8/layout/process4"/>
    <dgm:cxn modelId="{4373225B-4D3D-4786-B007-6AA7A2F5B40D}" type="presParOf" srcId="{75105AEB-FD8D-4E73-B07D-DF0F6D394966}" destId="{21DD910C-990C-4722-BF21-512CCD566217}" srcOrd="0" destOrd="0" presId="urn:microsoft.com/office/officeart/2005/8/layout/process4"/>
    <dgm:cxn modelId="{CBDF2334-D9DB-469D-8A28-BCB94DBF1BDD}" type="presParOf" srcId="{2CF2AA63-CC65-47EF-8EEA-4B614D5A8372}" destId="{694E19FD-ECEE-491D-A57B-EA2F48D50CE2}" srcOrd="1" destOrd="0" presId="urn:microsoft.com/office/officeart/2005/8/layout/process4"/>
    <dgm:cxn modelId="{8B5C985D-214F-4C4E-9ED1-F40CFDB5BCE4}" type="presParOf" srcId="{2CF2AA63-CC65-47EF-8EEA-4B614D5A8372}" destId="{75E99F5B-BDC0-4243-B434-F89F47ABDBCF}" srcOrd="2" destOrd="0" presId="urn:microsoft.com/office/officeart/2005/8/layout/process4"/>
    <dgm:cxn modelId="{2A5BE77F-EFCF-45CD-A725-C2EDD771884B}" type="presParOf" srcId="{75E99F5B-BDC0-4243-B434-F89F47ABDBCF}" destId="{5311A305-33A4-47CE-A2AE-29EC4954F3C3}" srcOrd="0" destOrd="0" presId="urn:microsoft.com/office/officeart/2005/8/layout/process4"/>
    <dgm:cxn modelId="{B8F95A64-39B4-40BA-BF54-43EFC5B7391B}" type="presParOf" srcId="{2CF2AA63-CC65-47EF-8EEA-4B614D5A8372}" destId="{06F1DE01-0957-477C-922C-E2B54287B28E}" srcOrd="3" destOrd="0" presId="urn:microsoft.com/office/officeart/2005/8/layout/process4"/>
    <dgm:cxn modelId="{10FE7241-C3E0-4CA1-8856-12E1F99CCDD3}" type="presParOf" srcId="{2CF2AA63-CC65-47EF-8EEA-4B614D5A8372}" destId="{0161B2E9-60A7-4B03-A81E-D27848E58861}" srcOrd="4" destOrd="0" presId="urn:microsoft.com/office/officeart/2005/8/layout/process4"/>
    <dgm:cxn modelId="{E9642C0B-A9A0-4E19-B00D-9513727F5D01}" type="presParOf" srcId="{0161B2E9-60A7-4B03-A81E-D27848E58861}" destId="{A3E52734-0EDD-4AA3-B0E7-D08C84EEA78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B7B27-5DAE-4108-9645-61F6C6A3ADBB}">
      <dsp:nvSpPr>
        <dsp:cNvPr id="0" name=""/>
        <dsp:cNvSpPr/>
      </dsp:nvSpPr>
      <dsp:spPr>
        <a:xfrm>
          <a:off x="0" y="665"/>
          <a:ext cx="5416802"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6B289D5-7663-450F-AE16-9840C82F3C27}">
      <dsp:nvSpPr>
        <dsp:cNvPr id="0" name=""/>
        <dsp:cNvSpPr/>
      </dsp:nvSpPr>
      <dsp:spPr>
        <a:xfrm>
          <a:off x="0" y="665"/>
          <a:ext cx="5416802"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Overview of MAST</a:t>
          </a:r>
          <a:endParaRPr lang="en-US" sz="3000" kern="1200"/>
        </a:p>
      </dsp:txBody>
      <dsp:txXfrm>
        <a:off x="0" y="665"/>
        <a:ext cx="5416802" cy="1090517"/>
      </dsp:txXfrm>
    </dsp:sp>
    <dsp:sp modelId="{69F63DF4-E67F-490D-BE88-22F0BE8E5FEE}">
      <dsp:nvSpPr>
        <dsp:cNvPr id="0" name=""/>
        <dsp:cNvSpPr/>
      </dsp:nvSpPr>
      <dsp:spPr>
        <a:xfrm>
          <a:off x="0" y="1091183"/>
          <a:ext cx="5416802" cy="0"/>
        </a:xfrm>
        <a:prstGeom prst="line">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w="9525" cap="flat" cmpd="sng" algn="ctr">
          <a:solidFill>
            <a:schemeClr val="accent2">
              <a:hueOff val="1170380"/>
              <a:satOff val="-1460"/>
              <a:lumOff val="34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B14A1B3-B731-431F-9566-3D3A28CD0EDD}">
      <dsp:nvSpPr>
        <dsp:cNvPr id="0" name=""/>
        <dsp:cNvSpPr/>
      </dsp:nvSpPr>
      <dsp:spPr>
        <a:xfrm>
          <a:off x="0" y="1091183"/>
          <a:ext cx="5416802"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Latest Statistics</a:t>
          </a:r>
          <a:endParaRPr lang="en-US" sz="3000" kern="1200"/>
        </a:p>
      </dsp:txBody>
      <dsp:txXfrm>
        <a:off x="0" y="1091183"/>
        <a:ext cx="5416802" cy="1090517"/>
      </dsp:txXfrm>
    </dsp:sp>
    <dsp:sp modelId="{11C4A10A-1155-4E89-8A78-311B955E0603}">
      <dsp:nvSpPr>
        <dsp:cNvPr id="0" name=""/>
        <dsp:cNvSpPr/>
      </dsp:nvSpPr>
      <dsp:spPr>
        <a:xfrm>
          <a:off x="0" y="2181701"/>
          <a:ext cx="5416802" cy="0"/>
        </a:xfrm>
        <a:prstGeom prst="lin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3077AC2-FB6E-44B7-89EC-BD564BD82A2E}">
      <dsp:nvSpPr>
        <dsp:cNvPr id="0" name=""/>
        <dsp:cNvSpPr/>
      </dsp:nvSpPr>
      <dsp:spPr>
        <a:xfrm>
          <a:off x="0" y="2181701"/>
          <a:ext cx="5416802"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MAST Team Structure, Roles and Responsibilities</a:t>
          </a:r>
          <a:endParaRPr lang="en-US" sz="3000" kern="1200" dirty="0"/>
        </a:p>
      </dsp:txBody>
      <dsp:txXfrm>
        <a:off x="0" y="2181701"/>
        <a:ext cx="5416802" cy="1090517"/>
      </dsp:txXfrm>
    </dsp:sp>
    <dsp:sp modelId="{F21FB87F-99FB-46DD-87E0-2DF0A97FEA64}">
      <dsp:nvSpPr>
        <dsp:cNvPr id="0" name=""/>
        <dsp:cNvSpPr/>
      </dsp:nvSpPr>
      <dsp:spPr>
        <a:xfrm>
          <a:off x="0" y="3272218"/>
          <a:ext cx="5416802" cy="0"/>
        </a:xfrm>
        <a:prstGeom prst="line">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w="9525" cap="flat" cmpd="sng" algn="ctr">
          <a:solidFill>
            <a:schemeClr val="accent2">
              <a:hueOff val="3511139"/>
              <a:satOff val="-4379"/>
              <a:lumOff val="103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D6122BA-EC66-4F37-B28A-46F9B90CE7B5}">
      <dsp:nvSpPr>
        <dsp:cNvPr id="0" name=""/>
        <dsp:cNvSpPr/>
      </dsp:nvSpPr>
      <dsp:spPr>
        <a:xfrm>
          <a:off x="0" y="3272218"/>
          <a:ext cx="5416802"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Information Sharing</a:t>
          </a:r>
          <a:endParaRPr lang="en-US" sz="3000" kern="1200"/>
        </a:p>
      </dsp:txBody>
      <dsp:txXfrm>
        <a:off x="0" y="3272218"/>
        <a:ext cx="5416802" cy="1090517"/>
      </dsp:txXfrm>
    </dsp:sp>
    <dsp:sp modelId="{AFE3A8AF-29A4-42D5-9FEC-0CECB0F2D233}">
      <dsp:nvSpPr>
        <dsp:cNvPr id="0" name=""/>
        <dsp:cNvSpPr/>
      </dsp:nvSpPr>
      <dsp:spPr>
        <a:xfrm>
          <a:off x="0" y="4362736"/>
          <a:ext cx="5416802" cy="0"/>
        </a:xfrm>
        <a:prstGeom prst="lin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0F0156C-8603-448B-9D95-F7D7EAA65E61}">
      <dsp:nvSpPr>
        <dsp:cNvPr id="0" name=""/>
        <dsp:cNvSpPr/>
      </dsp:nvSpPr>
      <dsp:spPr>
        <a:xfrm>
          <a:off x="0" y="4362736"/>
          <a:ext cx="5416802"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How to make a referral</a:t>
          </a:r>
          <a:endParaRPr lang="en-US" sz="3000" kern="1200"/>
        </a:p>
      </dsp:txBody>
      <dsp:txXfrm>
        <a:off x="0" y="4362736"/>
        <a:ext cx="5416802" cy="1090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62B6F-A19A-4C17-8D7B-CE07C6DC0CBA}">
      <dsp:nvSpPr>
        <dsp:cNvPr id="0" name=""/>
        <dsp:cNvSpPr/>
      </dsp:nvSpPr>
      <dsp:spPr>
        <a:xfrm>
          <a:off x="0" y="2700"/>
          <a:ext cx="511201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36DBE-093F-48BB-B03D-CE66FA7E6029}">
      <dsp:nvSpPr>
        <dsp:cNvPr id="0" name=""/>
        <dsp:cNvSpPr/>
      </dsp:nvSpPr>
      <dsp:spPr>
        <a:xfrm>
          <a:off x="0" y="2700"/>
          <a:ext cx="5112017"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Data from 3</a:t>
          </a:r>
          <a:r>
            <a:rPr lang="en-GB" sz="1900" kern="1200" baseline="30000" dirty="0"/>
            <a:t>rd</a:t>
          </a:r>
          <a:r>
            <a:rPr lang="en-GB" sz="1900" kern="1200" dirty="0"/>
            <a:t> February 2021, evidenced MAST received 4458 referrals over a 6-month period prior to this date. </a:t>
          </a:r>
        </a:p>
        <a:p>
          <a:pPr marL="0" lvl="0" indent="0" algn="l" defTabSz="844550">
            <a:lnSpc>
              <a:spcPct val="90000"/>
            </a:lnSpc>
            <a:spcBef>
              <a:spcPct val="0"/>
            </a:spcBef>
            <a:spcAft>
              <a:spcPct val="35000"/>
            </a:spcAft>
            <a:buNone/>
          </a:pPr>
          <a:r>
            <a:rPr lang="en-GB" sz="1900" kern="1200" dirty="0"/>
            <a:t>2212 lead to an assessment</a:t>
          </a:r>
          <a:endParaRPr lang="en-US" sz="1900" kern="1200" dirty="0"/>
        </a:p>
      </dsp:txBody>
      <dsp:txXfrm>
        <a:off x="0" y="2700"/>
        <a:ext cx="5112017" cy="1841777"/>
      </dsp:txXfrm>
    </dsp:sp>
    <dsp:sp modelId="{3D422D04-5BBA-405D-A101-AF6D3C7C81D4}">
      <dsp:nvSpPr>
        <dsp:cNvPr id="0" name=""/>
        <dsp:cNvSpPr/>
      </dsp:nvSpPr>
      <dsp:spPr>
        <a:xfrm>
          <a:off x="0" y="1844478"/>
          <a:ext cx="511201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90E99-25BD-478C-B05D-2FDF386C52E8}">
      <dsp:nvSpPr>
        <dsp:cNvPr id="0" name=""/>
        <dsp:cNvSpPr/>
      </dsp:nvSpPr>
      <dsp:spPr>
        <a:xfrm>
          <a:off x="0" y="1844478"/>
          <a:ext cx="5112017"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On average MAST receives approximately 200 referrals a week.</a:t>
          </a:r>
        </a:p>
        <a:p>
          <a:pPr marL="0" lvl="0" indent="0" algn="l" defTabSz="844550">
            <a:lnSpc>
              <a:spcPct val="90000"/>
            </a:lnSpc>
            <a:spcBef>
              <a:spcPct val="0"/>
            </a:spcBef>
            <a:spcAft>
              <a:spcPct val="35000"/>
            </a:spcAft>
            <a:buNone/>
          </a:pPr>
          <a:r>
            <a:rPr lang="en-GB" sz="1900" kern="1200" dirty="0"/>
            <a:t> Data indicates that approximately 23-26% of those referrals are passed on to the CAT (Children's Assessment Team) for a single assessment to be conducted. </a:t>
          </a:r>
          <a:endParaRPr lang="en-US" sz="1900" kern="1200" dirty="0"/>
        </a:p>
      </dsp:txBody>
      <dsp:txXfrm>
        <a:off x="0" y="1844478"/>
        <a:ext cx="5112017" cy="1841777"/>
      </dsp:txXfrm>
    </dsp:sp>
    <dsp:sp modelId="{C5C5000B-4D6D-4330-B397-FB8710A84CEF}">
      <dsp:nvSpPr>
        <dsp:cNvPr id="0" name=""/>
        <dsp:cNvSpPr/>
      </dsp:nvSpPr>
      <dsp:spPr>
        <a:xfrm>
          <a:off x="0" y="3686256"/>
          <a:ext cx="511201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8AABB-8779-4793-83DD-3FB80D7DFE5E}">
      <dsp:nvSpPr>
        <dsp:cNvPr id="0" name=""/>
        <dsp:cNvSpPr/>
      </dsp:nvSpPr>
      <dsp:spPr>
        <a:xfrm>
          <a:off x="0" y="3686256"/>
          <a:ext cx="5112017"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There is a high filtering rate whereby referrals which don't meet the threshold are either closed or referred onto appropriate services i.e. Early Intervention, Health Visitor etc</a:t>
          </a:r>
          <a:endParaRPr lang="en-US" sz="1900" kern="1200" dirty="0"/>
        </a:p>
      </dsp:txBody>
      <dsp:txXfrm>
        <a:off x="0" y="3686256"/>
        <a:ext cx="5112017" cy="1841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A9E2A-E461-4C5A-9203-86F7914122D1}">
      <dsp:nvSpPr>
        <dsp:cNvPr id="0" name=""/>
        <dsp:cNvSpPr/>
      </dsp:nvSpPr>
      <dsp:spPr>
        <a:xfrm>
          <a:off x="1085579" y="245"/>
          <a:ext cx="2096156" cy="12576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Team  Manager  </a:t>
          </a:r>
          <a:endParaRPr lang="en-US" sz="2100" kern="1200"/>
        </a:p>
      </dsp:txBody>
      <dsp:txXfrm>
        <a:off x="1085579" y="245"/>
        <a:ext cx="2096156" cy="1257694"/>
      </dsp:txXfrm>
    </dsp:sp>
    <dsp:sp modelId="{13CE50AE-CFAF-41D1-AD52-07FAD690942C}">
      <dsp:nvSpPr>
        <dsp:cNvPr id="0" name=""/>
        <dsp:cNvSpPr/>
      </dsp:nvSpPr>
      <dsp:spPr>
        <a:xfrm>
          <a:off x="3391352" y="245"/>
          <a:ext cx="2096156" cy="1257694"/>
        </a:xfrm>
        <a:prstGeom prst="rect">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Practice Managers x 4</a:t>
          </a:r>
          <a:endParaRPr lang="en-US" sz="2100" kern="1200"/>
        </a:p>
      </dsp:txBody>
      <dsp:txXfrm>
        <a:off x="3391352" y="245"/>
        <a:ext cx="2096156" cy="1257694"/>
      </dsp:txXfrm>
    </dsp:sp>
    <dsp:sp modelId="{444EDA4B-CEAE-4751-B817-BD9F17202A6E}">
      <dsp:nvSpPr>
        <dsp:cNvPr id="0" name=""/>
        <dsp:cNvSpPr/>
      </dsp:nvSpPr>
      <dsp:spPr>
        <a:xfrm>
          <a:off x="5697124" y="245"/>
          <a:ext cx="2096156" cy="1257694"/>
        </a:xfrm>
        <a:prstGeom prst="rect">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Referral and Information co-ordinators</a:t>
          </a:r>
          <a:endParaRPr lang="en-US" sz="2100" kern="1200"/>
        </a:p>
      </dsp:txBody>
      <dsp:txXfrm>
        <a:off x="5697124" y="245"/>
        <a:ext cx="2096156" cy="1257694"/>
      </dsp:txXfrm>
    </dsp:sp>
    <dsp:sp modelId="{DDE44497-9C4F-4959-BF87-E820474AD6E8}">
      <dsp:nvSpPr>
        <dsp:cNvPr id="0" name=""/>
        <dsp:cNvSpPr/>
      </dsp:nvSpPr>
      <dsp:spPr>
        <a:xfrm>
          <a:off x="1085579" y="1467555"/>
          <a:ext cx="2096156" cy="1257694"/>
        </a:xfrm>
        <a:prstGeom prst="rect">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Police</a:t>
          </a:r>
          <a:endParaRPr lang="en-US" sz="2100" kern="1200"/>
        </a:p>
      </dsp:txBody>
      <dsp:txXfrm>
        <a:off x="1085579" y="1467555"/>
        <a:ext cx="2096156" cy="1257694"/>
      </dsp:txXfrm>
    </dsp:sp>
    <dsp:sp modelId="{73A99276-1B70-4DD1-B17E-CC096937E85D}">
      <dsp:nvSpPr>
        <dsp:cNvPr id="0" name=""/>
        <dsp:cNvSpPr/>
      </dsp:nvSpPr>
      <dsp:spPr>
        <a:xfrm>
          <a:off x="3391352" y="1467555"/>
          <a:ext cx="2096156" cy="1257694"/>
        </a:xfrm>
        <a:prstGeom prst="rect">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Health</a:t>
          </a:r>
          <a:endParaRPr lang="en-US" sz="2100" kern="1200"/>
        </a:p>
      </dsp:txBody>
      <dsp:txXfrm>
        <a:off x="3391352" y="1467555"/>
        <a:ext cx="2096156" cy="1257694"/>
      </dsp:txXfrm>
    </dsp:sp>
    <dsp:sp modelId="{BBE43836-A90B-460B-843F-557D9D31438A}">
      <dsp:nvSpPr>
        <dsp:cNvPr id="0" name=""/>
        <dsp:cNvSpPr/>
      </dsp:nvSpPr>
      <dsp:spPr>
        <a:xfrm>
          <a:off x="5697124" y="1467555"/>
          <a:ext cx="2096156" cy="1257694"/>
        </a:xfrm>
        <a:prstGeom prst="rect">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6 Screening Social Workers</a:t>
          </a:r>
          <a:endParaRPr lang="en-US" sz="2100" kern="1200"/>
        </a:p>
      </dsp:txBody>
      <dsp:txXfrm>
        <a:off x="5697124" y="1467555"/>
        <a:ext cx="2096156" cy="1257694"/>
      </dsp:txXfrm>
    </dsp:sp>
    <dsp:sp modelId="{72361364-9364-4FC9-9768-929149F22C1F}">
      <dsp:nvSpPr>
        <dsp:cNvPr id="0" name=""/>
        <dsp:cNvSpPr/>
      </dsp:nvSpPr>
      <dsp:spPr>
        <a:xfrm>
          <a:off x="2238465" y="2934865"/>
          <a:ext cx="2096156" cy="1257694"/>
        </a:xfrm>
        <a:prstGeom prst="rect">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Early Intervention Single Assessment team </a:t>
          </a:r>
          <a:endParaRPr lang="en-US" sz="2100" kern="1200"/>
        </a:p>
      </dsp:txBody>
      <dsp:txXfrm>
        <a:off x="2238465" y="2934865"/>
        <a:ext cx="2096156" cy="1257694"/>
      </dsp:txXfrm>
    </dsp:sp>
    <dsp:sp modelId="{BA4D9F54-6ECE-4A63-BB3F-7672F5B6A5EF}">
      <dsp:nvSpPr>
        <dsp:cNvPr id="0" name=""/>
        <dsp:cNvSpPr/>
      </dsp:nvSpPr>
      <dsp:spPr>
        <a:xfrm>
          <a:off x="4544238" y="2934865"/>
          <a:ext cx="2096156" cy="125769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Education Representative via phone</a:t>
          </a:r>
          <a:endParaRPr lang="en-US" sz="2100" kern="1200" dirty="0"/>
        </a:p>
      </dsp:txBody>
      <dsp:txXfrm>
        <a:off x="4544238" y="2934865"/>
        <a:ext cx="2096156" cy="1257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66320-9B9B-41C9-88A3-124CFCE718E7}">
      <dsp:nvSpPr>
        <dsp:cNvPr id="0" name=""/>
        <dsp:cNvSpPr/>
      </dsp:nvSpPr>
      <dsp:spPr>
        <a:xfrm>
          <a:off x="3816427" y="1604347"/>
          <a:ext cx="3312358" cy="367420"/>
        </a:xfrm>
        <a:custGeom>
          <a:avLst/>
          <a:gdLst/>
          <a:ahLst/>
          <a:cxnLst/>
          <a:rect l="0" t="0" r="0" b="0"/>
          <a:pathLst>
            <a:path>
              <a:moveTo>
                <a:pt x="0" y="0"/>
              </a:moveTo>
              <a:lnTo>
                <a:pt x="0" y="192198"/>
              </a:lnTo>
              <a:lnTo>
                <a:pt x="3324514" y="192198"/>
              </a:lnTo>
              <a:lnTo>
                <a:pt x="3324514" y="366103"/>
              </a:lnTo>
            </a:path>
          </a:pathLst>
        </a:custGeom>
        <a:noFill/>
        <a:ln w="42500" cap="flat" cmpd="sng" algn="ctr">
          <a:solidFill>
            <a:srgbClr val="F07F0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2153CA6-600D-4D6C-B205-C5E0104B9522}">
      <dsp:nvSpPr>
        <dsp:cNvPr id="0" name=""/>
        <dsp:cNvSpPr/>
      </dsp:nvSpPr>
      <dsp:spPr>
        <a:xfrm>
          <a:off x="4206952" y="2807308"/>
          <a:ext cx="1472336" cy="553350"/>
        </a:xfrm>
        <a:custGeom>
          <a:avLst/>
          <a:gdLst/>
          <a:ahLst/>
          <a:cxnLst/>
          <a:rect l="0" t="0" r="0" b="0"/>
          <a:pathLst>
            <a:path>
              <a:moveTo>
                <a:pt x="0" y="0"/>
              </a:moveTo>
              <a:lnTo>
                <a:pt x="0" y="553350"/>
              </a:lnTo>
              <a:lnTo>
                <a:pt x="1472336" y="553350"/>
              </a:lnTo>
            </a:path>
          </a:pathLst>
        </a:custGeom>
        <a:noFill/>
        <a:ln w="42500" cap="flat" cmpd="sng" algn="ctr">
          <a:solidFill>
            <a:srgbClr val="F07F0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F6299F3-E7C1-4E97-91AA-BDE44823703C}">
      <dsp:nvSpPr>
        <dsp:cNvPr id="0" name=""/>
        <dsp:cNvSpPr/>
      </dsp:nvSpPr>
      <dsp:spPr>
        <a:xfrm>
          <a:off x="3816427" y="1604347"/>
          <a:ext cx="1182042" cy="374840"/>
        </a:xfrm>
        <a:custGeom>
          <a:avLst/>
          <a:gdLst/>
          <a:ahLst/>
          <a:cxnLst/>
          <a:rect l="0" t="0" r="0" b="0"/>
          <a:pathLst>
            <a:path>
              <a:moveTo>
                <a:pt x="0" y="0"/>
              </a:moveTo>
              <a:lnTo>
                <a:pt x="0" y="192198"/>
              </a:lnTo>
              <a:lnTo>
                <a:pt x="1159186" y="192198"/>
              </a:lnTo>
              <a:lnTo>
                <a:pt x="1159186" y="366103"/>
              </a:lnTo>
            </a:path>
          </a:pathLst>
        </a:custGeom>
        <a:noFill/>
        <a:ln w="42500" cap="flat" cmpd="sng" algn="ctr">
          <a:solidFill>
            <a:srgbClr val="F07F0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F0923B1-9A8E-422E-9203-5EBE986E7764}">
      <dsp:nvSpPr>
        <dsp:cNvPr id="0" name=""/>
        <dsp:cNvSpPr/>
      </dsp:nvSpPr>
      <dsp:spPr>
        <a:xfrm>
          <a:off x="2833141" y="1604347"/>
          <a:ext cx="983285" cy="374840"/>
        </a:xfrm>
        <a:custGeom>
          <a:avLst/>
          <a:gdLst/>
          <a:ahLst/>
          <a:cxnLst/>
          <a:rect l="0" t="0" r="0" b="0"/>
          <a:pathLst>
            <a:path>
              <a:moveTo>
                <a:pt x="1006141" y="0"/>
              </a:moveTo>
              <a:lnTo>
                <a:pt x="1006141" y="192198"/>
              </a:lnTo>
              <a:lnTo>
                <a:pt x="0" y="192198"/>
              </a:lnTo>
              <a:lnTo>
                <a:pt x="0" y="366103"/>
              </a:lnTo>
            </a:path>
          </a:pathLst>
        </a:custGeom>
        <a:noFill/>
        <a:ln w="42500" cap="flat" cmpd="sng" algn="ctr">
          <a:solidFill>
            <a:srgbClr val="F07F0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3A31614-4ED7-4BA4-AEBD-33431B3BF5DB}">
      <dsp:nvSpPr>
        <dsp:cNvPr id="0" name=""/>
        <dsp:cNvSpPr/>
      </dsp:nvSpPr>
      <dsp:spPr>
        <a:xfrm>
          <a:off x="913243" y="1604347"/>
          <a:ext cx="2903183" cy="390699"/>
        </a:xfrm>
        <a:custGeom>
          <a:avLst/>
          <a:gdLst/>
          <a:ahLst/>
          <a:cxnLst/>
          <a:rect l="0" t="0" r="0" b="0"/>
          <a:pathLst>
            <a:path>
              <a:moveTo>
                <a:pt x="2926039" y="0"/>
              </a:moveTo>
              <a:lnTo>
                <a:pt x="2926039" y="208057"/>
              </a:lnTo>
              <a:lnTo>
                <a:pt x="0" y="208057"/>
              </a:lnTo>
              <a:lnTo>
                <a:pt x="0" y="381962"/>
              </a:lnTo>
            </a:path>
          </a:pathLst>
        </a:custGeom>
        <a:noFill/>
        <a:ln w="42500" cap="flat" cmpd="sng" algn="ctr">
          <a:solidFill>
            <a:srgbClr val="F07F0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CD00394-000B-47F5-9124-540FC0B3BDA5}">
      <dsp:nvSpPr>
        <dsp:cNvPr id="0" name=""/>
        <dsp:cNvSpPr/>
      </dsp:nvSpPr>
      <dsp:spPr>
        <a:xfrm>
          <a:off x="2782021" y="511526"/>
          <a:ext cx="2068810" cy="1092821"/>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Verdana"/>
              <a:ea typeface="+mn-ea"/>
              <a:cs typeface="+mn-cs"/>
            </a:rPr>
            <a:t>Decision taken within 24 hours of the referral (Contact)</a:t>
          </a:r>
        </a:p>
      </dsp:txBody>
      <dsp:txXfrm>
        <a:off x="2782021" y="511526"/>
        <a:ext cx="2068810" cy="1092821"/>
      </dsp:txXfrm>
    </dsp:sp>
    <dsp:sp modelId="{8F97F22A-6413-44A4-84F7-CC428798E34C}">
      <dsp:nvSpPr>
        <dsp:cNvPr id="0" name=""/>
        <dsp:cNvSpPr/>
      </dsp:nvSpPr>
      <dsp:spPr>
        <a:xfrm>
          <a:off x="85122" y="1995046"/>
          <a:ext cx="1656241" cy="828120"/>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Verdana"/>
              <a:ea typeface="+mn-ea"/>
              <a:cs typeface="+mn-cs"/>
            </a:rPr>
            <a:t>No Further Action</a:t>
          </a:r>
        </a:p>
      </dsp:txBody>
      <dsp:txXfrm>
        <a:off x="85122" y="1995046"/>
        <a:ext cx="1656241" cy="828120"/>
      </dsp:txXfrm>
    </dsp:sp>
    <dsp:sp modelId="{54F94776-D7AD-41F9-AE74-A76F279BCB5F}">
      <dsp:nvSpPr>
        <dsp:cNvPr id="0" name=""/>
        <dsp:cNvSpPr/>
      </dsp:nvSpPr>
      <dsp:spPr>
        <a:xfrm>
          <a:off x="2005021" y="1979188"/>
          <a:ext cx="1656241" cy="828120"/>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Verdana"/>
              <a:ea typeface="+mn-ea"/>
              <a:cs typeface="+mn-cs"/>
            </a:rPr>
            <a:t>Recommend /Refer to Early Help</a:t>
          </a:r>
        </a:p>
      </dsp:txBody>
      <dsp:txXfrm>
        <a:off x="2005021" y="1979188"/>
        <a:ext cx="1656241" cy="828120"/>
      </dsp:txXfrm>
    </dsp:sp>
    <dsp:sp modelId="{CCFBDDBF-D000-4FAF-A83D-D3B268A014B0}">
      <dsp:nvSpPr>
        <dsp:cNvPr id="0" name=""/>
        <dsp:cNvSpPr/>
      </dsp:nvSpPr>
      <dsp:spPr>
        <a:xfrm>
          <a:off x="4009072" y="1979188"/>
          <a:ext cx="1978794" cy="828120"/>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Verdana"/>
              <a:ea typeface="+mn-ea"/>
              <a:cs typeface="+mn-cs"/>
            </a:rPr>
            <a:t>Strategy Discussion/Meeting (Schools can attend)</a:t>
          </a:r>
        </a:p>
      </dsp:txBody>
      <dsp:txXfrm>
        <a:off x="4009072" y="1979188"/>
        <a:ext cx="1978794" cy="828120"/>
      </dsp:txXfrm>
    </dsp:sp>
    <dsp:sp modelId="{A5BE8B23-6436-4F5D-A87C-ACDC043250B4}">
      <dsp:nvSpPr>
        <dsp:cNvPr id="0" name=""/>
        <dsp:cNvSpPr/>
      </dsp:nvSpPr>
      <dsp:spPr>
        <a:xfrm>
          <a:off x="5679288" y="2939244"/>
          <a:ext cx="2071030" cy="842827"/>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1400" kern="1200" dirty="0">
            <a:solidFill>
              <a:sysClr val="window" lastClr="FFFFFF"/>
            </a:solidFill>
            <a:latin typeface="Verdana"/>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dirty="0">
              <a:solidFill>
                <a:sysClr val="window" lastClr="FFFFFF"/>
              </a:solidFill>
              <a:latin typeface="Verdana"/>
              <a:ea typeface="+mn-ea"/>
              <a:cs typeface="+mn-cs"/>
            </a:rPr>
            <a:t>For allocation and social worker assessment</a:t>
          </a:r>
        </a:p>
        <a:p>
          <a:pPr lvl="0" algn="ctr" defTabSz="444500">
            <a:lnSpc>
              <a:spcPct val="90000"/>
            </a:lnSpc>
            <a:spcBef>
              <a:spcPct val="0"/>
            </a:spcBef>
            <a:spcAft>
              <a:spcPct val="35000"/>
            </a:spcAft>
            <a:buNone/>
          </a:pPr>
          <a:endParaRPr lang="en-GB" sz="1400" kern="1200" dirty="0">
            <a:solidFill>
              <a:sysClr val="window" lastClr="FFFFFF"/>
            </a:solidFill>
            <a:latin typeface="Verdana"/>
            <a:ea typeface="+mn-ea"/>
            <a:cs typeface="+mn-cs"/>
          </a:endParaRPr>
        </a:p>
      </dsp:txBody>
      <dsp:txXfrm>
        <a:off x="5679288" y="2939244"/>
        <a:ext cx="2071030" cy="842827"/>
      </dsp:txXfrm>
    </dsp:sp>
    <dsp:sp modelId="{38F4DE18-C7D5-4E1B-A997-B13F3C3E5A0B}">
      <dsp:nvSpPr>
        <dsp:cNvPr id="0" name=""/>
        <dsp:cNvSpPr/>
      </dsp:nvSpPr>
      <dsp:spPr>
        <a:xfrm>
          <a:off x="6300664" y="1971768"/>
          <a:ext cx="1656241" cy="828120"/>
        </a:xfrm>
        <a:prstGeom prst="rect">
          <a:avLst/>
        </a:pr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Verdana"/>
              <a:ea typeface="+mn-ea"/>
              <a:cs typeface="+mn-cs"/>
            </a:rPr>
            <a:t>EPO / PPO</a:t>
          </a:r>
        </a:p>
      </dsp:txBody>
      <dsp:txXfrm>
        <a:off x="6300664" y="1971768"/>
        <a:ext cx="1656241" cy="828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B9482-217B-487F-AFA3-12FF64ED6F0E}">
      <dsp:nvSpPr>
        <dsp:cNvPr id="0" name=""/>
        <dsp:cNvSpPr/>
      </dsp:nvSpPr>
      <dsp:spPr>
        <a:xfrm>
          <a:off x="0" y="0"/>
          <a:ext cx="7103088" cy="9224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Disagreements between the referrer and the MAST decision maker are not common however if they cannot be resolved they should be escalated to:</a:t>
          </a:r>
          <a:endParaRPr lang="en-US" sz="1700" kern="1200"/>
        </a:p>
      </dsp:txBody>
      <dsp:txXfrm>
        <a:off x="27017" y="27017"/>
        <a:ext cx="6029783" cy="868383"/>
      </dsp:txXfrm>
    </dsp:sp>
    <dsp:sp modelId="{B4A7EE98-5088-4926-A938-4B59F5B136C3}">
      <dsp:nvSpPr>
        <dsp:cNvPr id="0" name=""/>
        <dsp:cNvSpPr/>
      </dsp:nvSpPr>
      <dsp:spPr>
        <a:xfrm>
          <a:off x="594883" y="1090129"/>
          <a:ext cx="7103088" cy="922417"/>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First tier – Practice Manager</a:t>
          </a:r>
          <a:endParaRPr lang="en-US" sz="1700" kern="1200"/>
        </a:p>
      </dsp:txBody>
      <dsp:txXfrm>
        <a:off x="621900" y="1117146"/>
        <a:ext cx="5854599" cy="868383"/>
      </dsp:txXfrm>
    </dsp:sp>
    <dsp:sp modelId="{113D203A-9657-4074-BB6C-45E41165E0F9}">
      <dsp:nvSpPr>
        <dsp:cNvPr id="0" name=""/>
        <dsp:cNvSpPr/>
      </dsp:nvSpPr>
      <dsp:spPr>
        <a:xfrm>
          <a:off x="1180888" y="2180258"/>
          <a:ext cx="7103088" cy="922417"/>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Second tier – Team Manager</a:t>
          </a:r>
          <a:endParaRPr lang="en-US" sz="1700" kern="1200"/>
        </a:p>
      </dsp:txBody>
      <dsp:txXfrm>
        <a:off x="1207905" y="2207275"/>
        <a:ext cx="5863478" cy="868383"/>
      </dsp:txXfrm>
    </dsp:sp>
    <dsp:sp modelId="{26880CD2-E03F-4362-A41C-6ED6F5AC269F}">
      <dsp:nvSpPr>
        <dsp:cNvPr id="0" name=""/>
        <dsp:cNvSpPr/>
      </dsp:nvSpPr>
      <dsp:spPr>
        <a:xfrm>
          <a:off x="1775772" y="3270387"/>
          <a:ext cx="7103088" cy="922417"/>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Third tier – Service Manager</a:t>
          </a:r>
          <a:endParaRPr lang="en-US" sz="1700" kern="1200"/>
        </a:p>
      </dsp:txBody>
      <dsp:txXfrm>
        <a:off x="1802789" y="3297404"/>
        <a:ext cx="5854599" cy="868383"/>
      </dsp:txXfrm>
    </dsp:sp>
    <dsp:sp modelId="{879D971E-4753-47DF-B159-C6EDE5D5AD15}">
      <dsp:nvSpPr>
        <dsp:cNvPr id="0" name=""/>
        <dsp:cNvSpPr/>
      </dsp:nvSpPr>
      <dsp:spPr>
        <a:xfrm>
          <a:off x="6503517"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638420" y="706487"/>
        <a:ext cx="329765" cy="451177"/>
      </dsp:txXfrm>
    </dsp:sp>
    <dsp:sp modelId="{6F71BB71-5BA4-467B-BCBC-4EE8528EAEA8}">
      <dsp:nvSpPr>
        <dsp:cNvPr id="0" name=""/>
        <dsp:cNvSpPr/>
      </dsp:nvSpPr>
      <dsp:spPr>
        <a:xfrm>
          <a:off x="7098401" y="1796616"/>
          <a:ext cx="599571" cy="599571"/>
        </a:xfrm>
        <a:prstGeom prst="downArrow">
          <a:avLst>
            <a:gd name="adj1" fmla="val 55000"/>
            <a:gd name="adj2" fmla="val 45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233304" y="1796616"/>
        <a:ext cx="329765" cy="451177"/>
      </dsp:txXfrm>
    </dsp:sp>
    <dsp:sp modelId="{1BD680D2-3080-421E-A565-BC310460FEC0}">
      <dsp:nvSpPr>
        <dsp:cNvPr id="0" name=""/>
        <dsp:cNvSpPr/>
      </dsp:nvSpPr>
      <dsp:spPr>
        <a:xfrm>
          <a:off x="7684406" y="2886746"/>
          <a:ext cx="599571" cy="599571"/>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819309" y="2886746"/>
        <a:ext cx="329765" cy="451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D910C-990C-4722-BF21-512CCD566217}">
      <dsp:nvSpPr>
        <dsp:cNvPr id="0" name=""/>
        <dsp:cNvSpPr/>
      </dsp:nvSpPr>
      <dsp:spPr>
        <a:xfrm>
          <a:off x="0" y="3156146"/>
          <a:ext cx="8878861" cy="10359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t>If you have concerns for the immediate safety of a baby, child or young person: AT THE POINT OF REFERRAL, AN INTERIM SAFETY PLAN WILL BE AGREED BETWEEN THE REFERRER AND CHILDRENS SOCIAL CARE UNTIL A STRATGEY DISCUSSION HAS TAKEN PLACE</a:t>
          </a:r>
          <a:endParaRPr lang="en-US" sz="1800" kern="1200" dirty="0"/>
        </a:p>
      </dsp:txBody>
      <dsp:txXfrm>
        <a:off x="0" y="3156146"/>
        <a:ext cx="8878861" cy="1035917"/>
      </dsp:txXfrm>
    </dsp:sp>
    <dsp:sp modelId="{5311A305-33A4-47CE-A2AE-29EC4954F3C3}">
      <dsp:nvSpPr>
        <dsp:cNvPr id="0" name=""/>
        <dsp:cNvSpPr/>
      </dsp:nvSpPr>
      <dsp:spPr>
        <a:xfrm rot="10800000">
          <a:off x="0" y="1578443"/>
          <a:ext cx="8878861" cy="1593241"/>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Following contact with MAST please complete a MAST referral within 24hrs.</a:t>
          </a:r>
          <a:endParaRPr lang="en-US" sz="1800" kern="1200"/>
        </a:p>
      </dsp:txBody>
      <dsp:txXfrm rot="10800000">
        <a:off x="0" y="1578443"/>
        <a:ext cx="8878861" cy="1035240"/>
      </dsp:txXfrm>
    </dsp:sp>
    <dsp:sp modelId="{A3E52734-0EDD-4AA3-B0E7-D08C84EEA783}">
      <dsp:nvSpPr>
        <dsp:cNvPr id="0" name=""/>
        <dsp:cNvSpPr/>
      </dsp:nvSpPr>
      <dsp:spPr>
        <a:xfrm rot="10800000">
          <a:off x="0" y="741"/>
          <a:ext cx="8878861" cy="1593241"/>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Make sure your initial phone contact with MAST  is clearly documented in the health record.</a:t>
          </a:r>
          <a:endParaRPr lang="en-US" sz="1800" kern="1200"/>
        </a:p>
      </dsp:txBody>
      <dsp:txXfrm rot="10800000">
        <a:off x="0" y="741"/>
        <a:ext cx="8878861" cy="10352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502F1-5A58-44AE-8A94-8562A27CA78B}" type="datetimeFigureOut">
              <a:rPr lang="en-GB" smtClean="0"/>
              <a:t>05/10/2021</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5318A-AC59-4AA2-B1BD-C20713155D56}" type="slidenum">
              <a:rPr lang="en-GB" smtClean="0"/>
              <a:t>‹#›</a:t>
            </a:fld>
            <a:endParaRPr lang="en-GB"/>
          </a:p>
        </p:txBody>
      </p:sp>
    </p:spTree>
    <p:extLst>
      <p:ext uri="{BB962C8B-B14F-4D97-AF65-F5344CB8AC3E}">
        <p14:creationId xmlns:p14="http://schemas.microsoft.com/office/powerpoint/2010/main" val="175141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dirty="0">
                <a:solidFill>
                  <a:srgbClr val="000000"/>
                </a:solidFill>
                <a:latin typeface="Calibri" panose="020F0502020204030204" pitchFamily="34" charset="0"/>
              </a:rPr>
              <a:t>Remember that the General Data Protection Regulation (GDPR) is not a barrier to sharing information </a:t>
            </a:r>
            <a:r>
              <a:rPr lang="en-GB" sz="1800" b="0" i="0" u="none" strike="noStrike" baseline="0" dirty="0">
                <a:solidFill>
                  <a:srgbClr val="000000"/>
                </a:solidFill>
                <a:latin typeface="Calibri" panose="020F0502020204030204" pitchFamily="34" charset="0"/>
              </a:rPr>
              <a:t>but provides a framework to ensure that personal information about living persons is shared appropriately. </a:t>
            </a:r>
          </a:p>
          <a:p>
            <a:r>
              <a:rPr lang="en-GB" sz="1800" b="0" i="0" u="none" strike="noStrike" baseline="0" dirty="0">
                <a:solidFill>
                  <a:srgbClr val="000000"/>
                </a:solidFill>
                <a:latin typeface="Calibri" panose="020F0502020204030204" pitchFamily="34" charset="0"/>
              </a:rPr>
              <a:t>2. </a:t>
            </a:r>
            <a:r>
              <a:rPr lang="en-GB" sz="1800" b="1" i="0" u="none" strike="noStrike" baseline="0" dirty="0">
                <a:solidFill>
                  <a:srgbClr val="000000"/>
                </a:solidFill>
                <a:latin typeface="Calibri" panose="020F0502020204030204" pitchFamily="34" charset="0"/>
              </a:rPr>
              <a:t>Be open and honest </a:t>
            </a:r>
            <a:r>
              <a:rPr lang="en-GB" sz="1800" b="0" i="0" u="none" strike="noStrike" baseline="0" dirty="0">
                <a:solidFill>
                  <a:srgbClr val="000000"/>
                </a:solidFill>
                <a:latin typeface="Calibri" panose="020F0502020204030204" pitchFamily="34" charset="0"/>
              </a:rPr>
              <a:t>with the person (and/or their family where appropriate) from the outset about why, what, how and with whom information will, or could be, shared, and seek their agreement, unless it is unsafe or inappropriate to do so. </a:t>
            </a:r>
          </a:p>
          <a:p>
            <a:r>
              <a:rPr lang="en-GB" sz="1800" b="0" i="0" u="none" strike="noStrike" baseline="0" dirty="0">
                <a:solidFill>
                  <a:srgbClr val="000000"/>
                </a:solidFill>
                <a:latin typeface="Calibri" panose="020F0502020204030204" pitchFamily="34" charset="0"/>
              </a:rPr>
              <a:t>3. </a:t>
            </a:r>
            <a:r>
              <a:rPr lang="en-GB" sz="1800" b="1" i="0" u="none" strike="noStrike" baseline="0" dirty="0">
                <a:solidFill>
                  <a:srgbClr val="000000"/>
                </a:solidFill>
                <a:latin typeface="Calibri" panose="020F0502020204030204" pitchFamily="34" charset="0"/>
              </a:rPr>
              <a:t>Seek advice </a:t>
            </a:r>
            <a:r>
              <a:rPr lang="en-GB" sz="1800" b="0" i="0" u="none" strike="noStrike" baseline="0" dirty="0">
                <a:solidFill>
                  <a:srgbClr val="000000"/>
                </a:solidFill>
                <a:latin typeface="Calibri" panose="020F0502020204030204" pitchFamily="34" charset="0"/>
              </a:rPr>
              <a:t>if you are in any doubt, without disclosing the identity of the person where possible. </a:t>
            </a:r>
          </a:p>
          <a:p>
            <a:r>
              <a:rPr lang="en-GB" sz="1800" b="0" i="0" u="none" strike="noStrike" baseline="0" dirty="0">
                <a:solidFill>
                  <a:srgbClr val="000000"/>
                </a:solidFill>
                <a:latin typeface="Calibri" panose="020F0502020204030204" pitchFamily="34" charset="0"/>
              </a:rPr>
              <a:t>4. </a:t>
            </a:r>
            <a:r>
              <a:rPr lang="en-GB" sz="1800" b="1" i="0" u="none" strike="noStrike" baseline="0" dirty="0">
                <a:solidFill>
                  <a:srgbClr val="000000"/>
                </a:solidFill>
                <a:latin typeface="Calibri" panose="020F0502020204030204" pitchFamily="34" charset="0"/>
              </a:rPr>
              <a:t>Share with consent where appropriate </a:t>
            </a:r>
            <a:r>
              <a:rPr lang="en-GB" sz="1800" b="0" i="0" u="none" strike="noStrike" baseline="0" dirty="0">
                <a:solidFill>
                  <a:srgbClr val="000000"/>
                </a:solidFill>
                <a:latin typeface="Calibri" panose="020F0502020204030204" pitchFamily="34" charset="0"/>
              </a:rPr>
              <a:t>and, where possible, respect the wishes of those who do not consent to share confidential information. You may still share information without consent if, in your judgement, that lack of consent can be overridden in the public interest. You will need to base your judgement on the facts of the case. </a:t>
            </a:r>
          </a:p>
          <a:p>
            <a:r>
              <a:rPr lang="en-GB" sz="1800" b="0" i="0" u="none" strike="noStrike" baseline="0" dirty="0">
                <a:solidFill>
                  <a:srgbClr val="000000"/>
                </a:solidFill>
                <a:latin typeface="Calibri" panose="020F0502020204030204" pitchFamily="34" charset="0"/>
              </a:rPr>
              <a:t>5. </a:t>
            </a:r>
            <a:r>
              <a:rPr lang="en-GB" sz="1800" b="1" i="0" u="none" strike="noStrike" baseline="0" dirty="0">
                <a:solidFill>
                  <a:srgbClr val="000000"/>
                </a:solidFill>
                <a:latin typeface="Calibri" panose="020F0502020204030204" pitchFamily="34" charset="0"/>
              </a:rPr>
              <a:t>Consider safety and wellbeing: </a:t>
            </a:r>
            <a:r>
              <a:rPr lang="en-GB" sz="1800" b="0" i="0" u="none" strike="noStrike" baseline="0" dirty="0">
                <a:solidFill>
                  <a:srgbClr val="000000"/>
                </a:solidFill>
                <a:latin typeface="Calibri" panose="020F0502020204030204" pitchFamily="34" charset="0"/>
              </a:rPr>
              <a:t>base your information-sharing decisions on considerations of the safety and wellbeing of the person and others who may be affected by their actions. </a:t>
            </a:r>
          </a:p>
          <a:p>
            <a:r>
              <a:rPr lang="en-GB" sz="1800" b="0" i="0" u="none" strike="noStrike" baseline="0" dirty="0">
                <a:solidFill>
                  <a:srgbClr val="000000"/>
                </a:solidFill>
                <a:latin typeface="Calibri" panose="020F0502020204030204" pitchFamily="34" charset="0"/>
              </a:rPr>
              <a:t>6. </a:t>
            </a:r>
            <a:r>
              <a:rPr lang="en-GB" sz="1800" b="1" i="0" u="none" strike="noStrike" baseline="0" dirty="0">
                <a:solidFill>
                  <a:srgbClr val="000000"/>
                </a:solidFill>
                <a:latin typeface="Calibri" panose="020F0502020204030204" pitchFamily="34" charset="0"/>
              </a:rPr>
              <a:t>Necessary, proportionate, relevant, accurate, timely and secure: </a:t>
            </a:r>
            <a:r>
              <a:rPr lang="en-GB" sz="1800" b="0" i="0" u="none" strike="noStrike" baseline="0" dirty="0">
                <a:solidFill>
                  <a:srgbClr val="000000"/>
                </a:solidFill>
                <a:latin typeface="Calibri" panose="020F0502020204030204" pitchFamily="34" charset="0"/>
              </a:rPr>
              <a:t>ensure that the information you share is necessary for the purpose for which you are sharing it, is shared only with those people who need to have it, is accurate and up to date, is shared in a timely fashion, and is shared securely. </a:t>
            </a:r>
          </a:p>
          <a:p>
            <a:r>
              <a:rPr lang="en-GB" sz="1800" b="0" i="0" u="none" strike="noStrike" baseline="0" dirty="0">
                <a:solidFill>
                  <a:srgbClr val="000000"/>
                </a:solidFill>
                <a:latin typeface="Calibri" panose="020F0502020204030204" pitchFamily="34" charset="0"/>
              </a:rPr>
              <a:t>7. </a:t>
            </a:r>
            <a:r>
              <a:rPr lang="en-GB" sz="1800" b="1" i="0" u="none" strike="noStrike" baseline="0" dirty="0">
                <a:solidFill>
                  <a:srgbClr val="000000"/>
                </a:solidFill>
                <a:latin typeface="Calibri" panose="020F0502020204030204" pitchFamily="34" charset="0"/>
              </a:rPr>
              <a:t>Keep a record </a:t>
            </a:r>
            <a:r>
              <a:rPr lang="en-GB" sz="1800" b="0" i="0" u="none" strike="noStrike" baseline="0" dirty="0">
                <a:solidFill>
                  <a:srgbClr val="000000"/>
                </a:solidFill>
                <a:latin typeface="Calibri" panose="020F0502020204030204" pitchFamily="34" charset="0"/>
              </a:rPr>
              <a:t>of your decision and the reasons for it – whether it is to share information or not. If you decide to share, then record what you have shared, with whom and for what purpose. </a:t>
            </a:r>
          </a:p>
          <a:p>
            <a:endParaRPr lang="en-GB" dirty="0"/>
          </a:p>
        </p:txBody>
      </p:sp>
      <p:sp>
        <p:nvSpPr>
          <p:cNvPr id="4" name="Slide Number Placeholder 3"/>
          <p:cNvSpPr>
            <a:spLocks noGrp="1"/>
          </p:cNvSpPr>
          <p:nvPr>
            <p:ph type="sldNum" sz="quarter" idx="5"/>
          </p:nvPr>
        </p:nvSpPr>
        <p:spPr/>
        <p:txBody>
          <a:bodyPr/>
          <a:lstStyle/>
          <a:p>
            <a:fld id="{CAB5318A-AC59-4AA2-B1BD-C20713155D56}" type="slidenum">
              <a:rPr lang="en-GB" smtClean="0"/>
              <a:t>12</a:t>
            </a:fld>
            <a:endParaRPr lang="en-GB"/>
          </a:p>
        </p:txBody>
      </p:sp>
    </p:spTree>
    <p:extLst>
      <p:ext uri="{BB962C8B-B14F-4D97-AF65-F5344CB8AC3E}">
        <p14:creationId xmlns:p14="http://schemas.microsoft.com/office/powerpoint/2010/main" val="44855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8FA84D-7BCA-470F-975E-845909A88EE9}"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512B6-A5AC-473F-929A-A3418C120314}" type="slidenum">
              <a:rPr lang="en-GB" smtClean="0"/>
              <a:t>‹#›</a:t>
            </a:fld>
            <a:endParaRPr lang="en-GB"/>
          </a:p>
        </p:txBody>
      </p:sp>
    </p:spTree>
    <p:extLst>
      <p:ext uri="{BB962C8B-B14F-4D97-AF65-F5344CB8AC3E}">
        <p14:creationId xmlns:p14="http://schemas.microsoft.com/office/powerpoint/2010/main" val="189080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8FA84D-7BCA-470F-975E-845909A88EE9}"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512B6-A5AC-473F-929A-A3418C120314}" type="slidenum">
              <a:rPr lang="en-GB" smtClean="0"/>
              <a:t>‹#›</a:t>
            </a:fld>
            <a:endParaRPr lang="en-GB"/>
          </a:p>
        </p:txBody>
      </p:sp>
    </p:spTree>
    <p:extLst>
      <p:ext uri="{BB962C8B-B14F-4D97-AF65-F5344CB8AC3E}">
        <p14:creationId xmlns:p14="http://schemas.microsoft.com/office/powerpoint/2010/main" val="53757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8FA84D-7BCA-470F-975E-845909A88EE9}"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512B6-A5AC-473F-929A-A3418C120314}" type="slidenum">
              <a:rPr lang="en-GB" smtClean="0"/>
              <a:t>‹#›</a:t>
            </a:fld>
            <a:endParaRPr lang="en-GB"/>
          </a:p>
        </p:txBody>
      </p:sp>
    </p:spTree>
    <p:extLst>
      <p:ext uri="{BB962C8B-B14F-4D97-AF65-F5344CB8AC3E}">
        <p14:creationId xmlns:p14="http://schemas.microsoft.com/office/powerpoint/2010/main" val="289418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8FA84D-7BCA-470F-975E-845909A88EE9}"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512B6-A5AC-473F-929A-A3418C120314}" type="slidenum">
              <a:rPr lang="en-GB" smtClean="0"/>
              <a:t>‹#›</a:t>
            </a:fld>
            <a:endParaRPr lang="en-GB"/>
          </a:p>
        </p:txBody>
      </p:sp>
    </p:spTree>
    <p:extLst>
      <p:ext uri="{BB962C8B-B14F-4D97-AF65-F5344CB8AC3E}">
        <p14:creationId xmlns:p14="http://schemas.microsoft.com/office/powerpoint/2010/main" val="408484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8FA84D-7BCA-470F-975E-845909A88EE9}"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512B6-A5AC-473F-929A-A3418C120314}" type="slidenum">
              <a:rPr lang="en-GB" smtClean="0"/>
              <a:t>‹#›</a:t>
            </a:fld>
            <a:endParaRPr lang="en-GB"/>
          </a:p>
        </p:txBody>
      </p:sp>
    </p:spTree>
    <p:extLst>
      <p:ext uri="{BB962C8B-B14F-4D97-AF65-F5344CB8AC3E}">
        <p14:creationId xmlns:p14="http://schemas.microsoft.com/office/powerpoint/2010/main" val="327763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8FA84D-7BCA-470F-975E-845909A88EE9}"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512B6-A5AC-473F-929A-A3418C120314}" type="slidenum">
              <a:rPr lang="en-GB" smtClean="0"/>
              <a:t>‹#›</a:t>
            </a:fld>
            <a:endParaRPr lang="en-GB"/>
          </a:p>
        </p:txBody>
      </p:sp>
    </p:spTree>
    <p:extLst>
      <p:ext uri="{BB962C8B-B14F-4D97-AF65-F5344CB8AC3E}">
        <p14:creationId xmlns:p14="http://schemas.microsoft.com/office/powerpoint/2010/main" val="276976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8FA84D-7BCA-470F-975E-845909A88EE9}" type="datetimeFigureOut">
              <a:rPr lang="en-GB" smtClean="0"/>
              <a:t>05/10/2021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D512B6-A5AC-473F-929A-A3418C120314}" type="slidenum">
              <a:rPr lang="en-GB" smtClean="0"/>
              <a:t>‹#›</a:t>
            </a:fld>
            <a:endParaRPr lang="en-GB"/>
          </a:p>
        </p:txBody>
      </p:sp>
    </p:spTree>
    <p:extLst>
      <p:ext uri="{BB962C8B-B14F-4D97-AF65-F5344CB8AC3E}">
        <p14:creationId xmlns:p14="http://schemas.microsoft.com/office/powerpoint/2010/main" val="277347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8FA84D-7BCA-470F-975E-845909A88EE9}" type="datetimeFigureOut">
              <a:rPr lang="en-GB" smtClean="0"/>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D512B6-A5AC-473F-929A-A3418C120314}" type="slidenum">
              <a:rPr lang="en-GB" smtClean="0"/>
              <a:t>‹#›</a:t>
            </a:fld>
            <a:endParaRPr lang="en-GB"/>
          </a:p>
        </p:txBody>
      </p:sp>
    </p:spTree>
    <p:extLst>
      <p:ext uri="{BB962C8B-B14F-4D97-AF65-F5344CB8AC3E}">
        <p14:creationId xmlns:p14="http://schemas.microsoft.com/office/powerpoint/2010/main" val="216406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FA84D-7BCA-470F-975E-845909A88EE9}" type="datetimeFigureOut">
              <a:rPr lang="en-GB" smtClean="0"/>
              <a:t>05/10/2021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D512B6-A5AC-473F-929A-A3418C120314}" type="slidenum">
              <a:rPr lang="en-GB" smtClean="0"/>
              <a:t>‹#›</a:t>
            </a:fld>
            <a:endParaRPr lang="en-GB"/>
          </a:p>
        </p:txBody>
      </p:sp>
    </p:spTree>
    <p:extLst>
      <p:ext uri="{BB962C8B-B14F-4D97-AF65-F5344CB8AC3E}">
        <p14:creationId xmlns:p14="http://schemas.microsoft.com/office/powerpoint/2010/main" val="160152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FA84D-7BCA-470F-975E-845909A88EE9}"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512B6-A5AC-473F-929A-A3418C120314}" type="slidenum">
              <a:rPr lang="en-GB" smtClean="0"/>
              <a:t>‹#›</a:t>
            </a:fld>
            <a:endParaRPr lang="en-GB"/>
          </a:p>
        </p:txBody>
      </p:sp>
    </p:spTree>
    <p:extLst>
      <p:ext uri="{BB962C8B-B14F-4D97-AF65-F5344CB8AC3E}">
        <p14:creationId xmlns:p14="http://schemas.microsoft.com/office/powerpoint/2010/main" val="57714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FA84D-7BCA-470F-975E-845909A88EE9}"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512B6-A5AC-473F-929A-A3418C120314}" type="slidenum">
              <a:rPr lang="en-GB" smtClean="0"/>
              <a:t>‹#›</a:t>
            </a:fld>
            <a:endParaRPr lang="en-GB"/>
          </a:p>
        </p:txBody>
      </p:sp>
    </p:spTree>
    <p:extLst>
      <p:ext uri="{BB962C8B-B14F-4D97-AF65-F5344CB8AC3E}">
        <p14:creationId xmlns:p14="http://schemas.microsoft.com/office/powerpoint/2010/main" val="376715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FA84D-7BCA-470F-975E-845909A88EE9}" type="datetimeFigureOut">
              <a:rPr lang="en-GB" smtClean="0"/>
              <a:t>05/10/2021</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2B6-A5AC-473F-929A-A3418C120314}" type="slidenum">
              <a:rPr lang="en-GB" smtClean="0"/>
              <a:t>‹#›</a:t>
            </a:fld>
            <a:endParaRPr lang="en-GB"/>
          </a:p>
        </p:txBody>
      </p:sp>
    </p:spTree>
    <p:extLst>
      <p:ext uri="{BB962C8B-B14F-4D97-AF65-F5344CB8AC3E}">
        <p14:creationId xmlns:p14="http://schemas.microsoft.com/office/powerpoint/2010/main" val="3100260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MAST@calderdale.gcsx.gov.uk" TargetMode="External"/><Relationship Id="rId2" Type="http://schemas.openxmlformats.org/officeDocument/2006/relationships/hyperlink" Target="http://www.calderdale-scb.org.uk/reporting-a-concer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luke.turnbull@nhs.net" TargetMode="External"/><Relationship Id="rId2" Type="http://schemas.openxmlformats.org/officeDocument/2006/relationships/hyperlink" Target="mailto:louise.fletcher6@nh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1" name="Picture 20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675" y="103640"/>
            <a:ext cx="2050737" cy="908075"/>
          </a:xfrm>
          <a:prstGeom prst="rect">
            <a:avLst/>
          </a:prstGeom>
        </p:spPr>
      </p:pic>
      <p:sp>
        <p:nvSpPr>
          <p:cNvPr id="2062" name="TextBox 2061"/>
          <p:cNvSpPr txBox="1"/>
          <p:nvPr/>
        </p:nvSpPr>
        <p:spPr>
          <a:xfrm>
            <a:off x="578900" y="138499"/>
            <a:ext cx="6552728" cy="830997"/>
          </a:xfrm>
          <a:prstGeom prst="rect">
            <a:avLst/>
          </a:prstGeom>
          <a:noFill/>
        </p:spPr>
        <p:txBody>
          <a:bodyPr wrap="square" rtlCol="0" anchor="ctr">
            <a:spAutoFit/>
          </a:bodyPr>
          <a:lstStyle/>
          <a:p>
            <a:r>
              <a:rPr lang="en-GB" sz="2400" b="1" dirty="0">
                <a:solidFill>
                  <a:schemeClr val="bg1"/>
                </a:solidFill>
              </a:rPr>
              <a:t>Understanding Crisis Response Measures</a:t>
            </a:r>
          </a:p>
          <a:p>
            <a:r>
              <a:rPr lang="en-GB" sz="2400" dirty="0">
                <a:solidFill>
                  <a:schemeClr val="bg1"/>
                </a:solidFill>
              </a:rPr>
              <a:t>Collective sense making</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2538" y="204"/>
            <a:ext cx="9906001" cy="686110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55" y="904"/>
            <a:ext cx="9906000" cy="6861105"/>
          </a:xfrm>
          <a:prstGeom prst="rect">
            <a:avLst/>
          </a:prstGeom>
        </p:spPr>
      </p:pic>
      <p:sp>
        <p:nvSpPr>
          <p:cNvPr id="9" name="TextBox 8"/>
          <p:cNvSpPr txBox="1"/>
          <p:nvPr/>
        </p:nvSpPr>
        <p:spPr>
          <a:xfrm>
            <a:off x="272479" y="4365104"/>
            <a:ext cx="8661683" cy="1200329"/>
          </a:xfrm>
          <a:prstGeom prst="rect">
            <a:avLst/>
          </a:prstGeom>
          <a:noFill/>
        </p:spPr>
        <p:txBody>
          <a:bodyPr wrap="square" rtlCol="0" anchor="ctr">
            <a:spAutoFit/>
          </a:bodyPr>
          <a:lstStyle/>
          <a:p>
            <a:r>
              <a:rPr lang="en-GB" sz="3600" b="1" dirty="0">
                <a:solidFill>
                  <a:schemeClr val="bg1"/>
                </a:solidFill>
                <a:latin typeface="Arial" panose="020B0604020202020204" pitchFamily="34" charset="0"/>
                <a:cs typeface="Arial" panose="020B0604020202020204" pitchFamily="34" charset="0"/>
              </a:rPr>
              <a:t>Making A Referral to MAST (Multi Agency Safeguarding Team</a:t>
            </a:r>
          </a:p>
        </p:txBody>
      </p:sp>
      <p:sp>
        <p:nvSpPr>
          <p:cNvPr id="10" name="TextBox 9"/>
          <p:cNvSpPr txBox="1"/>
          <p:nvPr/>
        </p:nvSpPr>
        <p:spPr>
          <a:xfrm>
            <a:off x="272480" y="5404574"/>
            <a:ext cx="8208912" cy="830997"/>
          </a:xfrm>
          <a:prstGeom prst="rect">
            <a:avLst/>
          </a:prstGeom>
          <a:noFill/>
        </p:spPr>
        <p:txBody>
          <a:bodyPr wrap="square" rtlCol="0" anchor="ctr">
            <a:spAutoFit/>
          </a:bodyPr>
          <a:lstStyle/>
          <a:p>
            <a:r>
              <a:rPr lang="en-GB" sz="2400" dirty="0">
                <a:solidFill>
                  <a:schemeClr val="bg1"/>
                </a:solidFill>
                <a:latin typeface="Arial" panose="020B0604020202020204" pitchFamily="34" charset="0"/>
                <a:cs typeface="Arial" panose="020B0604020202020204" pitchFamily="34" charset="0"/>
              </a:rPr>
              <a:t>Louise Fletcher Designated Nurse for Safeguarding Children, Children Looked After and Care Leavers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312" y="72653"/>
            <a:ext cx="2050737" cy="90807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0246" y="6027052"/>
            <a:ext cx="680626" cy="680626"/>
          </a:xfrm>
          <a:prstGeom prst="rect">
            <a:avLst/>
          </a:prstGeom>
        </p:spPr>
      </p:pic>
    </p:spTree>
    <p:extLst>
      <p:ext uri="{BB962C8B-B14F-4D97-AF65-F5344CB8AC3E}">
        <p14:creationId xmlns:p14="http://schemas.microsoft.com/office/powerpoint/2010/main" val="138957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905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4696" y="0"/>
            <a:ext cx="3301304"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64777" y="-4164778"/>
            <a:ext cx="1576446" cy="9906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114422" y="348865"/>
            <a:ext cx="8160769" cy="877729"/>
          </a:xfrm>
        </p:spPr>
        <p:txBody>
          <a:bodyPr anchor="ctr">
            <a:normAutofit/>
          </a:bodyPr>
          <a:lstStyle/>
          <a:p>
            <a:r>
              <a:rPr lang="en-GB" sz="3600">
                <a:solidFill>
                  <a:srgbClr val="FFFFFF"/>
                </a:solidFill>
              </a:rPr>
              <a:t>Escalation process within MAST </a:t>
            </a:r>
          </a:p>
        </p:txBody>
      </p:sp>
      <p:graphicFrame>
        <p:nvGraphicFramePr>
          <p:cNvPr id="7" name="Content Placeholder 4">
            <a:extLst>
              <a:ext uri="{FF2B5EF4-FFF2-40B4-BE49-F238E27FC236}">
                <a16:creationId xmlns:a16="http://schemas.microsoft.com/office/drawing/2014/main" id="{14A86449-76F4-4758-A2A7-998BA27C8E29}"/>
              </a:ext>
            </a:extLst>
          </p:cNvPr>
          <p:cNvGraphicFramePr>
            <a:graphicFrameLocks noGrp="1"/>
          </p:cNvGraphicFramePr>
          <p:nvPr>
            <p:ph idx="1"/>
            <p:extLst>
              <p:ext uri="{D42A27DB-BD31-4B8C-83A1-F6EECF244321}">
                <p14:modId xmlns:p14="http://schemas.microsoft.com/office/powerpoint/2010/main" val="2888910772"/>
              </p:ext>
            </p:extLst>
          </p:nvPr>
        </p:nvGraphicFramePr>
        <p:xfrm>
          <a:off x="523295" y="2112579"/>
          <a:ext cx="887886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12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61731" y="1162353"/>
            <a:ext cx="6858000" cy="4533295"/>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14437" y="917964"/>
            <a:ext cx="6346209" cy="4530565"/>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07676" y="3341725"/>
            <a:ext cx="2501979" cy="4530565"/>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88252" y="1335832"/>
            <a:ext cx="6858001" cy="4186335"/>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60396" y="1533338"/>
            <a:ext cx="4318303" cy="3508621"/>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C993DC-B4EB-4C2C-BFB0-5C312D48ED59}"/>
              </a:ext>
            </a:extLst>
          </p:cNvPr>
          <p:cNvSpPr>
            <a:spLocks noGrp="1"/>
          </p:cNvSpPr>
          <p:nvPr>
            <p:ph type="title"/>
          </p:nvPr>
        </p:nvSpPr>
        <p:spPr>
          <a:xfrm>
            <a:off x="671446" y="586855"/>
            <a:ext cx="3436957" cy="3387497"/>
          </a:xfrm>
        </p:spPr>
        <p:txBody>
          <a:bodyPr anchor="b">
            <a:normAutofit/>
          </a:bodyPr>
          <a:lstStyle/>
          <a:p>
            <a:pPr algn="r"/>
            <a:r>
              <a:rPr lang="en-GB" sz="3600">
                <a:solidFill>
                  <a:srgbClr val="FFFFFF"/>
                </a:solidFill>
              </a:rPr>
              <a:t>Working Together Dec 2020</a:t>
            </a:r>
          </a:p>
        </p:txBody>
      </p:sp>
      <p:sp>
        <p:nvSpPr>
          <p:cNvPr id="3" name="Content Placeholder 2">
            <a:extLst>
              <a:ext uri="{FF2B5EF4-FFF2-40B4-BE49-F238E27FC236}">
                <a16:creationId xmlns:a16="http://schemas.microsoft.com/office/drawing/2014/main" id="{22484455-758E-4BA6-9EA8-3D16BDB4BCFC}"/>
              </a:ext>
            </a:extLst>
          </p:cNvPr>
          <p:cNvSpPr>
            <a:spLocks noGrp="1"/>
          </p:cNvSpPr>
          <p:nvPr>
            <p:ph idx="1"/>
          </p:nvPr>
        </p:nvSpPr>
        <p:spPr>
          <a:xfrm>
            <a:off x="5283815" y="649480"/>
            <a:ext cx="3950739" cy="5546047"/>
          </a:xfrm>
        </p:spPr>
        <p:txBody>
          <a:bodyPr anchor="ctr">
            <a:normAutofit/>
          </a:bodyPr>
          <a:lstStyle/>
          <a:p>
            <a:pPr marL="0" indent="0">
              <a:buNone/>
            </a:pPr>
            <a:r>
              <a:rPr lang="en-GB" sz="1800" dirty="0"/>
              <a:t>Working Together Update December 2020. The </a:t>
            </a:r>
            <a:r>
              <a:rPr lang="en-GB" sz="1800" b="1" dirty="0"/>
              <a:t>Department for Education</a:t>
            </a:r>
            <a:r>
              <a:rPr lang="en-GB" sz="1800" dirty="0"/>
              <a:t> published a new edition of the statutory guidance “ Working together to safeguard children: a guide to inter-agency working to safeguard and promote the welfare of children”. Sets out a child centred approach</a:t>
            </a:r>
          </a:p>
          <a:p>
            <a:pPr marL="0" indent="0">
              <a:buNone/>
            </a:pPr>
            <a:endParaRPr lang="en-GB" sz="1800" dirty="0"/>
          </a:p>
          <a:p>
            <a:pPr marL="0" indent="0">
              <a:buNone/>
            </a:pPr>
            <a:r>
              <a:rPr lang="en-GB" sz="1800" dirty="0"/>
              <a:t>This is fundamental to safeguarding and promoting the welfare of every child. A child centred approach means keeping the child in focus when making decisions about their lives and working in partnership with them and their families. </a:t>
            </a:r>
          </a:p>
          <a:p>
            <a:endParaRPr lang="en-GB" sz="1800" dirty="0"/>
          </a:p>
        </p:txBody>
      </p:sp>
    </p:spTree>
    <p:extLst>
      <p:ext uri="{BB962C8B-B14F-4D97-AF65-F5344CB8AC3E}">
        <p14:creationId xmlns:p14="http://schemas.microsoft.com/office/powerpoint/2010/main" val="92756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13243E-7D24-4130-BA4F-57A09628EE51}"/>
              </a:ext>
            </a:extLst>
          </p:cNvPr>
          <p:cNvSpPr>
            <a:spLocks noGrp="1"/>
          </p:cNvSpPr>
          <p:nvPr>
            <p:ph type="title"/>
          </p:nvPr>
        </p:nvSpPr>
        <p:spPr>
          <a:xfrm>
            <a:off x="1114424" y="294538"/>
            <a:ext cx="8040460" cy="1033669"/>
          </a:xfrm>
        </p:spPr>
        <p:txBody>
          <a:bodyPr>
            <a:normAutofit/>
          </a:bodyPr>
          <a:lstStyle/>
          <a:p>
            <a:r>
              <a:rPr lang="en-GB" sz="3600">
                <a:solidFill>
                  <a:srgbClr val="FFFFFF"/>
                </a:solidFill>
              </a:rPr>
              <a:t>Information Sharing </a:t>
            </a:r>
          </a:p>
        </p:txBody>
      </p:sp>
      <p:sp>
        <p:nvSpPr>
          <p:cNvPr id="3" name="Content Placeholder 2">
            <a:extLst>
              <a:ext uri="{FF2B5EF4-FFF2-40B4-BE49-F238E27FC236}">
                <a16:creationId xmlns:a16="http://schemas.microsoft.com/office/drawing/2014/main" id="{07BD7EB7-6BDA-4765-9E05-11A83BA9BBC1}"/>
              </a:ext>
            </a:extLst>
          </p:cNvPr>
          <p:cNvSpPr>
            <a:spLocks noGrp="1"/>
          </p:cNvSpPr>
          <p:nvPr>
            <p:ph idx="1"/>
          </p:nvPr>
        </p:nvSpPr>
        <p:spPr>
          <a:xfrm>
            <a:off x="1114424" y="2318197"/>
            <a:ext cx="7900775" cy="3683358"/>
          </a:xfrm>
        </p:spPr>
        <p:txBody>
          <a:bodyPr anchor="ctr">
            <a:normAutofit/>
          </a:bodyPr>
          <a:lstStyle/>
          <a:p>
            <a:pPr marL="0" indent="0">
              <a:buNone/>
            </a:pPr>
            <a:r>
              <a:rPr lang="en-GB" sz="1700" b="1"/>
              <a:t>Consent causes some uncertainty-</a:t>
            </a:r>
          </a:p>
          <a:p>
            <a:r>
              <a:rPr lang="en-GB" sz="1700"/>
              <a:t>All practitioners should aim to gain consent to share information, but should be mindful of situations where to do so would place a child at increased risk of harm. </a:t>
            </a:r>
          </a:p>
          <a:p>
            <a:endParaRPr lang="en-GB" sz="1700"/>
          </a:p>
          <a:p>
            <a:r>
              <a:rPr lang="en-GB" sz="1700"/>
              <a:t>Information may be shared without consent if a practitioner has reason to believe that there is good reason to do so, and that the sharing of information will enhance the safeguarding of a child in a timely manner. </a:t>
            </a:r>
          </a:p>
          <a:p>
            <a:endParaRPr lang="en-GB" sz="1700"/>
          </a:p>
          <a:p>
            <a:r>
              <a:rPr lang="en-GB" sz="1700"/>
              <a:t>When decisions are made to share or withhold information, practitioners should record who they have shared the information and why. </a:t>
            </a:r>
          </a:p>
          <a:p>
            <a:endParaRPr lang="en-GB" sz="1700"/>
          </a:p>
          <a:p>
            <a:r>
              <a:rPr lang="en-GB" sz="1700"/>
              <a:t>Remember the 7 Golden Rules for Information Sharing.</a:t>
            </a:r>
          </a:p>
        </p:txBody>
      </p:sp>
    </p:spTree>
    <p:extLst>
      <p:ext uri="{BB962C8B-B14F-4D97-AF65-F5344CB8AC3E}">
        <p14:creationId xmlns:p14="http://schemas.microsoft.com/office/powerpoint/2010/main" val="45395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3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3"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631" y="1788629"/>
            <a:ext cx="6858000" cy="3280742"/>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631" y="1798766"/>
            <a:ext cx="6857999" cy="328074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9377" y="3966633"/>
            <a:ext cx="2501979" cy="328074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407661" y="969718"/>
            <a:ext cx="3169039"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Rectangle 4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638" y="1778490"/>
            <a:ext cx="6858003" cy="3280741"/>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36BBA-1F08-4C0C-B722-4E749596A11E}"/>
              </a:ext>
            </a:extLst>
          </p:cNvPr>
          <p:cNvSpPr>
            <a:spLocks noGrp="1"/>
          </p:cNvSpPr>
          <p:nvPr>
            <p:ph type="title"/>
          </p:nvPr>
        </p:nvSpPr>
        <p:spPr>
          <a:xfrm>
            <a:off x="379211" y="586855"/>
            <a:ext cx="2601110" cy="3387497"/>
          </a:xfrm>
        </p:spPr>
        <p:txBody>
          <a:bodyPr anchor="b">
            <a:normAutofit/>
          </a:bodyPr>
          <a:lstStyle/>
          <a:p>
            <a:pPr algn="r"/>
            <a:r>
              <a:rPr lang="en-GB" sz="3600">
                <a:solidFill>
                  <a:srgbClr val="FFFFFF"/>
                </a:solidFill>
              </a:rPr>
              <a:t>How to make a referral</a:t>
            </a:r>
          </a:p>
        </p:txBody>
      </p:sp>
      <p:sp>
        <p:nvSpPr>
          <p:cNvPr id="52" name="Content Placeholder 2">
            <a:extLst>
              <a:ext uri="{FF2B5EF4-FFF2-40B4-BE49-F238E27FC236}">
                <a16:creationId xmlns:a16="http://schemas.microsoft.com/office/drawing/2014/main" id="{1E836560-5FD9-4955-B73C-8A3B5847D9AC}"/>
              </a:ext>
            </a:extLst>
          </p:cNvPr>
          <p:cNvSpPr>
            <a:spLocks noGrp="1"/>
          </p:cNvSpPr>
          <p:nvPr>
            <p:ph idx="1"/>
          </p:nvPr>
        </p:nvSpPr>
        <p:spPr>
          <a:xfrm>
            <a:off x="3908335" y="649480"/>
            <a:ext cx="5326219" cy="5546047"/>
          </a:xfrm>
        </p:spPr>
        <p:txBody>
          <a:bodyPr anchor="ctr">
            <a:normAutofit/>
          </a:bodyPr>
          <a:lstStyle/>
          <a:p>
            <a:pPr>
              <a:lnSpc>
                <a:spcPct val="90000"/>
              </a:lnSpc>
            </a:pPr>
            <a:r>
              <a:rPr lang="en-GB" sz="1700"/>
              <a:t>Be clear about why you are referring today?</a:t>
            </a:r>
          </a:p>
          <a:p>
            <a:pPr>
              <a:lnSpc>
                <a:spcPct val="90000"/>
              </a:lnSpc>
            </a:pPr>
            <a:r>
              <a:rPr lang="en-GB" sz="1700" b="1"/>
              <a:t>Be available for a phone call back</a:t>
            </a:r>
          </a:p>
          <a:p>
            <a:pPr>
              <a:lnSpc>
                <a:spcPct val="90000"/>
              </a:lnSpc>
            </a:pPr>
            <a:r>
              <a:rPr lang="en-GB" sz="1700"/>
              <a:t>Prior to the call make sure you have all the correct information which is available to you ie full name/alias, dob, address</a:t>
            </a:r>
          </a:p>
          <a:p>
            <a:pPr>
              <a:lnSpc>
                <a:spcPct val="90000"/>
              </a:lnSpc>
            </a:pPr>
            <a:r>
              <a:rPr lang="en-GB" sz="1700"/>
              <a:t>Provide an overview- what do you know about the family that would be useful for us to know, when did you get this information? </a:t>
            </a:r>
          </a:p>
          <a:p>
            <a:pPr>
              <a:lnSpc>
                <a:spcPct val="90000"/>
              </a:lnSpc>
            </a:pPr>
            <a:r>
              <a:rPr lang="en-GB" sz="1700"/>
              <a:t>Only include key information</a:t>
            </a:r>
          </a:p>
          <a:p>
            <a:pPr>
              <a:lnSpc>
                <a:spcPct val="90000"/>
              </a:lnSpc>
            </a:pPr>
            <a:r>
              <a:rPr lang="en-GB" sz="1700"/>
              <a:t>A good referral is not always a lengthy one</a:t>
            </a:r>
          </a:p>
          <a:p>
            <a:pPr>
              <a:lnSpc>
                <a:spcPct val="90000"/>
              </a:lnSpc>
            </a:pPr>
            <a:r>
              <a:rPr lang="en-GB" sz="1700"/>
              <a:t>Who, what, where, when </a:t>
            </a:r>
          </a:p>
          <a:p>
            <a:pPr>
              <a:lnSpc>
                <a:spcPct val="90000"/>
              </a:lnSpc>
            </a:pPr>
            <a:r>
              <a:rPr lang="en-GB" sz="1700"/>
              <a:t>What has the child explicitly said/ the child’s words </a:t>
            </a:r>
          </a:p>
          <a:p>
            <a:pPr>
              <a:lnSpc>
                <a:spcPct val="90000"/>
              </a:lnSpc>
            </a:pPr>
            <a:r>
              <a:rPr lang="en-GB" sz="1700"/>
              <a:t>If this is about an injury – is there a visible injury? Explanation? </a:t>
            </a:r>
          </a:p>
          <a:p>
            <a:pPr>
              <a:lnSpc>
                <a:spcPct val="90000"/>
              </a:lnSpc>
            </a:pPr>
            <a:r>
              <a:rPr lang="en-GB" sz="1700"/>
              <a:t>Is this current/historical or both? </a:t>
            </a:r>
          </a:p>
          <a:p>
            <a:pPr>
              <a:lnSpc>
                <a:spcPct val="90000"/>
              </a:lnSpc>
            </a:pPr>
            <a:r>
              <a:rPr lang="en-GB" sz="1700"/>
              <a:t>Document presentation of parent/child e.g. hostility, relationship between parent and child, presentation, cleanliness, general appearance.</a:t>
            </a:r>
          </a:p>
          <a:p>
            <a:pPr>
              <a:lnSpc>
                <a:spcPct val="90000"/>
              </a:lnSpc>
            </a:pPr>
            <a:r>
              <a:rPr lang="en-GB" sz="1700"/>
              <a:t>Say whether parents have been spoken to and if not why not</a:t>
            </a:r>
          </a:p>
          <a:p>
            <a:pPr>
              <a:lnSpc>
                <a:spcPct val="90000"/>
              </a:lnSpc>
            </a:pPr>
            <a:endParaRPr lang="en-GB" sz="1700"/>
          </a:p>
        </p:txBody>
      </p:sp>
    </p:spTree>
    <p:extLst>
      <p:ext uri="{BB962C8B-B14F-4D97-AF65-F5344CB8AC3E}">
        <p14:creationId xmlns:p14="http://schemas.microsoft.com/office/powerpoint/2010/main" val="3321990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905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4696" y="0"/>
            <a:ext cx="3301304"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64777" y="-4164778"/>
            <a:ext cx="1576446" cy="9906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3133CE-8AFA-4E7C-9BD3-DE47F947C458}"/>
              </a:ext>
            </a:extLst>
          </p:cNvPr>
          <p:cNvSpPr>
            <a:spLocks noGrp="1"/>
          </p:cNvSpPr>
          <p:nvPr>
            <p:ph type="title"/>
          </p:nvPr>
        </p:nvSpPr>
        <p:spPr>
          <a:xfrm>
            <a:off x="1114422" y="348865"/>
            <a:ext cx="8160769" cy="877729"/>
          </a:xfrm>
        </p:spPr>
        <p:txBody>
          <a:bodyPr anchor="ctr">
            <a:normAutofit/>
          </a:bodyPr>
          <a:lstStyle/>
          <a:p>
            <a:r>
              <a:rPr lang="en-GB" sz="3600">
                <a:solidFill>
                  <a:srgbClr val="FFFFFF"/>
                </a:solidFill>
              </a:rPr>
              <a:t>How to make a referral continued</a:t>
            </a:r>
          </a:p>
        </p:txBody>
      </p:sp>
      <p:graphicFrame>
        <p:nvGraphicFramePr>
          <p:cNvPr id="5" name="Content Placeholder 2">
            <a:extLst>
              <a:ext uri="{FF2B5EF4-FFF2-40B4-BE49-F238E27FC236}">
                <a16:creationId xmlns:a16="http://schemas.microsoft.com/office/drawing/2014/main" id="{2A4395B8-6AEA-4BDD-AADF-0AF14CC58F8E}"/>
              </a:ext>
            </a:extLst>
          </p:cNvPr>
          <p:cNvGraphicFramePr>
            <a:graphicFrameLocks noGrp="1"/>
          </p:cNvGraphicFramePr>
          <p:nvPr>
            <p:ph idx="1"/>
            <p:extLst>
              <p:ext uri="{D42A27DB-BD31-4B8C-83A1-F6EECF244321}">
                <p14:modId xmlns:p14="http://schemas.microsoft.com/office/powerpoint/2010/main" val="3795199476"/>
              </p:ext>
            </p:extLst>
          </p:nvPr>
        </p:nvGraphicFramePr>
        <p:xfrm>
          <a:off x="523295" y="2112579"/>
          <a:ext cx="887886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84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721" y="263421"/>
            <a:ext cx="4464231"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90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105D7-F5CB-4CCA-A630-79274B9EA3F9}"/>
              </a:ext>
            </a:extLst>
          </p:cNvPr>
          <p:cNvSpPr>
            <a:spLocks noGrp="1"/>
          </p:cNvSpPr>
          <p:nvPr>
            <p:ph type="title"/>
          </p:nvPr>
        </p:nvSpPr>
        <p:spPr>
          <a:xfrm>
            <a:off x="1114424" y="294538"/>
            <a:ext cx="8040460" cy="1033669"/>
          </a:xfrm>
        </p:spPr>
        <p:txBody>
          <a:bodyPr>
            <a:normAutofit/>
          </a:bodyPr>
          <a:lstStyle/>
          <a:p>
            <a:r>
              <a:rPr lang="en-GB" sz="3600">
                <a:solidFill>
                  <a:srgbClr val="FFFFFF"/>
                </a:solidFill>
              </a:rPr>
              <a:t>Contacts and Referrals</a:t>
            </a:r>
          </a:p>
        </p:txBody>
      </p:sp>
      <p:sp>
        <p:nvSpPr>
          <p:cNvPr id="3" name="Content Placeholder 2">
            <a:extLst>
              <a:ext uri="{FF2B5EF4-FFF2-40B4-BE49-F238E27FC236}">
                <a16:creationId xmlns:a16="http://schemas.microsoft.com/office/drawing/2014/main" id="{B3455DE2-5B5E-4072-A87E-332E6430E8AC}"/>
              </a:ext>
            </a:extLst>
          </p:cNvPr>
          <p:cNvSpPr>
            <a:spLocks noGrp="1"/>
          </p:cNvSpPr>
          <p:nvPr>
            <p:ph idx="1"/>
          </p:nvPr>
        </p:nvSpPr>
        <p:spPr>
          <a:xfrm>
            <a:off x="1114424" y="2318197"/>
            <a:ext cx="7900775" cy="3683358"/>
          </a:xfrm>
        </p:spPr>
        <p:txBody>
          <a:bodyPr anchor="ctr">
            <a:normAutofit lnSpcReduction="10000"/>
          </a:bodyPr>
          <a:lstStyle/>
          <a:p>
            <a:r>
              <a:rPr lang="en-GB" sz="1800" dirty="0"/>
              <a:t>Contact 01422 393336 – for all advice in the first instance.</a:t>
            </a:r>
          </a:p>
          <a:p>
            <a:endParaRPr lang="en-GB" sz="1800" dirty="0"/>
          </a:p>
          <a:p>
            <a:r>
              <a:rPr lang="en-GB" sz="1800" dirty="0"/>
              <a:t>MAST accept all written referrals on the referral template which can be found on </a:t>
            </a:r>
            <a:r>
              <a:rPr lang="en-GB" sz="1800" dirty="0">
                <a:hlinkClick r:id="rId2"/>
              </a:rPr>
              <a:t>www.calderdale-scb.org.uk/reporting-a-concern</a:t>
            </a:r>
            <a:r>
              <a:rPr lang="en-GB" sz="1800" dirty="0"/>
              <a:t> </a:t>
            </a:r>
          </a:p>
          <a:p>
            <a:endParaRPr lang="en-GB" sz="1800" dirty="0"/>
          </a:p>
          <a:p>
            <a:r>
              <a:rPr lang="en-GB" sz="1800" dirty="0"/>
              <a:t>Send to </a:t>
            </a:r>
            <a:r>
              <a:rPr lang="en-GB" sz="1800" dirty="0">
                <a:hlinkClick r:id="rId3"/>
              </a:rPr>
              <a:t>MASTadmin@calderdale.gcsx.gov.uk</a:t>
            </a:r>
            <a:r>
              <a:rPr lang="en-GB" sz="1800" dirty="0"/>
              <a:t> </a:t>
            </a:r>
          </a:p>
          <a:p>
            <a:endParaRPr lang="en-GB" sz="1800" dirty="0"/>
          </a:p>
          <a:p>
            <a:r>
              <a:rPr lang="en-GB" sz="1800" dirty="0"/>
              <a:t>This email address can also be used to request a call back if you are struggling to get through.</a:t>
            </a:r>
          </a:p>
          <a:p>
            <a:endParaRPr lang="en-GB" sz="1800" dirty="0"/>
          </a:p>
          <a:p>
            <a:r>
              <a:rPr lang="en-GB" sz="1800" dirty="0"/>
              <a:t>Contact the Safeguarding GP in you practice for support if required or a member of Calderdale CCG Safeguarding Team.</a:t>
            </a:r>
          </a:p>
          <a:p>
            <a:endParaRPr lang="en-GB" sz="1800" dirty="0"/>
          </a:p>
        </p:txBody>
      </p:sp>
    </p:spTree>
    <p:extLst>
      <p:ext uri="{BB962C8B-B14F-4D97-AF65-F5344CB8AC3E}">
        <p14:creationId xmlns:p14="http://schemas.microsoft.com/office/powerpoint/2010/main" val="113357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3"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631" y="1788629"/>
            <a:ext cx="6858000" cy="3280742"/>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631" y="1798766"/>
            <a:ext cx="6857999" cy="328074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9377" y="3966633"/>
            <a:ext cx="2501979" cy="328074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407661" y="969718"/>
            <a:ext cx="3169039"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638" y="1778490"/>
            <a:ext cx="6858003" cy="3280741"/>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D64B2-32C6-4B0D-BCFE-553333129FE0}"/>
              </a:ext>
            </a:extLst>
          </p:cNvPr>
          <p:cNvSpPr>
            <a:spLocks noGrp="1"/>
          </p:cNvSpPr>
          <p:nvPr>
            <p:ph type="title"/>
          </p:nvPr>
        </p:nvSpPr>
        <p:spPr>
          <a:xfrm>
            <a:off x="379211" y="586855"/>
            <a:ext cx="2601110" cy="3387497"/>
          </a:xfrm>
        </p:spPr>
        <p:txBody>
          <a:bodyPr anchor="b">
            <a:normAutofit/>
          </a:bodyPr>
          <a:lstStyle/>
          <a:p>
            <a:pPr algn="r"/>
            <a:r>
              <a:rPr lang="en-GB" sz="3600">
                <a:solidFill>
                  <a:srgbClr val="FFFFFF"/>
                </a:solidFill>
              </a:rPr>
              <a:t>Calderdale CCG Safeguarding Team</a:t>
            </a:r>
          </a:p>
        </p:txBody>
      </p:sp>
      <p:sp>
        <p:nvSpPr>
          <p:cNvPr id="3" name="Content Placeholder 2">
            <a:extLst>
              <a:ext uri="{FF2B5EF4-FFF2-40B4-BE49-F238E27FC236}">
                <a16:creationId xmlns:a16="http://schemas.microsoft.com/office/drawing/2014/main" id="{63B9049C-F5EC-417B-8816-DAFD9E413248}"/>
              </a:ext>
            </a:extLst>
          </p:cNvPr>
          <p:cNvSpPr>
            <a:spLocks noGrp="1"/>
          </p:cNvSpPr>
          <p:nvPr>
            <p:ph idx="1"/>
          </p:nvPr>
        </p:nvSpPr>
        <p:spPr>
          <a:xfrm>
            <a:off x="3908335" y="649480"/>
            <a:ext cx="5326219" cy="5546047"/>
          </a:xfrm>
        </p:spPr>
        <p:txBody>
          <a:bodyPr anchor="ctr">
            <a:normAutofit/>
          </a:bodyPr>
          <a:lstStyle/>
          <a:p>
            <a:pPr marL="0" indent="0">
              <a:lnSpc>
                <a:spcPct val="90000"/>
              </a:lnSpc>
              <a:buNone/>
            </a:pPr>
            <a:r>
              <a:rPr lang="en-GB" sz="1600" b="1" dirty="0"/>
              <a:t>Louise Fletcher</a:t>
            </a:r>
          </a:p>
          <a:p>
            <a:pPr marL="0" indent="0">
              <a:lnSpc>
                <a:spcPct val="90000"/>
              </a:lnSpc>
              <a:spcBef>
                <a:spcPts val="0"/>
              </a:spcBef>
              <a:spcAft>
                <a:spcPts val="600"/>
              </a:spcAft>
              <a:buNone/>
            </a:pPr>
            <a:r>
              <a:rPr lang="en-GB" sz="1500" kern="1400" dirty="0">
                <a:ln>
                  <a:noFill/>
                </a:ln>
                <a:effectLst/>
              </a:rPr>
              <a:t>Designated Nurse Safeguarding Children,</a:t>
            </a:r>
          </a:p>
          <a:p>
            <a:pPr marL="0" indent="0">
              <a:lnSpc>
                <a:spcPct val="90000"/>
              </a:lnSpc>
              <a:spcBef>
                <a:spcPts val="0"/>
              </a:spcBef>
              <a:spcAft>
                <a:spcPts val="600"/>
              </a:spcAft>
              <a:buNone/>
            </a:pPr>
            <a:r>
              <a:rPr lang="en-GB" sz="1500" kern="1400" dirty="0">
                <a:ln>
                  <a:noFill/>
                </a:ln>
                <a:effectLst/>
              </a:rPr>
              <a:t>Children Looked After &amp; Care Leavers. </a:t>
            </a:r>
          </a:p>
          <a:p>
            <a:pPr marL="0" indent="0">
              <a:lnSpc>
                <a:spcPct val="90000"/>
              </a:lnSpc>
              <a:spcBef>
                <a:spcPts val="0"/>
              </a:spcBef>
              <a:spcAft>
                <a:spcPts val="600"/>
              </a:spcAft>
              <a:buNone/>
            </a:pPr>
            <a:r>
              <a:rPr lang="en-GB" sz="1500" kern="1400" dirty="0">
                <a:ln>
                  <a:noFill/>
                </a:ln>
                <a:effectLst/>
              </a:rPr>
              <a:t>Contact: 07904653331 </a:t>
            </a:r>
            <a:r>
              <a:rPr lang="en-GB" sz="1500" u="sng" kern="1400" dirty="0">
                <a:ln>
                  <a:noFill/>
                </a:ln>
                <a:effectLst/>
                <a:hlinkClick r:id="rId2"/>
              </a:rPr>
              <a:t>louise.fletcher6@nhs.net</a:t>
            </a:r>
            <a:endParaRPr lang="en-GB" sz="1500" kern="1400" dirty="0">
              <a:ln>
                <a:noFill/>
              </a:ln>
              <a:effectLst/>
            </a:endParaRPr>
          </a:p>
          <a:p>
            <a:pPr marL="0" indent="0">
              <a:lnSpc>
                <a:spcPct val="90000"/>
              </a:lnSpc>
              <a:spcBef>
                <a:spcPts val="0"/>
              </a:spcBef>
              <a:spcAft>
                <a:spcPts val="600"/>
              </a:spcAft>
              <a:buNone/>
            </a:pPr>
            <a:r>
              <a:rPr lang="en-GB" sz="1600" b="1" dirty="0"/>
              <a:t>Luke Turnbull</a:t>
            </a:r>
          </a:p>
          <a:p>
            <a:pPr marL="0" marR="0" indent="0">
              <a:lnSpc>
                <a:spcPct val="90000"/>
              </a:lnSpc>
              <a:spcBef>
                <a:spcPts val="0"/>
              </a:spcBef>
              <a:spcAft>
                <a:spcPts val="600"/>
              </a:spcAft>
              <a:buNone/>
            </a:pPr>
            <a:r>
              <a:rPr lang="en-GB" sz="1500" kern="1400" dirty="0">
                <a:ln>
                  <a:noFill/>
                </a:ln>
                <a:effectLst/>
              </a:rPr>
              <a:t>Designated Nurse Safeguarding Adults </a:t>
            </a:r>
          </a:p>
          <a:p>
            <a:pPr marL="0" marR="0" indent="0">
              <a:lnSpc>
                <a:spcPct val="90000"/>
              </a:lnSpc>
              <a:spcBef>
                <a:spcPts val="0"/>
              </a:spcBef>
              <a:spcAft>
                <a:spcPts val="600"/>
              </a:spcAft>
              <a:buNone/>
            </a:pPr>
            <a:r>
              <a:rPr lang="en-GB" sz="1500" kern="1400" dirty="0">
                <a:ln>
                  <a:noFill/>
                </a:ln>
                <a:effectLst/>
              </a:rPr>
              <a:t>Contact: 07775903676  </a:t>
            </a:r>
          </a:p>
          <a:p>
            <a:pPr marL="0" marR="0" indent="0">
              <a:lnSpc>
                <a:spcPct val="90000"/>
              </a:lnSpc>
              <a:spcBef>
                <a:spcPts val="0"/>
              </a:spcBef>
              <a:spcAft>
                <a:spcPts val="600"/>
              </a:spcAft>
              <a:buNone/>
            </a:pPr>
            <a:r>
              <a:rPr lang="en-GB" sz="1500" u="sng" kern="1400" dirty="0">
                <a:ln>
                  <a:noFill/>
                </a:ln>
                <a:effectLst/>
                <a:hlinkClick r:id="rId3"/>
              </a:rPr>
              <a:t>luke.turnbull@nhs.net</a:t>
            </a:r>
            <a:endParaRPr lang="en-GB" sz="1500" kern="1400" dirty="0">
              <a:ln>
                <a:noFill/>
              </a:ln>
              <a:effectLst/>
            </a:endParaRPr>
          </a:p>
          <a:p>
            <a:pPr marL="0" indent="0">
              <a:lnSpc>
                <a:spcPct val="90000"/>
              </a:lnSpc>
              <a:buNone/>
            </a:pPr>
            <a:r>
              <a:rPr lang="en-GB" sz="1600" b="1" dirty="0"/>
              <a:t>Gwen </a:t>
            </a:r>
            <a:r>
              <a:rPr lang="en-GB" sz="1600" b="1" dirty="0" err="1"/>
              <a:t>Clyde-Evans</a:t>
            </a:r>
            <a:endParaRPr lang="en-GB" sz="1600" b="1" dirty="0"/>
          </a:p>
          <a:p>
            <a:pPr marL="0" marR="0" indent="0">
              <a:lnSpc>
                <a:spcPct val="90000"/>
              </a:lnSpc>
              <a:spcBef>
                <a:spcPts val="0"/>
              </a:spcBef>
              <a:spcAft>
                <a:spcPts val="600"/>
              </a:spcAft>
              <a:buNone/>
            </a:pPr>
            <a:r>
              <a:rPr lang="en-GB" sz="1500" kern="1400" dirty="0">
                <a:ln>
                  <a:noFill/>
                </a:ln>
                <a:effectLst/>
              </a:rPr>
              <a:t>Deputy Designated Professional Children/</a:t>
            </a:r>
          </a:p>
          <a:p>
            <a:pPr marL="0" marR="0" indent="0">
              <a:lnSpc>
                <a:spcPct val="90000"/>
              </a:lnSpc>
              <a:spcBef>
                <a:spcPts val="0"/>
              </a:spcBef>
              <a:spcAft>
                <a:spcPts val="600"/>
              </a:spcAft>
              <a:buNone/>
            </a:pPr>
            <a:r>
              <a:rPr lang="en-GB" sz="1500" kern="1400" dirty="0">
                <a:ln>
                  <a:noFill/>
                </a:ln>
                <a:effectLst/>
              </a:rPr>
              <a:t>Adults</a:t>
            </a:r>
          </a:p>
          <a:p>
            <a:pPr marL="0" marR="0" indent="0">
              <a:lnSpc>
                <a:spcPct val="90000"/>
              </a:lnSpc>
              <a:spcBef>
                <a:spcPts val="0"/>
              </a:spcBef>
              <a:spcAft>
                <a:spcPts val="600"/>
              </a:spcAft>
              <a:buNone/>
            </a:pPr>
            <a:r>
              <a:rPr lang="en-GB" sz="1500" kern="1400" dirty="0"/>
              <a:t>Contact: </a:t>
            </a:r>
            <a:r>
              <a:rPr lang="en-GB" sz="1500" kern="1400" dirty="0">
                <a:ln>
                  <a:noFill/>
                </a:ln>
                <a:effectLst/>
              </a:rPr>
              <a:t>07535003212 </a:t>
            </a:r>
          </a:p>
          <a:p>
            <a:pPr marL="0" marR="0" indent="0">
              <a:lnSpc>
                <a:spcPct val="90000"/>
              </a:lnSpc>
              <a:spcBef>
                <a:spcPts val="0"/>
              </a:spcBef>
              <a:spcAft>
                <a:spcPts val="600"/>
              </a:spcAft>
              <a:buNone/>
            </a:pPr>
            <a:r>
              <a:rPr lang="en-GB" sz="1500" u="sng" kern="1400" dirty="0">
                <a:ln>
                  <a:noFill/>
                </a:ln>
                <a:effectLst/>
              </a:rPr>
              <a:t>gwen.clyde-evans@nhs.net </a:t>
            </a:r>
            <a:endParaRPr lang="en-GB" sz="1500" kern="1400" dirty="0">
              <a:ln>
                <a:noFill/>
              </a:ln>
              <a:effectLst/>
            </a:endParaRPr>
          </a:p>
          <a:p>
            <a:pPr marL="0" indent="0">
              <a:lnSpc>
                <a:spcPct val="90000"/>
              </a:lnSpc>
              <a:spcBef>
                <a:spcPts val="0"/>
              </a:spcBef>
              <a:spcAft>
                <a:spcPts val="600"/>
              </a:spcAft>
              <a:buNone/>
            </a:pPr>
            <a:r>
              <a:rPr lang="en-GB" sz="1600" b="1" dirty="0"/>
              <a:t>Dr Paul Glover</a:t>
            </a:r>
          </a:p>
          <a:p>
            <a:pPr marL="0" marR="0" indent="0">
              <a:lnSpc>
                <a:spcPct val="90000"/>
              </a:lnSpc>
              <a:spcBef>
                <a:spcPts val="0"/>
              </a:spcBef>
              <a:spcAft>
                <a:spcPts val="600"/>
              </a:spcAft>
              <a:buNone/>
            </a:pPr>
            <a:r>
              <a:rPr lang="en-GB" sz="1500" kern="1400" dirty="0">
                <a:ln>
                  <a:noFill/>
                </a:ln>
                <a:effectLst/>
              </a:rPr>
              <a:t>Named GP Safeguarding Children</a:t>
            </a:r>
          </a:p>
          <a:p>
            <a:pPr marL="0" marR="0" indent="0">
              <a:lnSpc>
                <a:spcPct val="90000"/>
              </a:lnSpc>
              <a:spcBef>
                <a:spcPts val="0"/>
              </a:spcBef>
              <a:spcAft>
                <a:spcPts val="600"/>
              </a:spcAft>
              <a:buNone/>
            </a:pPr>
            <a:r>
              <a:rPr lang="en-GB" sz="1500" u="sng" kern="1400" dirty="0">
                <a:ln>
                  <a:noFill/>
                </a:ln>
                <a:effectLst/>
              </a:rPr>
              <a:t>paul.glover1@nhs.net</a:t>
            </a:r>
            <a:endParaRPr lang="en-GB" sz="1500" kern="1400" dirty="0">
              <a:ln>
                <a:noFill/>
              </a:ln>
              <a:effectLst/>
            </a:endParaRPr>
          </a:p>
          <a:p>
            <a:pPr marL="0" marR="0" indent="0">
              <a:lnSpc>
                <a:spcPct val="90000"/>
              </a:lnSpc>
              <a:spcBef>
                <a:spcPts val="0"/>
              </a:spcBef>
              <a:spcAft>
                <a:spcPts val="600"/>
              </a:spcAft>
              <a:buNone/>
            </a:pPr>
            <a:r>
              <a:rPr lang="en-GB" sz="1600" b="1" kern="1400" dirty="0">
                <a:ln>
                  <a:noFill/>
                </a:ln>
                <a:effectLst/>
              </a:rPr>
              <a:t>Dr </a:t>
            </a:r>
            <a:r>
              <a:rPr lang="en-GB" sz="1600" b="1" dirty="0"/>
              <a:t>Susi Harris</a:t>
            </a:r>
          </a:p>
          <a:p>
            <a:pPr marL="0" marR="0" indent="0">
              <a:lnSpc>
                <a:spcPct val="90000"/>
              </a:lnSpc>
              <a:spcBef>
                <a:spcPts val="0"/>
              </a:spcBef>
              <a:spcAft>
                <a:spcPts val="600"/>
              </a:spcAft>
              <a:buNone/>
            </a:pPr>
            <a:r>
              <a:rPr lang="en-GB" sz="1500" kern="1400" dirty="0">
                <a:ln>
                  <a:noFill/>
                </a:ln>
                <a:effectLst/>
              </a:rPr>
              <a:t>Named GP Safeguarding Adults </a:t>
            </a:r>
          </a:p>
          <a:p>
            <a:pPr marL="0" marR="0" indent="0">
              <a:lnSpc>
                <a:spcPct val="90000"/>
              </a:lnSpc>
              <a:spcBef>
                <a:spcPts val="0"/>
              </a:spcBef>
              <a:spcAft>
                <a:spcPts val="600"/>
              </a:spcAft>
              <a:buNone/>
            </a:pPr>
            <a:r>
              <a:rPr lang="en-GB" sz="1500" kern="1400" dirty="0">
                <a:ln>
                  <a:noFill/>
                </a:ln>
                <a:effectLst/>
              </a:rPr>
              <a:t> </a:t>
            </a:r>
            <a:r>
              <a:rPr lang="en-GB" sz="1500" u="sng" kern="1400" dirty="0">
                <a:ln>
                  <a:noFill/>
                </a:ln>
                <a:effectLst/>
              </a:rPr>
              <a:t>susi.harris@nhs.net </a:t>
            </a:r>
            <a:endParaRPr lang="en-GB" sz="1500" kern="1400" dirty="0">
              <a:ln>
                <a:noFill/>
              </a:ln>
              <a:effectLst/>
            </a:endParaRPr>
          </a:p>
        </p:txBody>
      </p:sp>
    </p:spTree>
    <p:extLst>
      <p:ext uri="{BB962C8B-B14F-4D97-AF65-F5344CB8AC3E}">
        <p14:creationId xmlns:p14="http://schemas.microsoft.com/office/powerpoint/2010/main" val="365806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631" y="1788629"/>
            <a:ext cx="6858000" cy="3280742"/>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631" y="1798766"/>
            <a:ext cx="6857999" cy="328074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9377" y="3966633"/>
            <a:ext cx="2501979" cy="3280746"/>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407661" y="969718"/>
            <a:ext cx="3169039"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640" y="1788626"/>
            <a:ext cx="6858003" cy="3280741"/>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990E945-BFD6-4CB6-8ECA-AB80C524DEA6}"/>
              </a:ext>
            </a:extLst>
          </p:cNvPr>
          <p:cNvGraphicFramePr>
            <a:graphicFrameLocks noGrp="1"/>
          </p:cNvGraphicFramePr>
          <p:nvPr>
            <p:ph idx="1"/>
            <p:extLst>
              <p:ext uri="{D42A27DB-BD31-4B8C-83A1-F6EECF244321}">
                <p14:modId xmlns:p14="http://schemas.microsoft.com/office/powerpoint/2010/main" val="2429475008"/>
              </p:ext>
            </p:extLst>
          </p:nvPr>
        </p:nvGraphicFramePr>
        <p:xfrm>
          <a:off x="3985354" y="750440"/>
          <a:ext cx="5416802"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994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61731" y="1162353"/>
            <a:ext cx="6858000" cy="4533295"/>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14437" y="917964"/>
            <a:ext cx="6346209" cy="4530565"/>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07676" y="3341725"/>
            <a:ext cx="2501979" cy="4530565"/>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88252" y="1335832"/>
            <a:ext cx="6858001" cy="4186335"/>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60396" y="1533338"/>
            <a:ext cx="4318303" cy="3508621"/>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BC238D-658E-4501-BAAB-B9D25E56B431}"/>
              </a:ext>
            </a:extLst>
          </p:cNvPr>
          <p:cNvSpPr>
            <a:spLocks noGrp="1"/>
          </p:cNvSpPr>
          <p:nvPr>
            <p:ph type="title"/>
          </p:nvPr>
        </p:nvSpPr>
        <p:spPr>
          <a:xfrm>
            <a:off x="671446" y="586855"/>
            <a:ext cx="3436957" cy="3387497"/>
          </a:xfrm>
        </p:spPr>
        <p:txBody>
          <a:bodyPr anchor="b">
            <a:normAutofit/>
          </a:bodyPr>
          <a:lstStyle/>
          <a:p>
            <a:pPr algn="r"/>
            <a:r>
              <a:rPr lang="en-GB" sz="3600">
                <a:solidFill>
                  <a:srgbClr val="FFFFFF"/>
                </a:solidFill>
              </a:rPr>
              <a:t>Overview of MAST- Multi-Agency Safeguarding Team</a:t>
            </a:r>
          </a:p>
        </p:txBody>
      </p:sp>
      <p:sp>
        <p:nvSpPr>
          <p:cNvPr id="11" name="Content Placeholder 2">
            <a:extLst>
              <a:ext uri="{FF2B5EF4-FFF2-40B4-BE49-F238E27FC236}">
                <a16:creationId xmlns:a16="http://schemas.microsoft.com/office/drawing/2014/main" id="{83E7E377-5877-42B2-ACCD-31755E290277}"/>
              </a:ext>
            </a:extLst>
          </p:cNvPr>
          <p:cNvSpPr>
            <a:spLocks noGrp="1"/>
          </p:cNvSpPr>
          <p:nvPr>
            <p:ph idx="1"/>
          </p:nvPr>
        </p:nvSpPr>
        <p:spPr>
          <a:xfrm>
            <a:off x="5283815" y="649480"/>
            <a:ext cx="3950739" cy="5546047"/>
          </a:xfrm>
        </p:spPr>
        <p:txBody>
          <a:bodyPr anchor="ctr">
            <a:normAutofit/>
          </a:bodyPr>
          <a:lstStyle/>
          <a:p>
            <a:pPr>
              <a:lnSpc>
                <a:spcPct val="90000"/>
              </a:lnSpc>
            </a:pPr>
            <a:r>
              <a:rPr lang="en-GB" sz="1500"/>
              <a:t>MAST covers the borough of Calderdale and is the first contact point for all new contacts where there are safeguarding concerns for children and young people. MAST is based at Princess Buildings and comprises of professionals from Children's Social Care,  Health, Police and Education. </a:t>
            </a:r>
          </a:p>
          <a:p>
            <a:pPr>
              <a:lnSpc>
                <a:spcPct val="90000"/>
              </a:lnSpc>
            </a:pPr>
            <a:endParaRPr lang="en-GB" sz="1500"/>
          </a:p>
          <a:p>
            <a:pPr>
              <a:lnSpc>
                <a:spcPct val="90000"/>
              </a:lnSpc>
            </a:pPr>
            <a:r>
              <a:rPr lang="en-GB" sz="1500"/>
              <a:t>If a child or young person is known to Children's Social Care and there is a safeguarding concern you should contact their Named Social Worker.</a:t>
            </a:r>
          </a:p>
          <a:p>
            <a:pPr>
              <a:lnSpc>
                <a:spcPct val="90000"/>
              </a:lnSpc>
            </a:pPr>
            <a:endParaRPr lang="en-GB" sz="1500"/>
          </a:p>
          <a:p>
            <a:pPr>
              <a:lnSpc>
                <a:spcPct val="90000"/>
              </a:lnSpc>
            </a:pPr>
            <a:r>
              <a:rPr lang="en-GB" sz="1500"/>
              <a:t>MAST also offer’s an advice and information line.</a:t>
            </a:r>
          </a:p>
          <a:p>
            <a:pPr>
              <a:lnSpc>
                <a:spcPct val="90000"/>
              </a:lnSpc>
            </a:pPr>
            <a:endParaRPr lang="en-GB" sz="1500"/>
          </a:p>
          <a:p>
            <a:pPr>
              <a:lnSpc>
                <a:spcPct val="90000"/>
              </a:lnSpc>
            </a:pPr>
            <a:r>
              <a:rPr lang="en-GB" sz="1500"/>
              <a:t>Strategy Meetings are held where there is reason to believe a child has suffered or is at risk of Significant harm (under Section 47)</a:t>
            </a:r>
            <a:endParaRPr lang="en-US" sz="1500"/>
          </a:p>
          <a:p>
            <a:pPr marL="0" indent="0">
              <a:lnSpc>
                <a:spcPct val="90000"/>
              </a:lnSpc>
              <a:buNone/>
            </a:pPr>
            <a:r>
              <a:rPr lang="en-GB" sz="1500"/>
              <a:t> </a:t>
            </a:r>
            <a:endParaRPr lang="en-US" sz="1500"/>
          </a:p>
          <a:p>
            <a:pPr>
              <a:lnSpc>
                <a:spcPct val="90000"/>
              </a:lnSpc>
            </a:pPr>
            <a:endParaRPr lang="en-GB" sz="1500"/>
          </a:p>
          <a:p>
            <a:pPr>
              <a:lnSpc>
                <a:spcPct val="90000"/>
              </a:lnSpc>
            </a:pPr>
            <a:endParaRPr lang="en-US" sz="1500"/>
          </a:p>
          <a:p>
            <a:pPr>
              <a:lnSpc>
                <a:spcPct val="90000"/>
              </a:lnSpc>
            </a:pPr>
            <a:endParaRPr lang="en-US" sz="1500"/>
          </a:p>
          <a:p>
            <a:pPr>
              <a:lnSpc>
                <a:spcPct val="90000"/>
              </a:lnSpc>
            </a:pPr>
            <a:endParaRPr lang="en-GB" sz="1500"/>
          </a:p>
        </p:txBody>
      </p:sp>
    </p:spTree>
    <p:extLst>
      <p:ext uri="{BB962C8B-B14F-4D97-AF65-F5344CB8AC3E}">
        <p14:creationId xmlns:p14="http://schemas.microsoft.com/office/powerpoint/2010/main" val="306909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3689" y="-1523260"/>
            <a:ext cx="6858000" cy="9905377"/>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877" y="0"/>
            <a:ext cx="7370061"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06346" y="-542695"/>
            <a:ext cx="4894564" cy="990725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t="3690" b="3690"/>
          <a:stretch>
            <a:fillRect/>
          </a:stretch>
        </p:blipFill>
        <p:spPr bwMode="auto">
          <a:xfrm>
            <a:off x="371475" y="904170"/>
            <a:ext cx="9163050" cy="50496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99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666379"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5CA9EF2C-760F-4757-A18F-2B0943F41BDA}"/>
              </a:ext>
            </a:extLst>
          </p:cNvPr>
          <p:cNvSpPr>
            <a:spLocks noGrp="1"/>
          </p:cNvSpPr>
          <p:nvPr>
            <p:ph type="title"/>
          </p:nvPr>
        </p:nvSpPr>
        <p:spPr>
          <a:xfrm>
            <a:off x="681037" y="643467"/>
            <a:ext cx="2397854" cy="5571066"/>
          </a:xfrm>
        </p:spPr>
        <p:txBody>
          <a:bodyPr>
            <a:normAutofit/>
          </a:bodyPr>
          <a:lstStyle/>
          <a:p>
            <a:r>
              <a:rPr lang="en-GB">
                <a:solidFill>
                  <a:srgbClr val="FFFFFF"/>
                </a:solidFill>
              </a:rPr>
              <a:t>Statistics</a:t>
            </a:r>
          </a:p>
        </p:txBody>
      </p:sp>
      <p:graphicFrame>
        <p:nvGraphicFramePr>
          <p:cNvPr id="18" name="Content Placeholder 2">
            <a:extLst>
              <a:ext uri="{FF2B5EF4-FFF2-40B4-BE49-F238E27FC236}">
                <a16:creationId xmlns:a16="http://schemas.microsoft.com/office/drawing/2014/main" id="{1E0BEDBC-7ED4-447F-8529-A7C22F53EEC3}"/>
              </a:ext>
            </a:extLst>
          </p:cNvPr>
          <p:cNvGraphicFramePr>
            <a:graphicFrameLocks noGrp="1"/>
          </p:cNvGraphicFramePr>
          <p:nvPr>
            <p:ph idx="1"/>
            <p:extLst>
              <p:ext uri="{D42A27DB-BD31-4B8C-83A1-F6EECF244321}">
                <p14:modId xmlns:p14="http://schemas.microsoft.com/office/powerpoint/2010/main" val="3817971577"/>
              </p:ext>
            </p:extLst>
          </p:nvPr>
        </p:nvGraphicFramePr>
        <p:xfrm>
          <a:off x="4231207" y="643466"/>
          <a:ext cx="5112018"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60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905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4696" y="0"/>
            <a:ext cx="3301304"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64777" y="-4164778"/>
            <a:ext cx="1576446" cy="9906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14422" y="348865"/>
            <a:ext cx="8160769" cy="877729"/>
          </a:xfrm>
        </p:spPr>
        <p:txBody>
          <a:bodyPr anchor="ctr">
            <a:normAutofit/>
          </a:bodyPr>
          <a:lstStyle/>
          <a:p>
            <a:pPr>
              <a:lnSpc>
                <a:spcPct val="90000"/>
              </a:lnSpc>
            </a:pPr>
            <a:r>
              <a:rPr lang="en-GB" sz="2800" b="1" dirty="0">
                <a:solidFill>
                  <a:srgbClr val="FFFFFF"/>
                </a:solidFill>
              </a:rPr>
              <a:t>MAST Team Composition</a:t>
            </a:r>
            <a:r>
              <a:rPr lang="en-GB" sz="2800" dirty="0">
                <a:solidFill>
                  <a:srgbClr val="FFFFFF"/>
                </a:solidFill>
              </a:rPr>
              <a:t> </a:t>
            </a:r>
            <a:br>
              <a:rPr lang="en-GB" sz="2800" dirty="0">
                <a:solidFill>
                  <a:srgbClr val="FFFFFF"/>
                </a:solidFill>
              </a:rPr>
            </a:br>
            <a:endParaRPr lang="en-GB" sz="2800" dirty="0">
              <a:solidFill>
                <a:srgbClr val="FFFFFF"/>
              </a:solidFill>
            </a:endParaRPr>
          </a:p>
        </p:txBody>
      </p:sp>
      <p:graphicFrame>
        <p:nvGraphicFramePr>
          <p:cNvPr id="5" name="Content Placeholder 2">
            <a:extLst>
              <a:ext uri="{FF2B5EF4-FFF2-40B4-BE49-F238E27FC236}">
                <a16:creationId xmlns:a16="http://schemas.microsoft.com/office/drawing/2014/main" id="{3EC97477-4F9C-402D-A26D-57AD8E4D51F9}"/>
              </a:ext>
            </a:extLst>
          </p:cNvPr>
          <p:cNvGraphicFramePr>
            <a:graphicFrameLocks noGrp="1"/>
          </p:cNvGraphicFramePr>
          <p:nvPr>
            <p:ph idx="1"/>
            <p:extLst>
              <p:ext uri="{D42A27DB-BD31-4B8C-83A1-F6EECF244321}">
                <p14:modId xmlns:p14="http://schemas.microsoft.com/office/powerpoint/2010/main" val="126832415"/>
              </p:ext>
            </p:extLst>
          </p:nvPr>
        </p:nvGraphicFramePr>
        <p:xfrm>
          <a:off x="523295" y="2112579"/>
          <a:ext cx="887886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40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61731" y="1162353"/>
            <a:ext cx="6858000" cy="4533295"/>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14437" y="917964"/>
            <a:ext cx="6346209" cy="4530565"/>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07676" y="3341725"/>
            <a:ext cx="2501979" cy="4530565"/>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88252" y="1335832"/>
            <a:ext cx="6858001" cy="4186335"/>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60396" y="1533338"/>
            <a:ext cx="4318303" cy="3508621"/>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3C8725-E800-42BA-8D4F-9F0364A571E6}"/>
              </a:ext>
            </a:extLst>
          </p:cNvPr>
          <p:cNvSpPr>
            <a:spLocks noGrp="1"/>
          </p:cNvSpPr>
          <p:nvPr>
            <p:ph type="title"/>
          </p:nvPr>
        </p:nvSpPr>
        <p:spPr>
          <a:xfrm>
            <a:off x="671446" y="586855"/>
            <a:ext cx="3436957" cy="3387497"/>
          </a:xfrm>
        </p:spPr>
        <p:txBody>
          <a:bodyPr anchor="b">
            <a:normAutofit/>
          </a:bodyPr>
          <a:lstStyle/>
          <a:p>
            <a:pPr algn="r"/>
            <a:r>
              <a:rPr lang="en-GB" sz="3600">
                <a:solidFill>
                  <a:srgbClr val="FFFFFF"/>
                </a:solidFill>
              </a:rPr>
              <a:t>MAST Roles and Responsibilities</a:t>
            </a:r>
          </a:p>
        </p:txBody>
      </p:sp>
      <p:sp>
        <p:nvSpPr>
          <p:cNvPr id="3" name="Content Placeholder 2">
            <a:extLst>
              <a:ext uri="{FF2B5EF4-FFF2-40B4-BE49-F238E27FC236}">
                <a16:creationId xmlns:a16="http://schemas.microsoft.com/office/drawing/2014/main" id="{C79BE13D-8FFE-4474-932F-0BC57662B02D}"/>
              </a:ext>
            </a:extLst>
          </p:cNvPr>
          <p:cNvSpPr>
            <a:spLocks noGrp="1"/>
          </p:cNvSpPr>
          <p:nvPr>
            <p:ph idx="1"/>
          </p:nvPr>
        </p:nvSpPr>
        <p:spPr>
          <a:xfrm>
            <a:off x="5234620" y="210096"/>
            <a:ext cx="3950739" cy="6243240"/>
          </a:xfrm>
        </p:spPr>
        <p:txBody>
          <a:bodyPr anchor="ctr">
            <a:normAutofit fontScale="92500" lnSpcReduction="20000"/>
          </a:bodyPr>
          <a:lstStyle/>
          <a:p>
            <a:pPr>
              <a:lnSpc>
                <a:spcPct val="90000"/>
              </a:lnSpc>
            </a:pPr>
            <a:endParaRPr lang="en-GB" sz="1600" b="1" dirty="0"/>
          </a:p>
          <a:p>
            <a:pPr>
              <a:lnSpc>
                <a:spcPct val="90000"/>
              </a:lnSpc>
            </a:pPr>
            <a:r>
              <a:rPr lang="en-GB" sz="1700" b="1" dirty="0"/>
              <a:t>Business Support</a:t>
            </a:r>
          </a:p>
          <a:p>
            <a:pPr marL="0" indent="0">
              <a:lnSpc>
                <a:spcPct val="90000"/>
              </a:lnSpc>
              <a:buNone/>
            </a:pPr>
            <a:r>
              <a:rPr lang="en-GB" sz="1700" dirty="0"/>
              <a:t>They are the first point of contact for the majority of referrals made to children services.</a:t>
            </a:r>
          </a:p>
          <a:p>
            <a:pPr marL="0" indent="0">
              <a:lnSpc>
                <a:spcPct val="90000"/>
              </a:lnSpc>
              <a:buNone/>
            </a:pPr>
            <a:r>
              <a:rPr lang="en-GB" sz="1700" dirty="0"/>
              <a:t> It is essential ACCURATE information is gathered and recorded, as this will inform any further action .</a:t>
            </a:r>
          </a:p>
          <a:p>
            <a:pPr>
              <a:lnSpc>
                <a:spcPct val="90000"/>
              </a:lnSpc>
            </a:pPr>
            <a:endParaRPr lang="en-GB" sz="1700" b="1" dirty="0"/>
          </a:p>
          <a:p>
            <a:pPr>
              <a:lnSpc>
                <a:spcPct val="90000"/>
              </a:lnSpc>
            </a:pPr>
            <a:endParaRPr lang="en-GB" sz="1700" b="1" dirty="0"/>
          </a:p>
          <a:p>
            <a:pPr>
              <a:lnSpc>
                <a:spcPct val="90000"/>
              </a:lnSpc>
            </a:pPr>
            <a:r>
              <a:rPr lang="en-GB" sz="1700" b="1" dirty="0"/>
              <a:t>Screening social workers</a:t>
            </a:r>
          </a:p>
          <a:p>
            <a:pPr marL="0" indent="0">
              <a:lnSpc>
                <a:spcPct val="90000"/>
              </a:lnSpc>
              <a:buNone/>
            </a:pPr>
            <a:r>
              <a:rPr lang="en-GB" sz="1700" dirty="0"/>
              <a:t>The screening social work role is to review case files, gather information from referrers and other agencies, complete chronologies and analysis of the information to inform the next action to be taken. </a:t>
            </a:r>
          </a:p>
          <a:p>
            <a:pPr marL="0" indent="0">
              <a:lnSpc>
                <a:spcPct val="90000"/>
              </a:lnSpc>
              <a:buNone/>
            </a:pPr>
            <a:endParaRPr lang="en-GB" sz="1700" dirty="0"/>
          </a:p>
          <a:p>
            <a:pPr>
              <a:lnSpc>
                <a:spcPct val="90000"/>
              </a:lnSpc>
            </a:pPr>
            <a:endParaRPr lang="en-GB" sz="1700" b="1" dirty="0"/>
          </a:p>
          <a:p>
            <a:pPr>
              <a:lnSpc>
                <a:spcPct val="90000"/>
              </a:lnSpc>
            </a:pPr>
            <a:endParaRPr lang="en-GB" sz="1700" b="1" dirty="0"/>
          </a:p>
          <a:p>
            <a:pPr>
              <a:lnSpc>
                <a:spcPct val="90000"/>
              </a:lnSpc>
            </a:pPr>
            <a:r>
              <a:rPr lang="en-GB" sz="1700" b="1" dirty="0"/>
              <a:t>MAST Manager and Practice Manager</a:t>
            </a:r>
          </a:p>
          <a:p>
            <a:pPr marL="0" indent="0">
              <a:lnSpc>
                <a:spcPct val="90000"/>
              </a:lnSpc>
              <a:buNone/>
            </a:pPr>
            <a:r>
              <a:rPr lang="en-GB" sz="1700" dirty="0"/>
              <a:t>Are the decision makers on all contacts and referrals and give the first management oversight on new casework. They undertake all Strategy Discussions and make appropriate records within timescales. The team Manager has management responsibility for providing management direction and supervision for all social workers within MAST.   </a:t>
            </a:r>
          </a:p>
          <a:p>
            <a:pPr marL="0" indent="0">
              <a:lnSpc>
                <a:spcPct val="90000"/>
              </a:lnSpc>
              <a:buNone/>
            </a:pPr>
            <a:endParaRPr lang="en-GB" sz="1100" dirty="0"/>
          </a:p>
          <a:p>
            <a:pPr marL="0" indent="0">
              <a:lnSpc>
                <a:spcPct val="90000"/>
              </a:lnSpc>
              <a:buNone/>
            </a:pPr>
            <a:endParaRPr lang="en-GB" sz="1100" dirty="0"/>
          </a:p>
          <a:p>
            <a:pPr marL="0" indent="0">
              <a:lnSpc>
                <a:spcPct val="90000"/>
              </a:lnSpc>
              <a:buNone/>
            </a:pPr>
            <a:r>
              <a:rPr lang="en-GB" sz="1100" dirty="0"/>
              <a:t> </a:t>
            </a:r>
          </a:p>
          <a:p>
            <a:pPr>
              <a:lnSpc>
                <a:spcPct val="90000"/>
              </a:lnSpc>
            </a:pPr>
            <a:endParaRPr lang="en-GB" sz="1100" dirty="0"/>
          </a:p>
        </p:txBody>
      </p:sp>
    </p:spTree>
    <p:extLst>
      <p:ext uri="{BB962C8B-B14F-4D97-AF65-F5344CB8AC3E}">
        <p14:creationId xmlns:p14="http://schemas.microsoft.com/office/powerpoint/2010/main" val="6184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614BF9-301D-46B6-8829-B1F7F92D1EFC}"/>
              </a:ext>
            </a:extLst>
          </p:cNvPr>
          <p:cNvSpPr>
            <a:spLocks noGrp="1"/>
          </p:cNvSpPr>
          <p:nvPr>
            <p:ph idx="1"/>
          </p:nvPr>
        </p:nvSpPr>
        <p:spPr>
          <a:xfrm>
            <a:off x="1114424" y="2318197"/>
            <a:ext cx="7900775" cy="3683358"/>
          </a:xfrm>
        </p:spPr>
        <p:txBody>
          <a:bodyPr anchor="ctr">
            <a:normAutofit/>
          </a:bodyPr>
          <a:lstStyle/>
          <a:p>
            <a:pPr>
              <a:lnSpc>
                <a:spcPct val="90000"/>
              </a:lnSpc>
            </a:pPr>
            <a:r>
              <a:rPr lang="en-GB" sz="1500" b="1" dirty="0"/>
              <a:t>Police</a:t>
            </a:r>
          </a:p>
          <a:p>
            <a:pPr marL="0" indent="0">
              <a:lnSpc>
                <a:spcPct val="90000"/>
              </a:lnSpc>
              <a:buNone/>
            </a:pPr>
            <a:r>
              <a:rPr lang="en-GB" sz="1500" dirty="0"/>
              <a:t>The role of the police within MAST is to contribute to the multi – agency discussions by providing the specialist police perspective and intelligence. </a:t>
            </a:r>
          </a:p>
          <a:p>
            <a:pPr>
              <a:lnSpc>
                <a:spcPct val="90000"/>
              </a:lnSpc>
            </a:pPr>
            <a:endParaRPr lang="en-GB" sz="1500" dirty="0"/>
          </a:p>
          <a:p>
            <a:pPr>
              <a:lnSpc>
                <a:spcPct val="90000"/>
              </a:lnSpc>
            </a:pPr>
            <a:r>
              <a:rPr lang="en-GB" sz="1500" b="1" dirty="0"/>
              <a:t>Health</a:t>
            </a:r>
          </a:p>
          <a:p>
            <a:pPr marL="0" indent="0">
              <a:lnSpc>
                <a:spcPct val="90000"/>
              </a:lnSpc>
              <a:buNone/>
            </a:pPr>
            <a:r>
              <a:rPr lang="en-GB" sz="1500" dirty="0"/>
              <a:t>The role of the health practitioner within MAST is to contribute to the multi-agency discussions by providing an analysis of the information held on the relevant health record and providing their specialist health knowledge and expertise to inform decision making. </a:t>
            </a:r>
          </a:p>
          <a:p>
            <a:pPr marL="0" indent="0">
              <a:lnSpc>
                <a:spcPct val="90000"/>
              </a:lnSpc>
              <a:buNone/>
            </a:pPr>
            <a:endParaRPr lang="en-GB" sz="1500" dirty="0"/>
          </a:p>
          <a:p>
            <a:pPr>
              <a:lnSpc>
                <a:spcPct val="90000"/>
              </a:lnSpc>
            </a:pPr>
            <a:r>
              <a:rPr lang="en-GB" sz="1500" b="1" dirty="0"/>
              <a:t>Early Help Pathway</a:t>
            </a:r>
          </a:p>
          <a:p>
            <a:pPr marL="0" indent="0">
              <a:lnSpc>
                <a:spcPct val="90000"/>
              </a:lnSpc>
              <a:buNone/>
            </a:pPr>
            <a:r>
              <a:rPr lang="en-GB" sz="1500" dirty="0"/>
              <a:t>Collect and share information on behalf of the Early Intervention Single Assessment team in respect to the daily MAST referral meeting attended by Police, Health and CSC.</a:t>
            </a:r>
          </a:p>
          <a:p>
            <a:pPr marL="0" indent="0">
              <a:lnSpc>
                <a:spcPct val="90000"/>
              </a:lnSpc>
              <a:buNone/>
            </a:pPr>
            <a:endParaRPr lang="en-GB" sz="1500" dirty="0"/>
          </a:p>
          <a:p>
            <a:pPr>
              <a:lnSpc>
                <a:spcPct val="90000"/>
              </a:lnSpc>
            </a:pPr>
            <a:r>
              <a:rPr lang="en-GB" sz="1500" b="1" dirty="0"/>
              <a:t>Education – via phone </a:t>
            </a:r>
          </a:p>
          <a:p>
            <a:pPr>
              <a:lnSpc>
                <a:spcPct val="90000"/>
              </a:lnSpc>
            </a:pPr>
            <a:endParaRPr lang="en-GB" sz="1500" dirty="0"/>
          </a:p>
        </p:txBody>
      </p:sp>
    </p:spTree>
    <p:extLst>
      <p:ext uri="{BB962C8B-B14F-4D97-AF65-F5344CB8AC3E}">
        <p14:creationId xmlns:p14="http://schemas.microsoft.com/office/powerpoint/2010/main" val="289667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081" y="1991392"/>
            <a:ext cx="13049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560389" y="115888"/>
            <a:ext cx="8785225" cy="1009650"/>
          </a:xfrm>
          <a:prstGeom prst="rect">
            <a:avLst/>
          </a:prstGeom>
          <a:solidFill>
            <a:srgbClr val="1B587C">
              <a:lumMod val="75000"/>
            </a:srgbClr>
          </a:solidFill>
          <a:ln>
            <a:solidFill>
              <a:srgbClr val="1B587C">
                <a:lumMod val="75000"/>
              </a:srgbClr>
            </a:solidFill>
          </a:ln>
        </p:spPr>
        <p:txBody>
          <a:bodyPr vert="horz" anchor="b">
            <a:normAutofit fontScale="97500" lnSpcReduction="10000"/>
          </a:bodyPr>
          <a:lst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a:lstStyle>
          <a:p>
            <a:pPr algn="ctr">
              <a:defRPr/>
            </a:pPr>
            <a:r>
              <a:rPr lang="en-GB" sz="3200">
                <a:latin typeface="Verdana"/>
              </a:rPr>
              <a:t>Referral to MAST</a:t>
            </a:r>
            <a:br>
              <a:rPr lang="en-GB" sz="3200">
                <a:latin typeface="Verdana"/>
              </a:rPr>
            </a:br>
            <a:r>
              <a:rPr lang="en-GB" sz="3200">
                <a:latin typeface="Verdana"/>
              </a:rPr>
              <a:t>01422 393336 for initial consultation</a:t>
            </a:r>
            <a:endParaRPr lang="en-GB" sz="3200" dirty="0">
              <a:latin typeface="Verdana"/>
            </a:endParaRPr>
          </a:p>
        </p:txBody>
      </p:sp>
      <p:graphicFrame>
        <p:nvGraphicFramePr>
          <p:cNvPr id="5" name="Diagram 4"/>
          <p:cNvGraphicFramePr/>
          <p:nvPr>
            <p:extLst>
              <p:ext uri="{D42A27DB-BD31-4B8C-83A1-F6EECF244321}">
                <p14:modId xmlns:p14="http://schemas.microsoft.com/office/powerpoint/2010/main" val="3928299801"/>
              </p:ext>
            </p:extLst>
          </p:nvPr>
        </p:nvGraphicFramePr>
        <p:xfrm>
          <a:off x="1136576" y="1125538"/>
          <a:ext cx="799288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0633" y="3717032"/>
            <a:ext cx="69310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2961" y="4365105"/>
            <a:ext cx="16589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753200" y="1700046"/>
            <a:ext cx="1872208" cy="828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806952" y="1744760"/>
            <a:ext cx="1818457" cy="738664"/>
          </a:xfrm>
          <a:prstGeom prst="rect">
            <a:avLst/>
          </a:prstGeom>
          <a:noFill/>
        </p:spPr>
        <p:txBody>
          <a:bodyPr wrap="square" rtlCol="0">
            <a:spAutoFit/>
          </a:bodyPr>
          <a:lstStyle/>
          <a:p>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Single Assessment (45 working days</a:t>
            </a:r>
          </a:p>
        </p:txBody>
      </p:sp>
    </p:spTree>
    <p:extLst>
      <p:ext uri="{BB962C8B-B14F-4D97-AF65-F5344CB8AC3E}">
        <p14:creationId xmlns:p14="http://schemas.microsoft.com/office/powerpoint/2010/main" val="3543184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6A09BDC61E0540AE64A60394526C36" ma:contentTypeVersion="11" ma:contentTypeDescription="Create a new document." ma:contentTypeScope="" ma:versionID="a6c09e283bd3d44b91f53c4ec16306be">
  <xsd:schema xmlns:xsd="http://www.w3.org/2001/XMLSchema" xmlns:xs="http://www.w3.org/2001/XMLSchema" xmlns:p="http://schemas.microsoft.com/office/2006/metadata/properties" xmlns:ns2="5c3250c0-ab3b-4ac0-ba1d-58c23145d463" xmlns:ns3="daf8bb99-f63a-4e33-b200-ec62ac311639" targetNamespace="http://schemas.microsoft.com/office/2006/metadata/properties" ma:root="true" ma:fieldsID="e0701976b19e9a8099312749b45f945e" ns2:_="" ns3:_="">
    <xsd:import namespace="5c3250c0-ab3b-4ac0-ba1d-58c23145d463"/>
    <xsd:import namespace="daf8bb99-f63a-4e33-b200-ec62ac3116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3250c0-ab3b-4ac0-ba1d-58c23145d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8bb99-f63a-4e33-b200-ec62ac31163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A9396D-9E64-4BA9-9E0C-6F70401CBEC7}">
  <ds:schemaRefs>
    <ds:schemaRef ds:uri="http://schemas.microsoft.com/sharepoint/v3/contenttype/forms"/>
  </ds:schemaRefs>
</ds:datastoreItem>
</file>

<file path=customXml/itemProps2.xml><?xml version="1.0" encoding="utf-8"?>
<ds:datastoreItem xmlns:ds="http://schemas.openxmlformats.org/officeDocument/2006/customXml" ds:itemID="{2F1E7002-685B-497D-93E1-DEED83E0E60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F7282D2-AEB6-4BE4-AF06-7A9A4AB7C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3250c0-ab3b-4ac0-ba1d-58c23145d463"/>
    <ds:schemaRef ds:uri="daf8bb99-f63a-4e33-b200-ec62ac3116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1674</TotalTime>
  <Words>1555</Words>
  <Application>Microsoft Office PowerPoint</Application>
  <PresentationFormat>A4 Paper (210x297 mm)</PresentationFormat>
  <Paragraphs>144</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Office Theme</vt:lpstr>
      <vt:lpstr>PowerPoint Presentation</vt:lpstr>
      <vt:lpstr>PowerPoint Presentation</vt:lpstr>
      <vt:lpstr>Overview of MAST- Multi-Agency Safeguarding Team</vt:lpstr>
      <vt:lpstr>PowerPoint Presentation</vt:lpstr>
      <vt:lpstr>Statistics</vt:lpstr>
      <vt:lpstr>MAST Team Composition  </vt:lpstr>
      <vt:lpstr>MAST Roles and Responsibilities</vt:lpstr>
      <vt:lpstr>PowerPoint Presentation</vt:lpstr>
      <vt:lpstr>PowerPoint Presentation</vt:lpstr>
      <vt:lpstr>Escalation process within MAST </vt:lpstr>
      <vt:lpstr>Working Together Dec 2020</vt:lpstr>
      <vt:lpstr>Information Sharing </vt:lpstr>
      <vt:lpstr>How to make a referral</vt:lpstr>
      <vt:lpstr>How to make a referral continued</vt:lpstr>
      <vt:lpstr>PowerPoint Presentation</vt:lpstr>
      <vt:lpstr>Contacts and Referrals</vt:lpstr>
      <vt:lpstr>Calderdale CCG Safeguarding Team</vt:lpstr>
    </vt:vector>
  </TitlesOfParts>
  <Company>Calderdale Clinical Comissioning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simon.lightwood</dc:creator>
  <cp:lastModifiedBy>FLETCHER, Louise (NHS KIRKLEES CCG)</cp:lastModifiedBy>
  <cp:revision>111</cp:revision>
  <dcterms:created xsi:type="dcterms:W3CDTF">2020-05-20T10:40:35Z</dcterms:created>
  <dcterms:modified xsi:type="dcterms:W3CDTF">2021-10-05T11:51:00Z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0x010100C06A09BDC61E0540AE64A60394526C36</vt:lpwstr>
  </property>
</Properties>
</file>