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80" r:id="rId2"/>
    <p:sldId id="323" r:id="rId3"/>
    <p:sldId id="282" r:id="rId4"/>
    <p:sldId id="268" r:id="rId5"/>
    <p:sldId id="258" r:id="rId6"/>
    <p:sldId id="259" r:id="rId7"/>
    <p:sldId id="270" r:id="rId8"/>
    <p:sldId id="310" r:id="rId9"/>
    <p:sldId id="276" r:id="rId10"/>
    <p:sldId id="267" r:id="rId11"/>
    <p:sldId id="271" r:id="rId12"/>
    <p:sldId id="305" r:id="rId13"/>
    <p:sldId id="326" r:id="rId14"/>
    <p:sldId id="303" r:id="rId15"/>
    <p:sldId id="324" r:id="rId16"/>
    <p:sldId id="262" r:id="rId17"/>
    <p:sldId id="269" r:id="rId18"/>
    <p:sldId id="295" r:id="rId19"/>
    <p:sldId id="296" r:id="rId20"/>
    <p:sldId id="297" r:id="rId21"/>
    <p:sldId id="299" r:id="rId22"/>
    <p:sldId id="301" r:id="rId23"/>
    <p:sldId id="302" r:id="rId24"/>
    <p:sldId id="325" r:id="rId25"/>
    <p:sldId id="315" r:id="rId26"/>
    <p:sldId id="317" r:id="rId27"/>
    <p:sldId id="322" r:id="rId28"/>
    <p:sldId id="318" r:id="rId29"/>
    <p:sldId id="320" r:id="rId30"/>
    <p:sldId id="327" r:id="rId31"/>
    <p:sldId id="321" r:id="rId32"/>
    <p:sldId id="30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Bell" initials="SB" lastIdx="1" clrIdx="0">
    <p:extLst>
      <p:ext uri="{19B8F6BF-5375-455C-9EA6-DF929625EA0E}">
        <p15:presenceInfo xmlns:p15="http://schemas.microsoft.com/office/powerpoint/2012/main" userId="Sally B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14" autoAdjust="0"/>
    <p:restoredTop sz="94660"/>
  </p:normalViewPr>
  <p:slideViewPr>
    <p:cSldViewPr snapToGrid="0">
      <p:cViewPr varScale="1">
        <p:scale>
          <a:sx n="86" d="100"/>
          <a:sy n="86" d="100"/>
        </p:scale>
        <p:origin x="58" y="58"/>
      </p:cViewPr>
      <p:guideLst/>
    </p:cSldViewPr>
  </p:slideViewPr>
  <p:notesTextViewPr>
    <p:cViewPr>
      <p:scale>
        <a:sx n="1" d="1"/>
        <a:sy n="1" d="1"/>
      </p:scale>
      <p:origin x="0" y="0"/>
    </p:cViewPr>
  </p:notesTextViewPr>
  <p:sorterViewPr>
    <p:cViewPr>
      <p:scale>
        <a:sx n="121" d="100"/>
        <a:sy n="12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B884F-A61C-4D56-BD9D-D9604E199011}" type="datetimeFigureOut">
              <a:rPr lang="en-GB" smtClean="0"/>
              <a:t>06/07/2020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2E528C-DD62-418D-BF60-9A0762D688CC}" type="slidenum">
              <a:rPr lang="en-GB" smtClean="0"/>
              <a:t>‹#›</a:t>
            </a:fld>
            <a:endParaRPr lang="en-GB" dirty="0"/>
          </a:p>
        </p:txBody>
      </p:sp>
    </p:spTree>
    <p:extLst>
      <p:ext uri="{BB962C8B-B14F-4D97-AF65-F5344CB8AC3E}">
        <p14:creationId xmlns:p14="http://schemas.microsoft.com/office/powerpoint/2010/main" val="1953204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6FCE-DC94-44E6-9A62-EFB5086CF1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21ED86-C43A-4E99-8634-975035180B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B4536B-DB76-41A8-9C04-A6DFE9709CE3}"/>
              </a:ext>
            </a:extLst>
          </p:cNvPr>
          <p:cNvSpPr>
            <a:spLocks noGrp="1"/>
          </p:cNvSpPr>
          <p:nvPr>
            <p:ph type="dt" sz="half" idx="10"/>
          </p:nvPr>
        </p:nvSpPr>
        <p:spPr/>
        <p:txBody>
          <a:bodyPr/>
          <a:lstStyle/>
          <a:p>
            <a:fld id="{8C403E8D-2A2C-4EC6-977E-3C7ECCC3E9AA}" type="datetime1">
              <a:rPr lang="en-GB" smtClean="0"/>
              <a:t>06/07/2020</a:t>
            </a:fld>
            <a:endParaRPr lang="en-GB" dirty="0"/>
          </a:p>
        </p:txBody>
      </p:sp>
      <p:sp>
        <p:nvSpPr>
          <p:cNvPr id="5" name="Footer Placeholder 4">
            <a:extLst>
              <a:ext uri="{FF2B5EF4-FFF2-40B4-BE49-F238E27FC236}">
                <a16:creationId xmlns:a16="http://schemas.microsoft.com/office/drawing/2014/main" id="{56484BA2-67AE-4409-8DF2-06E78D7BECB3}"/>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D5E5E6FE-687F-47B7-AD80-C85584D58DF3}"/>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00917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7CBE-CDC4-4927-8F1D-733C0E8122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0931D-96E9-4AA1-97E5-C7EDAE7B00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F1EB3-9782-41D3-9C01-A1A4C9D7F79B}"/>
              </a:ext>
            </a:extLst>
          </p:cNvPr>
          <p:cNvSpPr>
            <a:spLocks noGrp="1"/>
          </p:cNvSpPr>
          <p:nvPr>
            <p:ph type="dt" sz="half" idx="10"/>
          </p:nvPr>
        </p:nvSpPr>
        <p:spPr/>
        <p:txBody>
          <a:bodyPr/>
          <a:lstStyle/>
          <a:p>
            <a:fld id="{E13BCFA0-431E-4901-B2A6-CDF5E48DA8D5}" type="datetime1">
              <a:rPr lang="en-GB" smtClean="0"/>
              <a:t>06/07/2020</a:t>
            </a:fld>
            <a:endParaRPr lang="en-GB" dirty="0"/>
          </a:p>
        </p:txBody>
      </p:sp>
      <p:sp>
        <p:nvSpPr>
          <p:cNvPr id="5" name="Footer Placeholder 4">
            <a:extLst>
              <a:ext uri="{FF2B5EF4-FFF2-40B4-BE49-F238E27FC236}">
                <a16:creationId xmlns:a16="http://schemas.microsoft.com/office/drawing/2014/main" id="{12A084A3-1B7E-4E31-8A37-707DCB0DAA6F}"/>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BDA62369-EE04-431B-8122-B9AD4F96C2E3}"/>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61551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B03260-F67F-4C46-81F6-DF1AD76778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750E03-6F08-4A8D-BAC2-1B0745BF6E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AC452-5799-4B41-8BDA-A5B22FAFC38D}"/>
              </a:ext>
            </a:extLst>
          </p:cNvPr>
          <p:cNvSpPr>
            <a:spLocks noGrp="1"/>
          </p:cNvSpPr>
          <p:nvPr>
            <p:ph type="dt" sz="half" idx="10"/>
          </p:nvPr>
        </p:nvSpPr>
        <p:spPr/>
        <p:txBody>
          <a:bodyPr/>
          <a:lstStyle/>
          <a:p>
            <a:fld id="{516B696D-F3CC-468F-B079-B736976D8E66}" type="datetime1">
              <a:rPr lang="en-GB" smtClean="0"/>
              <a:t>06/07/2020</a:t>
            </a:fld>
            <a:endParaRPr lang="en-GB" dirty="0"/>
          </a:p>
        </p:txBody>
      </p:sp>
      <p:sp>
        <p:nvSpPr>
          <p:cNvPr id="5" name="Footer Placeholder 4">
            <a:extLst>
              <a:ext uri="{FF2B5EF4-FFF2-40B4-BE49-F238E27FC236}">
                <a16:creationId xmlns:a16="http://schemas.microsoft.com/office/drawing/2014/main" id="{B2CC986F-4764-425E-8A05-F1FC4EEB2194}"/>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270761C6-33F5-4552-9805-63F908F41D55}"/>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60031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8058-3112-407B-9EC6-79775C86FE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5CEF01-2771-404E-B015-DAE3BEDF3B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0F2C44-9E91-4140-895E-C71F7EB2C006}"/>
              </a:ext>
            </a:extLst>
          </p:cNvPr>
          <p:cNvSpPr>
            <a:spLocks noGrp="1"/>
          </p:cNvSpPr>
          <p:nvPr>
            <p:ph type="dt" sz="half" idx="10"/>
          </p:nvPr>
        </p:nvSpPr>
        <p:spPr/>
        <p:txBody>
          <a:bodyPr/>
          <a:lstStyle/>
          <a:p>
            <a:fld id="{AEC148D7-B1EC-4337-901A-3142DF88DDB8}" type="datetime1">
              <a:rPr lang="en-GB" smtClean="0"/>
              <a:t>06/07/2020</a:t>
            </a:fld>
            <a:endParaRPr lang="en-GB" dirty="0"/>
          </a:p>
        </p:txBody>
      </p:sp>
      <p:sp>
        <p:nvSpPr>
          <p:cNvPr id="5" name="Footer Placeholder 4">
            <a:extLst>
              <a:ext uri="{FF2B5EF4-FFF2-40B4-BE49-F238E27FC236}">
                <a16:creationId xmlns:a16="http://schemas.microsoft.com/office/drawing/2014/main" id="{0BE58184-5576-4B11-829B-723A5067C6A2}"/>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64CD6652-B4FC-465B-8C4A-AF0332B987CD}"/>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137583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C8DE-0CCA-4B01-94B0-9D8E57241C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5726B-2207-4501-AF47-5DA8C7C2F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B16F79-1923-4DC0-B44B-374FABA18DF7}"/>
              </a:ext>
            </a:extLst>
          </p:cNvPr>
          <p:cNvSpPr>
            <a:spLocks noGrp="1"/>
          </p:cNvSpPr>
          <p:nvPr>
            <p:ph type="dt" sz="half" idx="10"/>
          </p:nvPr>
        </p:nvSpPr>
        <p:spPr/>
        <p:txBody>
          <a:bodyPr/>
          <a:lstStyle/>
          <a:p>
            <a:fld id="{BE88D4B7-F1B5-466D-9BF0-BCBC6CE036BE}" type="datetime1">
              <a:rPr lang="en-GB" smtClean="0"/>
              <a:t>06/07/2020</a:t>
            </a:fld>
            <a:endParaRPr lang="en-GB" dirty="0"/>
          </a:p>
        </p:txBody>
      </p:sp>
      <p:sp>
        <p:nvSpPr>
          <p:cNvPr id="5" name="Footer Placeholder 4">
            <a:extLst>
              <a:ext uri="{FF2B5EF4-FFF2-40B4-BE49-F238E27FC236}">
                <a16:creationId xmlns:a16="http://schemas.microsoft.com/office/drawing/2014/main" id="{1C056B3B-A411-44A4-98BD-DC0C26CF5355}"/>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F6650652-5D05-46B2-8035-9E69C91851EB}"/>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04297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37BB-FFAC-43A3-8C56-86929922A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8D9DD5-2B78-4196-928B-99861B5330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F24FE0-E472-4D50-9723-F066741A4D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C1EF91-7151-4050-9FC9-0E67E4855942}"/>
              </a:ext>
            </a:extLst>
          </p:cNvPr>
          <p:cNvSpPr>
            <a:spLocks noGrp="1"/>
          </p:cNvSpPr>
          <p:nvPr>
            <p:ph type="dt" sz="half" idx="10"/>
          </p:nvPr>
        </p:nvSpPr>
        <p:spPr/>
        <p:txBody>
          <a:bodyPr/>
          <a:lstStyle/>
          <a:p>
            <a:fld id="{300564D2-0C0A-4356-8DEE-47F4D57A75DA}" type="datetime1">
              <a:rPr lang="en-GB" smtClean="0"/>
              <a:t>06/07/2020</a:t>
            </a:fld>
            <a:endParaRPr lang="en-GB" dirty="0"/>
          </a:p>
        </p:txBody>
      </p:sp>
      <p:sp>
        <p:nvSpPr>
          <p:cNvPr id="6" name="Footer Placeholder 5">
            <a:extLst>
              <a:ext uri="{FF2B5EF4-FFF2-40B4-BE49-F238E27FC236}">
                <a16:creationId xmlns:a16="http://schemas.microsoft.com/office/drawing/2014/main" id="{A1B38296-DCD9-4EA9-A052-584730E497CB}"/>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3A9F19E1-6DC8-4B28-87B5-A7A77D38169A}"/>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207585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56EE-B9E5-44F6-BFDD-9B0A8AA205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0F00CC-D679-4E24-B507-57CC839418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545840-974A-4065-91BB-ED76484FFD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0185B8-BF37-4269-A6B5-41FDDFCB64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6ECB93-369B-4337-A194-C81E335E56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065F89-26DE-4CBB-B568-22834F264CE3}"/>
              </a:ext>
            </a:extLst>
          </p:cNvPr>
          <p:cNvSpPr>
            <a:spLocks noGrp="1"/>
          </p:cNvSpPr>
          <p:nvPr>
            <p:ph type="dt" sz="half" idx="10"/>
          </p:nvPr>
        </p:nvSpPr>
        <p:spPr/>
        <p:txBody>
          <a:bodyPr/>
          <a:lstStyle/>
          <a:p>
            <a:fld id="{C7F56A69-E850-4B8F-B4E3-10B004E287A3}" type="datetime1">
              <a:rPr lang="en-GB" smtClean="0"/>
              <a:t>06/07/2020</a:t>
            </a:fld>
            <a:endParaRPr lang="en-GB" dirty="0"/>
          </a:p>
        </p:txBody>
      </p:sp>
      <p:sp>
        <p:nvSpPr>
          <p:cNvPr id="8" name="Footer Placeholder 7">
            <a:extLst>
              <a:ext uri="{FF2B5EF4-FFF2-40B4-BE49-F238E27FC236}">
                <a16:creationId xmlns:a16="http://schemas.microsoft.com/office/drawing/2014/main" id="{F8B755D6-B362-4A06-8AB1-1274A746A862}"/>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9" name="Slide Number Placeholder 8">
            <a:extLst>
              <a:ext uri="{FF2B5EF4-FFF2-40B4-BE49-F238E27FC236}">
                <a16:creationId xmlns:a16="http://schemas.microsoft.com/office/drawing/2014/main" id="{C82C6440-226B-4CA2-9B8D-8E31A2F2E71C}"/>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24085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8D73-7016-4116-A3B7-FBF23CEA7C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32B6AB-0F24-49F7-95C0-AA68AEFE358D}"/>
              </a:ext>
            </a:extLst>
          </p:cNvPr>
          <p:cNvSpPr>
            <a:spLocks noGrp="1"/>
          </p:cNvSpPr>
          <p:nvPr>
            <p:ph type="dt" sz="half" idx="10"/>
          </p:nvPr>
        </p:nvSpPr>
        <p:spPr/>
        <p:txBody>
          <a:bodyPr/>
          <a:lstStyle/>
          <a:p>
            <a:fld id="{8AAA68F4-612D-4B51-9042-CF9185F30143}" type="datetime1">
              <a:rPr lang="en-GB" smtClean="0"/>
              <a:t>06/07/2020</a:t>
            </a:fld>
            <a:endParaRPr lang="en-GB" dirty="0"/>
          </a:p>
        </p:txBody>
      </p:sp>
      <p:sp>
        <p:nvSpPr>
          <p:cNvPr id="4" name="Footer Placeholder 3">
            <a:extLst>
              <a:ext uri="{FF2B5EF4-FFF2-40B4-BE49-F238E27FC236}">
                <a16:creationId xmlns:a16="http://schemas.microsoft.com/office/drawing/2014/main" id="{ECBB8E86-DD57-4C61-81F4-D08519055B95}"/>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3A293157-2FA8-430C-AE2F-A234C564DA00}"/>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6337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E0E42A-21A8-402A-AD78-770BD97D3F7A}"/>
              </a:ext>
            </a:extLst>
          </p:cNvPr>
          <p:cNvSpPr>
            <a:spLocks noGrp="1"/>
          </p:cNvSpPr>
          <p:nvPr>
            <p:ph type="dt" sz="half" idx="10"/>
          </p:nvPr>
        </p:nvSpPr>
        <p:spPr/>
        <p:txBody>
          <a:bodyPr/>
          <a:lstStyle/>
          <a:p>
            <a:fld id="{C150BFE0-64FD-4FAA-9862-0260073E29B2}" type="datetime1">
              <a:rPr lang="en-GB" smtClean="0"/>
              <a:t>06/07/2020</a:t>
            </a:fld>
            <a:endParaRPr lang="en-GB" dirty="0"/>
          </a:p>
        </p:txBody>
      </p:sp>
      <p:sp>
        <p:nvSpPr>
          <p:cNvPr id="3" name="Footer Placeholder 2">
            <a:extLst>
              <a:ext uri="{FF2B5EF4-FFF2-40B4-BE49-F238E27FC236}">
                <a16:creationId xmlns:a16="http://schemas.microsoft.com/office/drawing/2014/main" id="{9764132B-BFC4-42E5-B20F-9D9E19566F9E}"/>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4" name="Slide Number Placeholder 3">
            <a:extLst>
              <a:ext uri="{FF2B5EF4-FFF2-40B4-BE49-F238E27FC236}">
                <a16:creationId xmlns:a16="http://schemas.microsoft.com/office/drawing/2014/main" id="{DA1B5979-5997-404F-B439-93E143163BC6}"/>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333446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7990-3D4D-42D3-9D82-1487AF5B5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BF9C27-04A9-4CEA-B946-8C84CC5B60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AA4192-D9D0-4E98-82C2-CA6487724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DAC971-9D5E-457B-8449-9CF9CB525853}"/>
              </a:ext>
            </a:extLst>
          </p:cNvPr>
          <p:cNvSpPr>
            <a:spLocks noGrp="1"/>
          </p:cNvSpPr>
          <p:nvPr>
            <p:ph type="dt" sz="half" idx="10"/>
          </p:nvPr>
        </p:nvSpPr>
        <p:spPr/>
        <p:txBody>
          <a:bodyPr/>
          <a:lstStyle/>
          <a:p>
            <a:fld id="{465BEE33-5327-4828-B46D-EC1D4212D77C}" type="datetime1">
              <a:rPr lang="en-GB" smtClean="0"/>
              <a:t>06/07/2020</a:t>
            </a:fld>
            <a:endParaRPr lang="en-GB" dirty="0"/>
          </a:p>
        </p:txBody>
      </p:sp>
      <p:sp>
        <p:nvSpPr>
          <p:cNvPr id="6" name="Footer Placeholder 5">
            <a:extLst>
              <a:ext uri="{FF2B5EF4-FFF2-40B4-BE49-F238E27FC236}">
                <a16:creationId xmlns:a16="http://schemas.microsoft.com/office/drawing/2014/main" id="{66A2F76C-67B7-47E3-842A-B8BFE00DDE79}"/>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6D5DC59B-8492-437F-AECB-ACF62308FD01}"/>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46930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26E3-BA3C-42C2-94A4-ABD00FBCD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C455E4-81F5-488B-AA27-FEA36B40A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6F99DB5-5009-40D9-93AF-E5F837F5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CD7EA9-B4FA-4D0B-B221-CCF1DC7B45CA}"/>
              </a:ext>
            </a:extLst>
          </p:cNvPr>
          <p:cNvSpPr>
            <a:spLocks noGrp="1"/>
          </p:cNvSpPr>
          <p:nvPr>
            <p:ph type="dt" sz="half" idx="10"/>
          </p:nvPr>
        </p:nvSpPr>
        <p:spPr/>
        <p:txBody>
          <a:bodyPr/>
          <a:lstStyle/>
          <a:p>
            <a:fld id="{DDFDF352-C8B9-4C97-A527-E49DCC7E3082}" type="datetime1">
              <a:rPr lang="en-GB" smtClean="0"/>
              <a:t>06/07/2020</a:t>
            </a:fld>
            <a:endParaRPr lang="en-GB" dirty="0"/>
          </a:p>
        </p:txBody>
      </p:sp>
      <p:sp>
        <p:nvSpPr>
          <p:cNvPr id="6" name="Footer Placeholder 5">
            <a:extLst>
              <a:ext uri="{FF2B5EF4-FFF2-40B4-BE49-F238E27FC236}">
                <a16:creationId xmlns:a16="http://schemas.microsoft.com/office/drawing/2014/main" id="{F148A9A2-A814-4948-9F76-F37460429548}"/>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7" name="Slide Number Placeholder 6">
            <a:extLst>
              <a:ext uri="{FF2B5EF4-FFF2-40B4-BE49-F238E27FC236}">
                <a16:creationId xmlns:a16="http://schemas.microsoft.com/office/drawing/2014/main" id="{8CA997E4-9E7C-4E44-9817-EF0C47A160A5}"/>
              </a:ext>
            </a:extLst>
          </p:cNvPr>
          <p:cNvSpPr>
            <a:spLocks noGrp="1"/>
          </p:cNvSpPr>
          <p:nvPr>
            <p:ph type="sldNum" sz="quarter" idx="12"/>
          </p:nvPr>
        </p:nvSpPr>
        <p:spPr/>
        <p:txBody>
          <a:bodyPr/>
          <a:lstStyle/>
          <a:p>
            <a:fld id="{A7F21FA5-B1F9-4A84-94E6-2BC681201AA2}" type="slidenum">
              <a:rPr lang="en-GB" smtClean="0"/>
              <a:t>‹#›</a:t>
            </a:fld>
            <a:endParaRPr lang="en-GB" dirty="0"/>
          </a:p>
        </p:txBody>
      </p:sp>
    </p:spTree>
    <p:extLst>
      <p:ext uri="{BB962C8B-B14F-4D97-AF65-F5344CB8AC3E}">
        <p14:creationId xmlns:p14="http://schemas.microsoft.com/office/powerpoint/2010/main" val="50510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209E90-C79A-4331-81D9-0E1D7C7966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DD86CB-181D-4033-86A7-6488BF163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40760-3D3D-4822-AF6F-745418C611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BB23C-AC22-44F1-B8F0-602872538C11}" type="datetime1">
              <a:rPr lang="en-GB" smtClean="0"/>
              <a:t>06/07/2020</a:t>
            </a:fld>
            <a:endParaRPr lang="en-GB" dirty="0"/>
          </a:p>
        </p:txBody>
      </p:sp>
      <p:sp>
        <p:nvSpPr>
          <p:cNvPr id="5" name="Footer Placeholder 4">
            <a:extLst>
              <a:ext uri="{FF2B5EF4-FFF2-40B4-BE49-F238E27FC236}">
                <a16:creationId xmlns:a16="http://schemas.microsoft.com/office/drawing/2014/main" id="{ECBAB0A9-7155-4932-9C89-F3B0C7618B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SOP for Minimising Nosocomial Infections in the NHS - North East &amp; Yorkshire</a:t>
            </a:r>
          </a:p>
        </p:txBody>
      </p:sp>
      <p:sp>
        <p:nvSpPr>
          <p:cNvPr id="6" name="Slide Number Placeholder 5">
            <a:extLst>
              <a:ext uri="{FF2B5EF4-FFF2-40B4-BE49-F238E27FC236}">
                <a16:creationId xmlns:a16="http://schemas.microsoft.com/office/drawing/2014/main" id="{0EA0502A-4504-454C-A256-951EC3F5D7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21FA5-B1F9-4A84-94E6-2BC681201AA2}" type="slidenum">
              <a:rPr lang="en-GB" smtClean="0"/>
              <a:t>‹#›</a:t>
            </a:fld>
            <a:endParaRPr lang="en-GB" dirty="0"/>
          </a:p>
        </p:txBody>
      </p:sp>
    </p:spTree>
    <p:extLst>
      <p:ext uri="{BB962C8B-B14F-4D97-AF65-F5344CB8AC3E}">
        <p14:creationId xmlns:p14="http://schemas.microsoft.com/office/powerpoint/2010/main" val="3630847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hyperlink" Target="https://www.england.nhs.uk/coronavirus/wp-content/uploads/sites/52/2020/04/C0542-IPC-Management-checklist-v1-2.pdf" TargetMode="External"/><Relationship Id="rId2" Type="http://schemas.openxmlformats.org/officeDocument/2006/relationships/hyperlink" Target="https://www.england.nhs.uk/coronavirus/wp-content/uploads/sites/52/2020/04/C0542-IPC-Board-Assurance-Framework-v1-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ngland.nhs.uk/coronavirus/community-social-care-ambulance/#ambulance" TargetMode="External"/><Relationship Id="rId2" Type="http://schemas.openxmlformats.org/officeDocument/2006/relationships/hyperlink" Target="http://www.gov.uk/government/publications/covid-19-guidance-for-ambulance-trusts/covid-19-guidance-for-ambulance-trusts#identification-of-possible-cas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ngland.eprrney@nhs.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ur01.safelinks.protection.outlook.com/?url=https://www.gov.uk/government/publications/covid-19-management-of-exposed-healthcare-workers-and-patients-in-hospital-settings/covid-19-management-of-exposed-healthcare-workers-and-patients-in-hospital-settings&amp;data=02|01|Mercy.Vergis@phe.gov.uk|dd50eaf322c544e0fb1a08d80941e246|ee4e14994a354b2ead475f3cf9de8666|0|0|637269525853816029&amp;sdata=RvrnBFzhujvMrNOt31xLp62OszpaTldRJ0FpRowWx3c%3D&amp;reserved=0" TargetMode="External"/><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3.xml"/><Relationship Id="rId18" Type="http://schemas.openxmlformats.org/officeDocument/2006/relationships/slide" Target="slide32.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22.xml"/><Relationship Id="rId17" Type="http://schemas.openxmlformats.org/officeDocument/2006/relationships/slide" Target="slide31.xml"/><Relationship Id="rId2" Type="http://schemas.openxmlformats.org/officeDocument/2006/relationships/slide" Target="slide3.xml"/><Relationship Id="rId16"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6.xml"/><Relationship Id="rId5" Type="http://schemas.openxmlformats.org/officeDocument/2006/relationships/slide" Target="slide6.xml"/><Relationship Id="rId15" Type="http://schemas.openxmlformats.org/officeDocument/2006/relationships/slide" Target="slide27.xml"/><Relationship Id="rId10" Type="http://schemas.openxmlformats.org/officeDocument/2006/relationships/slide" Target="slide15.xml"/><Relationship Id="rId4" Type="http://schemas.openxmlformats.org/officeDocument/2006/relationships/slide" Target="slide5.xml"/><Relationship Id="rId9" Type="http://schemas.openxmlformats.org/officeDocument/2006/relationships/slide" Target="slide14.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mailto:england.eprrney@nhs.net" TargetMode="External"/><Relationship Id="rId1" Type="http://schemas.openxmlformats.org/officeDocument/2006/relationships/slideLayout" Target="../slideLayouts/slideLayout2.xml"/><Relationship Id="rId5" Type="http://schemas.openxmlformats.org/officeDocument/2006/relationships/hyperlink" Target="https://eur01.safelinks.protection.outlook.com/?url=https://www.gov.uk/government/publications/covid-19-management-of-exposed-healthcare-workers-and-patients-in-hospital-settings/covid-19-management-of-exposed-healthcare-workers-and-patients-in-hospital-settings&amp;data=02|01|Mercy.Vergis@phe.gov.uk|dd50eaf322c544e0fb1a08d80941e246|ee4e14994a354b2ead475f3cf9de8666|0|0|637269525853816029&amp;sdata=RvrnBFzhujvMrNOt31xLp62OszpaTldRJ0FpRowWx3c%3D&amp;reserved=0" TargetMode="External"/><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hyperlink" Target="https://eur01.safelinks.protection.outlook.com/?url=https://www.gov.uk/government/publications/covid-19-management-of-exposed-healthcare-workers-and-patients-in-hospital-settings/covid-19-management-of-exposed-healthcare-workers-and-patients-in-hospital-settings&amp;data=02|01|Mercy.Vergis@phe.gov.uk|dd50eaf322c544e0fb1a08d80941e246|ee4e14994a354b2ead475f3cf9de8666|0|0|637269525853816029&amp;sdata=RvrnBFzhujvMrNOt31xLp62OszpaTldRJ0FpRowWx3c%3D&amp;reserved=0" TargetMode="External"/><Relationship Id="rId2" Type="http://schemas.openxmlformats.org/officeDocument/2006/relationships/hyperlink" Target="https://www.gov.uk/guidance/working-safely-during-coronavirus-covid-19" TargetMode="Externa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9.xml"/><Relationship Id="rId4" Type="http://schemas.openxmlformats.org/officeDocument/2006/relationships/hyperlink" Target="mailto:england.eprrney@nhs.ne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england.eprrney@nhs.net" TargetMode="External"/><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improvement.nhs.uk/documents/6534/Standards_for_PSI_Investigation.pdf" TargetMode="External"/><Relationship Id="rId2" Type="http://schemas.openxmlformats.org/officeDocument/2006/relationships/hyperlink" Target="https://improvement.nhs.uk/resources/patient-safety-investigation/" TargetMode="External"/><Relationship Id="rId1" Type="http://schemas.openxmlformats.org/officeDocument/2006/relationships/slideLayout" Target="../slideLayouts/slideLayout2.xml"/><Relationship Id="rId5" Type="http://schemas.openxmlformats.org/officeDocument/2006/relationships/hyperlink" Target="https://www.nhs.uk/conditions/coronavirus-covid-19/people-at-higher-risk/pregnancy-and-coronavirus/" TargetMode="External"/><Relationship Id="rId4" Type="http://schemas.openxmlformats.org/officeDocument/2006/relationships/hyperlink" Target="https://www.hse.gov.uk/coronavirus/ppe-face-masks/index.ht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ICC.NorthEast@phe.gov.uk" TargetMode="External"/><Relationship Id="rId2" Type="http://schemas.openxmlformats.org/officeDocument/2006/relationships/hyperlink" Target="mailto:england.eprrney@nhs.net" TargetMode="External"/><Relationship Id="rId1" Type="http://schemas.openxmlformats.org/officeDocument/2006/relationships/slideLayout" Target="../slideLayouts/slideLayout2.xml"/><Relationship Id="rId6" Type="http://schemas.openxmlformats.org/officeDocument/2006/relationships/hyperlink" Target="mailto:ICC.Eastmidlands@phe.gov.uk" TargetMode="External"/><Relationship Id="rId5" Type="http://schemas.openxmlformats.org/officeDocument/2006/relationships/hyperlink" Target="mailto:ICC.NorthWest@phe.gov.uk" TargetMode="External"/><Relationship Id="rId4" Type="http://schemas.openxmlformats.org/officeDocument/2006/relationships/hyperlink" Target="mailto:ICC.YorkshireHumber@phe.gov.u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343723/12_8_2014_CD_Outbreak_Guidance_REandCT_2__2_.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666C0-2DEB-43D6-B9F1-05B38E5C5586}"/>
              </a:ext>
            </a:extLst>
          </p:cNvPr>
          <p:cNvSpPr>
            <a:spLocks noGrp="1"/>
          </p:cNvSpPr>
          <p:nvPr>
            <p:ph type="ctrTitle"/>
          </p:nvPr>
        </p:nvSpPr>
        <p:spPr/>
        <p:txBody>
          <a:bodyPr>
            <a:normAutofit/>
          </a:bodyPr>
          <a:lstStyle/>
          <a:p>
            <a:br>
              <a:rPr lang="en-GB" sz="40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North East and Yorkshire Region</a:t>
            </a:r>
          </a:p>
        </p:txBody>
      </p:sp>
      <p:sp>
        <p:nvSpPr>
          <p:cNvPr id="3" name="Subtitle 2">
            <a:extLst>
              <a:ext uri="{FF2B5EF4-FFF2-40B4-BE49-F238E27FC236}">
                <a16:creationId xmlns:a16="http://schemas.microsoft.com/office/drawing/2014/main" id="{48B2A16F-C76B-44CD-AA8C-552A4778828E}"/>
              </a:ext>
            </a:extLst>
          </p:cNvPr>
          <p:cNvSpPr>
            <a:spLocks noGrp="1"/>
          </p:cNvSpPr>
          <p:nvPr>
            <p:ph type="subTitle" idx="1"/>
          </p:nvPr>
        </p:nvSpPr>
        <p:spPr>
          <a:xfrm>
            <a:off x="253219" y="3602038"/>
            <a:ext cx="11422966" cy="1655762"/>
          </a:xfrm>
        </p:spPr>
        <p:txBody>
          <a:bodyPr>
            <a:noAutofit/>
          </a:bodyPr>
          <a:lstStyle/>
          <a:p>
            <a:r>
              <a:rPr lang="en-GB" sz="3600" dirty="0">
                <a:latin typeface="Arial" panose="020B0604020202020204" pitchFamily="34" charset="0"/>
                <a:cs typeface="Arial" panose="020B0604020202020204" pitchFamily="34" charset="0"/>
              </a:rPr>
              <a:t>SOP for Minimising Nosocomial Infections in the NHS </a:t>
            </a: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06 July 2020 Version 2</a:t>
            </a:r>
          </a:p>
        </p:txBody>
      </p:sp>
      <p:pic>
        <p:nvPicPr>
          <p:cNvPr id="5" name="Picture 4" descr="cid:image002.png@01D5CD45.F178C900">
            <a:extLst>
              <a:ext uri="{FF2B5EF4-FFF2-40B4-BE49-F238E27FC236}">
                <a16:creationId xmlns:a16="http://schemas.microsoft.com/office/drawing/2014/main" id="{301429B3-5D51-4C28-A22F-88A185DBD8F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818562" y="1133475"/>
            <a:ext cx="1172105" cy="949325"/>
          </a:xfrm>
          <a:prstGeom prst="rect">
            <a:avLst/>
          </a:prstGeom>
          <a:noFill/>
          <a:ln>
            <a:noFill/>
          </a:ln>
        </p:spPr>
      </p:pic>
      <p:pic>
        <p:nvPicPr>
          <p:cNvPr id="1026" name="Picture 2" descr="cached.imagescaler.hbpl.co.uk/resize/scaleWidth...">
            <a:extLst>
              <a:ext uri="{FF2B5EF4-FFF2-40B4-BE49-F238E27FC236}">
                <a16:creationId xmlns:a16="http://schemas.microsoft.com/office/drawing/2014/main" id="{E39A96F3-4554-463F-9BF5-1D5F91EAB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334" y="1134564"/>
            <a:ext cx="2658534" cy="147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15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640977" y="218636"/>
            <a:ext cx="10515600" cy="647887"/>
          </a:xfrm>
        </p:spPr>
        <p:txBody>
          <a:bodyPr>
            <a:normAutofit/>
          </a:bodyPr>
          <a:lstStyle/>
          <a:p>
            <a:r>
              <a:rPr lang="en-GB" sz="2800" b="1" dirty="0">
                <a:solidFill>
                  <a:srgbClr val="0070C0"/>
                </a:solidFill>
                <a:latin typeface="Arial" panose="020B0604020202020204" pitchFamily="34" charset="0"/>
                <a:ea typeface="+mn-ea"/>
                <a:cs typeface="Arial" panose="020B0604020202020204" pitchFamily="34" charset="0"/>
              </a:rPr>
              <a:t>Planning in trusts: what to have in place</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640977" y="980598"/>
            <a:ext cx="10515600" cy="5240908"/>
          </a:xfrm>
        </p:spPr>
        <p:txBody>
          <a:bodyPr>
            <a:noAutofit/>
          </a:bodyPr>
          <a:lstStyle/>
          <a:p>
            <a:r>
              <a:rPr lang="en-GB" sz="1800" dirty="0">
                <a:latin typeface="Arial" panose="020B0604020202020204" pitchFamily="34" charset="0"/>
                <a:ea typeface="Times New Roman" panose="02020603050405020304" pitchFamily="18" charset="0"/>
                <a:cs typeface="Arial" panose="020B0604020202020204" pitchFamily="34" charset="0"/>
              </a:rPr>
              <a:t>Provide the HPT with a single point of contact nhs.net email address for receipt of case details</a:t>
            </a:r>
          </a:p>
          <a:p>
            <a:r>
              <a:rPr lang="en-GB" sz="1800" dirty="0">
                <a:latin typeface="Arial" panose="020B0604020202020204" pitchFamily="34" charset="0"/>
                <a:ea typeface="Times New Roman" panose="02020603050405020304" pitchFamily="18" charset="0"/>
                <a:cs typeface="Arial" panose="020B0604020202020204" pitchFamily="34" charset="0"/>
              </a:rPr>
              <a:t>NHS Test and Trace follow-up may not be immediate, therefore please ensure that your staff are aware that they must promptly inform their line manager (or other local arrangement) of a positive SARS-CoV-2 result.</a:t>
            </a:r>
          </a:p>
          <a:p>
            <a:r>
              <a:rPr lang="en-GB" sz="1800" dirty="0">
                <a:latin typeface="Arial" panose="020B0604020202020204" pitchFamily="34" charset="0"/>
                <a:ea typeface="Times New Roman" panose="02020603050405020304" pitchFamily="18" charset="0"/>
                <a:cs typeface="Arial" panose="020B0604020202020204" pitchFamily="34" charset="0"/>
              </a:rPr>
              <a:t>This will improve the speed and therefore effectiveness of contact tracing, hopefully reducing the risk of a hospital-based outbreak.</a:t>
            </a:r>
          </a:p>
          <a:p>
            <a:pPr marL="0" indent="0">
              <a:buNone/>
            </a:pPr>
            <a:r>
              <a:rPr lang="en-GB" sz="1800" b="1" dirty="0">
                <a:latin typeface="Arial" panose="020B0604020202020204" pitchFamily="34" charset="0"/>
                <a:cs typeface="Arial" panose="020B0604020202020204" pitchFamily="34" charset="0"/>
              </a:rPr>
              <a:t>Points to consider in trusts</a:t>
            </a:r>
          </a:p>
          <a:p>
            <a:r>
              <a:rPr lang="en-GB" sz="1800" b="1" dirty="0">
                <a:latin typeface="Arial" panose="020B0604020202020204" pitchFamily="34" charset="0"/>
                <a:cs typeface="Arial" panose="020B0604020202020204" pitchFamily="34" charset="0"/>
              </a:rPr>
              <a:t>Patient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probably fine, did they have contact with other staff or patients on the visit? (isolating until negative test, is this in place for asymptomatics/screening?)</a:t>
            </a:r>
          </a:p>
          <a:p>
            <a:r>
              <a:rPr lang="en-GB" sz="1800" b="1" dirty="0">
                <a:latin typeface="Arial" panose="020B0604020202020204" pitchFamily="34" charset="0"/>
                <a:cs typeface="Arial" panose="020B0604020202020204" pitchFamily="34" charset="0"/>
              </a:rPr>
              <a:t>Staff member (non-clinical)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have all staff been socially distancing (then no contact), what contact with patients and others?</a:t>
            </a:r>
          </a:p>
          <a:p>
            <a:r>
              <a:rPr lang="en-GB" sz="1800" b="1" dirty="0">
                <a:latin typeface="Arial" panose="020B0604020202020204" pitchFamily="34" charset="0"/>
                <a:cs typeface="Arial" panose="020B0604020202020204" pitchFamily="34" charset="0"/>
              </a:rPr>
              <a:t>Staff member (clinical) tests positive</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contact with patients, other clinical staff, other staff when not in PPE (and review of PPE use)</a:t>
            </a:r>
          </a:p>
          <a:p>
            <a:r>
              <a:rPr lang="en-GB" sz="1800" b="1" dirty="0">
                <a:latin typeface="Arial" panose="020B0604020202020204" pitchFamily="34" charset="0"/>
                <a:cs typeface="Arial" panose="020B0604020202020204" pitchFamily="34" charset="0"/>
              </a:rPr>
              <a:t>Review ways of working</a:t>
            </a:r>
          </a:p>
          <a:p>
            <a:pPr lvl="1">
              <a:buFont typeface="Wingdings" panose="05000000000000000000" pitchFamily="2" charset="2"/>
              <a:buChar char="Ø"/>
            </a:pPr>
            <a:r>
              <a:rPr lang="en-GB" sz="1600" dirty="0">
                <a:latin typeface="Arial" panose="020B0604020202020204" pitchFamily="34" charset="0"/>
                <a:cs typeface="Arial" panose="020B0604020202020204" pitchFamily="34" charset="0"/>
              </a:rPr>
              <a:t>common rooms, meetings, reception and other high use areas, cleaning arrangements, travel arrangements.</a:t>
            </a:r>
          </a:p>
          <a:p>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85DCB2C-711E-4542-8C97-4CCEE401E25B}"/>
              </a:ext>
            </a:extLst>
          </p:cNvPr>
          <p:cNvSpPr>
            <a:spLocks noGrp="1"/>
          </p:cNvSpPr>
          <p:nvPr>
            <p:ph type="sldNum" sz="quarter" idx="12"/>
          </p:nvPr>
        </p:nvSpPr>
        <p:spPr/>
        <p:txBody>
          <a:bodyPr/>
          <a:lstStyle/>
          <a:p>
            <a:fld id="{A7F21FA5-B1F9-4A84-94E6-2BC681201AA2}" type="slidenum">
              <a:rPr lang="en-GB" smtClean="0"/>
              <a:t>10</a:t>
            </a:fld>
            <a:endParaRPr lang="en-GB" dirty="0"/>
          </a:p>
        </p:txBody>
      </p:sp>
      <p:sp>
        <p:nvSpPr>
          <p:cNvPr id="5" name="Footer Placeholder 4">
            <a:extLst>
              <a:ext uri="{FF2B5EF4-FFF2-40B4-BE49-F238E27FC236}">
                <a16:creationId xmlns:a16="http://schemas.microsoft.com/office/drawing/2014/main" id="{40606847-CB72-460E-97BE-09A950A69789}"/>
              </a:ext>
            </a:extLst>
          </p:cNvPr>
          <p:cNvSpPr>
            <a:spLocks noGrp="1"/>
          </p:cNvSpPr>
          <p:nvPr>
            <p:ph type="ftr" sz="quarter" idx="11"/>
          </p:nvPr>
        </p:nvSpPr>
        <p:spPr>
          <a:xfrm>
            <a:off x="5428129" y="6356350"/>
            <a:ext cx="5643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59062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578223" y="258482"/>
            <a:ext cx="10515600" cy="665816"/>
          </a:xfrm>
        </p:spPr>
        <p:txBody>
          <a:bodyPr>
            <a:normAutofit/>
          </a:bodyPr>
          <a:lstStyle/>
          <a:p>
            <a:r>
              <a:rPr lang="en-GB" sz="2800" b="1" dirty="0">
                <a:solidFill>
                  <a:srgbClr val="0070C0"/>
                </a:solidFill>
                <a:latin typeface="Arial" panose="020B0604020202020204" pitchFamily="34" charset="0"/>
                <a:ea typeface="+mn-ea"/>
                <a:cs typeface="Arial" panose="020B0604020202020204" pitchFamily="34" charset="0"/>
              </a:rPr>
              <a:t>Planning in trusts: don’t be a Covid-19 contact</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658906" y="1009837"/>
            <a:ext cx="10515600" cy="1455457"/>
          </a:xfrm>
        </p:spPr>
        <p:txBody>
          <a:bodyPr>
            <a:normAutofit/>
          </a:bodyPr>
          <a:lstStyle/>
          <a:p>
            <a:r>
              <a:rPr lang="en-GB" sz="1600" dirty="0">
                <a:latin typeface="Arial" panose="020B0604020202020204" pitchFamily="34" charset="0"/>
                <a:cs typeface="Arial" panose="020B0604020202020204" pitchFamily="34" charset="0"/>
              </a:rPr>
              <a:t>If a staff member has been notified that they are a contact of a co-worker who has been confirmed as a COVID-19 case, and contact with this person occurred while not wearing PPE, the 14-day isolation period also applies– i.e. staff members should be advised to </a:t>
            </a:r>
            <a:r>
              <a:rPr lang="en-GB" sz="1600" u="sng" dirty="0">
                <a:latin typeface="Arial" panose="020B0604020202020204" pitchFamily="34" charset="0"/>
                <a:cs typeface="Arial" panose="020B0604020202020204" pitchFamily="34" charset="0"/>
              </a:rPr>
              <a:t>self-isolate for 14 days at home</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You may wish to consider whether there is any more than can be done to ensure social distancing for staff at work in order to reduce any potential impact of all of the above.</a:t>
            </a:r>
          </a:p>
        </p:txBody>
      </p:sp>
      <p:sp>
        <p:nvSpPr>
          <p:cNvPr id="4" name="Slide Number Placeholder 3">
            <a:extLst>
              <a:ext uri="{FF2B5EF4-FFF2-40B4-BE49-F238E27FC236}">
                <a16:creationId xmlns:a16="http://schemas.microsoft.com/office/drawing/2014/main" id="{A2A452DD-6552-44E0-B327-307BEA35C1BB}"/>
              </a:ext>
            </a:extLst>
          </p:cNvPr>
          <p:cNvSpPr>
            <a:spLocks noGrp="1"/>
          </p:cNvSpPr>
          <p:nvPr>
            <p:ph type="sldNum" sz="quarter" idx="12"/>
          </p:nvPr>
        </p:nvSpPr>
        <p:spPr/>
        <p:txBody>
          <a:bodyPr/>
          <a:lstStyle/>
          <a:p>
            <a:fld id="{A7F21FA5-B1F9-4A84-94E6-2BC681201AA2}" type="slidenum">
              <a:rPr lang="en-GB" smtClean="0"/>
              <a:t>11</a:t>
            </a:fld>
            <a:endParaRPr lang="en-GB" dirty="0"/>
          </a:p>
        </p:txBody>
      </p:sp>
      <p:sp>
        <p:nvSpPr>
          <p:cNvPr id="5" name="Footer Placeholder 4">
            <a:extLst>
              <a:ext uri="{FF2B5EF4-FFF2-40B4-BE49-F238E27FC236}">
                <a16:creationId xmlns:a16="http://schemas.microsoft.com/office/drawing/2014/main" id="{22686F58-3BDC-47F9-83C6-5810DE3682F2}"/>
              </a:ext>
            </a:extLst>
          </p:cNvPr>
          <p:cNvSpPr>
            <a:spLocks noGrp="1"/>
          </p:cNvSpPr>
          <p:nvPr>
            <p:ph type="ftr" sz="quarter" idx="11"/>
          </p:nvPr>
        </p:nvSpPr>
        <p:spPr>
          <a:xfrm>
            <a:off x="5508812" y="6356350"/>
            <a:ext cx="5490882" cy="365125"/>
          </a:xfrm>
        </p:spPr>
        <p:txBody>
          <a:bodyPr/>
          <a:lstStyle/>
          <a:p>
            <a:r>
              <a:rPr lang="en-GB" dirty="0"/>
              <a:t>SOP for Minimising Nosocomial Infections in the NHS - North East &amp; Yorkshire</a:t>
            </a:r>
          </a:p>
        </p:txBody>
      </p:sp>
      <p:sp>
        <p:nvSpPr>
          <p:cNvPr id="6" name="Title 1">
            <a:extLst>
              <a:ext uri="{FF2B5EF4-FFF2-40B4-BE49-F238E27FC236}">
                <a16:creationId xmlns:a16="http://schemas.microsoft.com/office/drawing/2014/main" id="{FC102C5A-9AFE-40F3-BC65-B32FDA600FF8}"/>
              </a:ext>
            </a:extLst>
          </p:cNvPr>
          <p:cNvSpPr txBox="1">
            <a:spLocks/>
          </p:cNvSpPr>
          <p:nvPr/>
        </p:nvSpPr>
        <p:spPr>
          <a:xfrm>
            <a:off x="658906" y="2613118"/>
            <a:ext cx="11076495" cy="5134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70C0"/>
                </a:solidFill>
                <a:latin typeface="Arial" panose="020B0604020202020204" pitchFamily="34" charset="0"/>
                <a:cs typeface="Arial" panose="020B0604020202020204" pitchFamily="34" charset="0"/>
              </a:rPr>
              <a:t>Outbreak Control </a:t>
            </a:r>
            <a:r>
              <a:rPr lang="en-GB" sz="2800" b="1" dirty="0">
                <a:solidFill>
                  <a:srgbClr val="0070C0"/>
                </a:solidFill>
                <a:latin typeface="Arial" panose="020B0604020202020204" pitchFamily="34" charset="0"/>
                <a:ea typeface="+mn-ea"/>
                <a:cs typeface="Arial" panose="020B0604020202020204" pitchFamily="34" charset="0"/>
              </a:rPr>
              <a:t>Team</a:t>
            </a:r>
            <a:r>
              <a:rPr lang="en-GB" sz="2800" b="1" dirty="0">
                <a:solidFill>
                  <a:srgbClr val="0070C0"/>
                </a:solidFill>
                <a:latin typeface="Arial" panose="020B0604020202020204" pitchFamily="34" charset="0"/>
                <a:cs typeface="Arial" panose="020B0604020202020204" pitchFamily="34" charset="0"/>
              </a:rPr>
              <a:t> (OCT)</a:t>
            </a:r>
          </a:p>
        </p:txBody>
      </p:sp>
      <p:sp>
        <p:nvSpPr>
          <p:cNvPr id="7" name="Content Placeholder 2">
            <a:extLst>
              <a:ext uri="{FF2B5EF4-FFF2-40B4-BE49-F238E27FC236}">
                <a16:creationId xmlns:a16="http://schemas.microsoft.com/office/drawing/2014/main" id="{B8518C68-3B60-41E4-AF7A-13D6EA766DD3}"/>
              </a:ext>
            </a:extLst>
          </p:cNvPr>
          <p:cNvSpPr txBox="1">
            <a:spLocks/>
          </p:cNvSpPr>
          <p:nvPr/>
        </p:nvSpPr>
        <p:spPr>
          <a:xfrm>
            <a:off x="658906" y="3274358"/>
            <a:ext cx="10515600" cy="28176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Arial" panose="020B0604020202020204" pitchFamily="34" charset="0"/>
                <a:cs typeface="Arial" panose="020B0604020202020204" pitchFamily="34" charset="0"/>
              </a:rPr>
              <a:t>Acute hospitals lead on hospital outbreaks </a:t>
            </a:r>
          </a:p>
          <a:p>
            <a:r>
              <a:rPr lang="en-GB" sz="1600" dirty="0">
                <a:latin typeface="Arial" panose="020B0604020202020204" pitchFamily="34" charset="0"/>
                <a:cs typeface="Arial" panose="020B0604020202020204" pitchFamily="34" charset="0"/>
              </a:rPr>
              <a:t>PHE should have a seat at the table in an advisory capacity and to provide a wider epidemiological perspective (and knowledge of community perspective)</a:t>
            </a:r>
          </a:p>
          <a:p>
            <a:r>
              <a:rPr lang="en-GB" sz="1600" dirty="0">
                <a:latin typeface="Arial" panose="020B0604020202020204" pitchFamily="34" charset="0"/>
                <a:cs typeface="Arial" panose="020B0604020202020204" pitchFamily="34" charset="0"/>
              </a:rPr>
              <a:t>Local Authority Public Health should have a seat at the OCT</a:t>
            </a:r>
          </a:p>
          <a:p>
            <a:r>
              <a:rPr lang="en-GB" sz="1600" dirty="0">
                <a:latin typeface="Arial" panose="020B0604020202020204" pitchFamily="34" charset="0"/>
                <a:cs typeface="Arial" panose="020B0604020202020204" pitchFamily="34" charset="0"/>
              </a:rPr>
              <a:t>Leadership for the OCT would normally be the Trust DIPC and the OCT would link to any other over-arching management structures (e.g. Hospital Incident Management Team)</a:t>
            </a:r>
          </a:p>
          <a:p>
            <a:r>
              <a:rPr lang="en-GB" sz="1600" dirty="0">
                <a:latin typeface="Arial" panose="020B0604020202020204" pitchFamily="34" charset="0"/>
                <a:cs typeface="Arial" panose="020B0604020202020204" pitchFamily="34" charset="0"/>
              </a:rPr>
              <a:t>Information – maintenance of robust line lists of positive patients / staff with basic data – demographics, date of symptom onset, date of test, result of test (totals – staff and patients tested)</a:t>
            </a:r>
          </a:p>
        </p:txBody>
      </p:sp>
    </p:spTree>
    <p:extLst>
      <p:ext uri="{BB962C8B-B14F-4D97-AF65-F5344CB8AC3E}">
        <p14:creationId xmlns:p14="http://schemas.microsoft.com/office/powerpoint/2010/main" val="780377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838200" y="365126"/>
            <a:ext cx="10515600" cy="791322"/>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FAQs on masks</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75447" y="1350495"/>
            <a:ext cx="10515600" cy="2836023"/>
          </a:xfrm>
        </p:spPr>
        <p:txBody>
          <a:bodyPr>
            <a:noAutofit/>
          </a:bodyPr>
          <a:lstStyle/>
          <a:p>
            <a:pPr marL="342900" lvl="0" indent="-342900">
              <a:spcAft>
                <a:spcPts val="0"/>
              </a:spcAft>
              <a:buFont typeface="Symbol" panose="05050102010706020507" pitchFamily="18" charset="2"/>
              <a:buChar char=""/>
            </a:pPr>
            <a:r>
              <a:rPr lang="en-GB" sz="1600" dirty="0">
                <a:latin typeface="Arial" panose="020B0604020202020204" pitchFamily="34" charset="0"/>
                <a:ea typeface="Times New Roman" panose="02020603050405020304" pitchFamily="18" charset="0"/>
                <a:cs typeface="Arial" panose="020B0604020202020204" pitchFamily="34" charset="0"/>
              </a:rPr>
              <a:t>Following the announcement about all staff in hospitals wearing masks, is there guidance about what type of masks should be worn? </a:t>
            </a:r>
            <a:r>
              <a:rPr lang="en-GB" sz="1600" b="1" dirty="0">
                <a:latin typeface="Arial" panose="020B0604020202020204" pitchFamily="34" charset="0"/>
                <a:ea typeface="Times New Roman" panose="02020603050405020304" pitchFamily="18" charset="0"/>
                <a:cs typeface="Arial" panose="020B0604020202020204" pitchFamily="34" charset="0"/>
              </a:rPr>
              <a:t>Type I or II</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Should they be wearing surgical face masks at all times – even when in non-clinical areas? </a:t>
            </a:r>
            <a:r>
              <a:rPr lang="en-GB" sz="1600" b="1" dirty="0">
                <a:latin typeface="Arial" panose="020B0604020202020204" pitchFamily="34" charset="0"/>
                <a:cs typeface="Arial" panose="020B0604020202020204" pitchFamily="34" charset="0"/>
              </a:rPr>
              <a:t>Yes</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Are other face coverings in non-clinical areas suitable? </a:t>
            </a:r>
            <a:r>
              <a:rPr lang="en-GB" sz="1600" b="1" dirty="0">
                <a:latin typeface="Arial" panose="020B0604020202020204" pitchFamily="34" charset="0"/>
                <a:cs typeface="Arial" panose="020B0604020202020204" pitchFamily="34" charset="0"/>
              </a:rPr>
              <a:t>Not for NHS staff.</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If a HCW has been in close contact with a confirmed case (i.e. would meet criteria as a contact), does the wearing of mask by (i) the case or (ii) the contact make a difference? </a:t>
            </a:r>
            <a:r>
              <a:rPr lang="en-GB" sz="1600" b="1" dirty="0">
                <a:latin typeface="Arial" panose="020B0604020202020204" pitchFamily="34" charset="0"/>
                <a:cs typeface="Arial" panose="020B0604020202020204" pitchFamily="34" charset="0"/>
              </a:rPr>
              <a:t>They would still meet the criteria as a contact as a face mask is not full PPE.</a:t>
            </a:r>
          </a:p>
          <a:p>
            <a:pPr marL="342900" lvl="0" indent="-342900">
              <a:spcAft>
                <a:spcPts val="0"/>
              </a:spcAft>
              <a:buFont typeface="Symbol" panose="05050102010706020507" pitchFamily="18" charset="2"/>
              <a:buChar char=""/>
            </a:pPr>
            <a:r>
              <a:rPr lang="en-GB" sz="1600" dirty="0">
                <a:latin typeface="Arial" panose="020B0604020202020204" pitchFamily="34" charset="0"/>
                <a:cs typeface="Arial" panose="020B0604020202020204" pitchFamily="34" charset="0"/>
              </a:rPr>
              <a:t>If surgical masks are being used in non-clinical areas, can they be used on a sessional basis? </a:t>
            </a:r>
            <a:r>
              <a:rPr lang="en-GB" sz="1600" b="1" dirty="0">
                <a:latin typeface="Arial" panose="020B0604020202020204" pitchFamily="34" charset="0"/>
                <a:cs typeface="Arial" panose="020B0604020202020204" pitchFamily="34" charset="0"/>
              </a:rPr>
              <a:t>Yes</a:t>
            </a:r>
          </a:p>
        </p:txBody>
      </p:sp>
      <p:sp>
        <p:nvSpPr>
          <p:cNvPr id="4" name="Footer Placeholder 3">
            <a:extLst>
              <a:ext uri="{FF2B5EF4-FFF2-40B4-BE49-F238E27FC236}">
                <a16:creationId xmlns:a16="http://schemas.microsoft.com/office/drawing/2014/main" id="{7CA0A549-EB95-4348-A801-A59FCE1E6AF5}"/>
              </a:ext>
            </a:extLst>
          </p:cNvPr>
          <p:cNvSpPr>
            <a:spLocks noGrp="1"/>
          </p:cNvSpPr>
          <p:nvPr>
            <p:ph type="ftr" sz="quarter" idx="11"/>
          </p:nvPr>
        </p:nvSpPr>
        <p:spPr>
          <a:xfrm>
            <a:off x="5535706" y="6356724"/>
            <a:ext cx="5508812" cy="365125"/>
          </a:xfrm>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FB324780-0A05-4515-91FD-A36C0F618F58}"/>
              </a:ext>
            </a:extLst>
          </p:cNvPr>
          <p:cNvSpPr>
            <a:spLocks noGrp="1"/>
          </p:cNvSpPr>
          <p:nvPr>
            <p:ph type="sldNum" sz="quarter" idx="12"/>
          </p:nvPr>
        </p:nvSpPr>
        <p:spPr/>
        <p:txBody>
          <a:bodyPr/>
          <a:lstStyle/>
          <a:p>
            <a:fld id="{A7F21FA5-B1F9-4A84-94E6-2BC681201AA2}" type="slidenum">
              <a:rPr lang="en-GB" smtClean="0"/>
              <a:t>12</a:t>
            </a:fld>
            <a:endParaRPr lang="en-GB" dirty="0"/>
          </a:p>
        </p:txBody>
      </p:sp>
      <p:graphicFrame>
        <p:nvGraphicFramePr>
          <p:cNvPr id="7" name="Object 6">
            <a:extLst>
              <a:ext uri="{FF2B5EF4-FFF2-40B4-BE49-F238E27FC236}">
                <a16:creationId xmlns:a16="http://schemas.microsoft.com/office/drawing/2014/main" id="{921A138C-D176-4A2B-9052-CB2ABBDA2F3F}"/>
              </a:ext>
            </a:extLst>
          </p:cNvPr>
          <p:cNvGraphicFramePr>
            <a:graphicFrameLocks noChangeAspect="1"/>
          </p:cNvGraphicFramePr>
          <p:nvPr>
            <p:extLst>
              <p:ext uri="{D42A27DB-BD31-4B8C-83A1-F6EECF244321}">
                <p14:modId xmlns:p14="http://schemas.microsoft.com/office/powerpoint/2010/main" val="1569985891"/>
              </p:ext>
            </p:extLst>
          </p:nvPr>
        </p:nvGraphicFramePr>
        <p:xfrm>
          <a:off x="5862917" y="4527550"/>
          <a:ext cx="914400" cy="806450"/>
        </p:xfrm>
        <a:graphic>
          <a:graphicData uri="http://schemas.openxmlformats.org/presentationml/2006/ole">
            <mc:AlternateContent xmlns:mc="http://schemas.openxmlformats.org/markup-compatibility/2006">
              <mc:Choice xmlns:v="urn:schemas-microsoft-com:vml" Requires="v">
                <p:oleObj spid="_x0000_s1070"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5862917" y="4527550"/>
                        <a:ext cx="914400" cy="8064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E3C3BEF9-DEFA-4B64-A83A-7A1DE8D9A8ED}"/>
              </a:ext>
            </a:extLst>
          </p:cNvPr>
          <p:cNvSpPr txBox="1"/>
          <p:nvPr/>
        </p:nvSpPr>
        <p:spPr>
          <a:xfrm>
            <a:off x="2016714" y="4498877"/>
            <a:ext cx="3927229" cy="369332"/>
          </a:xfrm>
          <a:prstGeom prst="rect">
            <a:avLst/>
          </a:prstGeom>
          <a:noFill/>
        </p:spPr>
        <p:txBody>
          <a:bodyPr wrap="none" rtlCol="0">
            <a:spAutoFit/>
          </a:bodyPr>
          <a:lstStyle/>
          <a:p>
            <a:r>
              <a:rPr lang="en-GB" dirty="0"/>
              <a:t>For detailed FAQs see the attached PDF</a:t>
            </a:r>
            <a:r>
              <a:rPr lang="en-GB" dirty="0">
                <a:solidFill>
                  <a:srgbClr val="FF0000"/>
                </a:solidFill>
              </a:rPr>
              <a:t>:</a:t>
            </a:r>
          </a:p>
        </p:txBody>
      </p:sp>
    </p:spTree>
    <p:extLst>
      <p:ext uri="{BB962C8B-B14F-4D97-AF65-F5344CB8AC3E}">
        <p14:creationId xmlns:p14="http://schemas.microsoft.com/office/powerpoint/2010/main" val="338209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0C7A-3422-47BA-85F5-90E970590EC5}"/>
              </a:ext>
            </a:extLst>
          </p:cNvPr>
          <p:cNvSpPr>
            <a:spLocks noGrp="1"/>
          </p:cNvSpPr>
          <p:nvPr>
            <p:ph type="title"/>
          </p:nvPr>
        </p:nvSpPr>
        <p:spPr>
          <a:xfrm>
            <a:off x="970670" y="365125"/>
            <a:ext cx="10383129" cy="816561"/>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Post Infection Review</a:t>
            </a:r>
            <a:endParaRPr lang="en-GB" sz="2800" dirty="0"/>
          </a:p>
        </p:txBody>
      </p:sp>
      <p:sp>
        <p:nvSpPr>
          <p:cNvPr id="3" name="Content Placeholder 2">
            <a:extLst>
              <a:ext uri="{FF2B5EF4-FFF2-40B4-BE49-F238E27FC236}">
                <a16:creationId xmlns:a16="http://schemas.microsoft.com/office/drawing/2014/main" id="{55AC9CC6-FFB8-4528-9C35-CE0EBD76F1ED}"/>
              </a:ext>
            </a:extLst>
          </p:cNvPr>
          <p:cNvSpPr>
            <a:spLocks noGrp="1"/>
          </p:cNvSpPr>
          <p:nvPr>
            <p:ph idx="1"/>
          </p:nvPr>
        </p:nvSpPr>
        <p:spPr>
          <a:xfrm>
            <a:off x="838200" y="1181686"/>
            <a:ext cx="10515600" cy="4995277"/>
          </a:xfrm>
        </p:spPr>
        <p:txBody>
          <a:bodyPr>
            <a:normAutofit fontScale="92500" lnSpcReduction="20000"/>
          </a:bodyPr>
          <a:lstStyle/>
          <a:p>
            <a:r>
              <a:rPr lang="en-GB" sz="2100" dirty="0">
                <a:latin typeface="Arial" panose="020B0604020202020204" pitchFamily="34" charset="0"/>
                <a:cs typeface="Arial" panose="020B0604020202020204" pitchFamily="34" charset="0"/>
              </a:rPr>
              <a:t>Trusts should follow their established methodology for managing an outbreak.  In addition, there is an expectation that:</a:t>
            </a:r>
          </a:p>
          <a:p>
            <a:pPr lvl="0"/>
            <a:r>
              <a:rPr lang="en-GB" sz="2100" dirty="0">
                <a:latin typeface="Arial" panose="020B0604020202020204" pitchFamily="34" charset="0"/>
                <a:cs typeface="Arial" panose="020B0604020202020204" pitchFamily="34" charset="0"/>
              </a:rPr>
              <a:t>A post infection review or concise RCA is completed on patients where a transmission has occurred.</a:t>
            </a:r>
          </a:p>
          <a:p>
            <a:pPr lvl="0"/>
            <a:r>
              <a:rPr lang="en-GB" sz="2100" dirty="0">
                <a:latin typeface="Arial" panose="020B0604020202020204" pitchFamily="34" charset="0"/>
                <a:cs typeface="Arial" panose="020B0604020202020204" pitchFamily="34" charset="0"/>
              </a:rPr>
              <a:t>Staff contacts will be identified and managed in line with Trust occupational health and PHE Test and Trace processes.</a:t>
            </a:r>
          </a:p>
          <a:p>
            <a:pPr lvl="0"/>
            <a:r>
              <a:rPr lang="en-GB" sz="2100" dirty="0">
                <a:latin typeface="Arial" panose="020B0604020202020204" pitchFamily="34" charset="0"/>
                <a:cs typeface="Arial" panose="020B0604020202020204" pitchFamily="34" charset="0"/>
              </a:rPr>
              <a:t>Regular meetings take place where minutes are recorded and at the end of the outbreak a report is provided, in line with established PHE guidance on outbreak management.</a:t>
            </a:r>
          </a:p>
          <a:p>
            <a:pPr lvl="0"/>
            <a:r>
              <a:rPr lang="en-GB" sz="2100" dirty="0">
                <a:latin typeface="Arial" panose="020B0604020202020204" pitchFamily="34" charset="0"/>
                <a:cs typeface="Arial" panose="020B0604020202020204" pitchFamily="34" charset="0"/>
              </a:rPr>
              <a:t>There is evidence that the Infection Prevention and Control Board Assurance Framework is completed; </a:t>
            </a:r>
            <a:r>
              <a:rPr lang="en-GB" sz="2100" u="sng" dirty="0">
                <a:latin typeface="Arial" panose="020B0604020202020204" pitchFamily="34" charset="0"/>
                <a:cs typeface="Arial" panose="020B0604020202020204" pitchFamily="34" charset="0"/>
                <a:hlinkClick r:id="rId2"/>
              </a:rPr>
              <a:t>https://www.england.nhs.uk/coronavirus/wp-content/uploads/sites/52/2020/04/C0542-IPC-Board-Assurance-Framework-v1-2.pdf</a:t>
            </a:r>
            <a:endParaRPr lang="en-GB" sz="2100" dirty="0">
              <a:latin typeface="Arial" panose="020B0604020202020204" pitchFamily="34" charset="0"/>
              <a:cs typeface="Arial" panose="020B0604020202020204" pitchFamily="34" charset="0"/>
            </a:endParaRPr>
          </a:p>
          <a:p>
            <a:pPr lvl="0"/>
            <a:r>
              <a:rPr lang="en-GB" sz="2100" dirty="0">
                <a:latin typeface="Arial" panose="020B0604020202020204" pitchFamily="34" charset="0"/>
                <a:cs typeface="Arial" panose="020B0604020202020204" pitchFamily="34" charset="0"/>
              </a:rPr>
              <a:t>There is evidence that the Infection Prevention and Control COVID-19 Management Checklist, version 1.2 has been used in conjunction with an incident investigation tool; </a:t>
            </a:r>
            <a:r>
              <a:rPr lang="en-GB" sz="2100" u="sng" dirty="0">
                <a:latin typeface="Arial" panose="020B0604020202020204" pitchFamily="34" charset="0"/>
                <a:cs typeface="Arial" panose="020B0604020202020204" pitchFamily="34" charset="0"/>
                <a:hlinkClick r:id="rId3"/>
              </a:rPr>
              <a:t>https://www.england.nhs.uk/coronavirus/wp-content/uploads/sites/52/2020/04/C0542-IPC-Management-checklist-v1-2.pdf</a:t>
            </a:r>
            <a:endParaRPr lang="en-GB" sz="2100" dirty="0">
              <a:latin typeface="Arial" panose="020B0604020202020204" pitchFamily="34" charset="0"/>
              <a:cs typeface="Arial" panose="020B0604020202020204" pitchFamily="34" charset="0"/>
            </a:endParaRPr>
          </a:p>
          <a:p>
            <a:pPr lvl="0"/>
            <a:r>
              <a:rPr lang="en-GB" sz="2100" dirty="0">
                <a:latin typeface="Arial" panose="020B0604020202020204" pitchFamily="34" charset="0"/>
                <a:cs typeface="Arial" panose="020B0604020202020204" pitchFamily="34" charset="0"/>
              </a:rPr>
              <a:t>Evidence of completed actions are recorded on action plan template, with identified action owners and dates of completion</a:t>
            </a:r>
          </a:p>
          <a:p>
            <a:pPr lvl="0"/>
            <a:r>
              <a:rPr lang="en-GB" sz="2100" dirty="0">
                <a:latin typeface="Arial" panose="020B0604020202020204" pitchFamily="34" charset="0"/>
                <a:cs typeface="Arial" panose="020B0604020202020204" pitchFamily="34" charset="0"/>
              </a:rPr>
              <a:t>Lessons learned are collated and disseminated within the organisation and regionally.</a:t>
            </a:r>
          </a:p>
          <a:p>
            <a:endParaRPr lang="en-GB" dirty="0"/>
          </a:p>
        </p:txBody>
      </p:sp>
      <p:sp>
        <p:nvSpPr>
          <p:cNvPr id="4" name="Footer Placeholder 3">
            <a:extLst>
              <a:ext uri="{FF2B5EF4-FFF2-40B4-BE49-F238E27FC236}">
                <a16:creationId xmlns:a16="http://schemas.microsoft.com/office/drawing/2014/main" id="{DFBEBC4E-65D2-44AC-84A8-643C142CA608}"/>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053915BC-00CF-410B-89C2-2023E55108C4}"/>
              </a:ext>
            </a:extLst>
          </p:cNvPr>
          <p:cNvSpPr>
            <a:spLocks noGrp="1"/>
          </p:cNvSpPr>
          <p:nvPr>
            <p:ph type="sldNum" sz="quarter" idx="12"/>
          </p:nvPr>
        </p:nvSpPr>
        <p:spPr/>
        <p:txBody>
          <a:bodyPr/>
          <a:lstStyle/>
          <a:p>
            <a:fld id="{A7F21FA5-B1F9-4A84-94E6-2BC681201AA2}" type="slidenum">
              <a:rPr lang="en-GB" smtClean="0"/>
              <a:t>13</a:t>
            </a:fld>
            <a:endParaRPr lang="en-GB" dirty="0"/>
          </a:p>
        </p:txBody>
      </p:sp>
    </p:spTree>
    <p:extLst>
      <p:ext uri="{BB962C8B-B14F-4D97-AF65-F5344CB8AC3E}">
        <p14:creationId xmlns:p14="http://schemas.microsoft.com/office/powerpoint/2010/main" val="3424564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9406B-A6A2-426C-B8AD-AFCA486B24FD}"/>
              </a:ext>
            </a:extLst>
          </p:cNvPr>
          <p:cNvSpPr>
            <a:spLocks noGrp="1"/>
          </p:cNvSpPr>
          <p:nvPr>
            <p:ph type="title"/>
          </p:nvPr>
        </p:nvSpPr>
        <p:spPr>
          <a:xfrm>
            <a:off x="730623" y="257550"/>
            <a:ext cx="10515600" cy="692710"/>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Planning in Ambulance Services </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868619B-B98C-426D-80CD-8539788FCB56}"/>
              </a:ext>
            </a:extLst>
          </p:cNvPr>
          <p:cNvSpPr>
            <a:spLocks noGrp="1"/>
          </p:cNvSpPr>
          <p:nvPr>
            <p:ph idx="1"/>
          </p:nvPr>
        </p:nvSpPr>
        <p:spPr>
          <a:xfrm>
            <a:off x="838200" y="1253331"/>
            <a:ext cx="10515600" cy="4161351"/>
          </a:xfrm>
        </p:spPr>
        <p:txBody>
          <a:bodyPr>
            <a:normAutofit/>
          </a:bodyPr>
          <a:lstStyle/>
          <a:p>
            <a:pPr marL="0" indent="0">
              <a:buNone/>
            </a:pPr>
            <a:r>
              <a:rPr lang="en-GB" sz="1800" dirty="0">
                <a:latin typeface="Arial" panose="020B0604020202020204" pitchFamily="34" charset="0"/>
                <a:cs typeface="Arial" panose="020B0604020202020204" pitchFamily="34" charset="0"/>
              </a:rPr>
              <a:t>Follow actions identified for NHS Trusts above</a:t>
            </a:r>
          </a:p>
          <a:p>
            <a:pPr marL="0" indent="0">
              <a:buNone/>
            </a:pPr>
            <a:r>
              <a:rPr lang="en-GB" sz="1800" b="1" dirty="0">
                <a:latin typeface="Arial" panose="020B0604020202020204" pitchFamily="34" charset="0"/>
                <a:cs typeface="Arial" panose="020B0604020202020204" pitchFamily="34" charset="0"/>
              </a:rPr>
              <a:t>Guidance</a:t>
            </a:r>
            <a:endParaRPr lang="en-GB" sz="18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Key for all staff is that they should perform a dynamic risk assessment which should include information provided prior to arrival at scene as detailed in Gov.UK COVID-19: Guidance for Ambulance Trusts. </a:t>
            </a:r>
          </a:p>
          <a:p>
            <a:pPr marL="0" indent="0">
              <a:buNone/>
            </a:pP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hlinkClick r:id="rId2"/>
              </a:rPr>
              <a:t>www.gov.uk/government/publications/covid-19-guidance-for-ambulance-trusts/covid-19-guidance-for-ambulance-trusts#identification-of-possible-cases</a:t>
            </a:r>
            <a:br>
              <a:rPr lang="en-GB" sz="1600" dirty="0">
                <a:latin typeface="Arial" panose="020B0604020202020204" pitchFamily="34" charset="0"/>
                <a:cs typeface="Arial" panose="020B0604020202020204" pitchFamily="34" charset="0"/>
              </a:rPr>
            </a:b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NHS England and NHS Improvement coronavirus: Community based health and social care and Ambulance Services. </a:t>
            </a:r>
          </a:p>
          <a:p>
            <a:pPr marL="0" indent="0">
              <a:buNone/>
            </a:pPr>
            <a:r>
              <a:rPr lang="en-GB" sz="1600" dirty="0">
                <a:latin typeface="Arial" panose="020B0604020202020204" pitchFamily="34" charset="0"/>
                <a:cs typeface="Arial" panose="020B0604020202020204" pitchFamily="34" charset="0"/>
                <a:hlinkClick r:id="rId3"/>
              </a:rPr>
              <a:t>www.england.nhs.uk/coronavirus/community-social-care-ambulance/#ambulance</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i="1" dirty="0">
                <a:latin typeface="Arial" panose="020B0604020202020204" pitchFamily="34" charset="0"/>
                <a:cs typeface="Arial" panose="020B0604020202020204" pitchFamily="34" charset="0"/>
              </a:rPr>
              <a:t>Further specific guidance expected at time of writing the SOP</a:t>
            </a:r>
          </a:p>
        </p:txBody>
      </p:sp>
      <p:sp>
        <p:nvSpPr>
          <p:cNvPr id="4" name="Slide Number Placeholder 3">
            <a:extLst>
              <a:ext uri="{FF2B5EF4-FFF2-40B4-BE49-F238E27FC236}">
                <a16:creationId xmlns:a16="http://schemas.microsoft.com/office/drawing/2014/main" id="{093A9CBC-B199-4388-B8DA-FA69C7C4D00B}"/>
              </a:ext>
            </a:extLst>
          </p:cNvPr>
          <p:cNvSpPr>
            <a:spLocks noGrp="1"/>
          </p:cNvSpPr>
          <p:nvPr>
            <p:ph type="sldNum" sz="quarter" idx="12"/>
          </p:nvPr>
        </p:nvSpPr>
        <p:spPr/>
        <p:txBody>
          <a:bodyPr/>
          <a:lstStyle/>
          <a:p>
            <a:fld id="{A7F21FA5-B1F9-4A84-94E6-2BC681201AA2}" type="slidenum">
              <a:rPr lang="en-GB" smtClean="0"/>
              <a:t>14</a:t>
            </a:fld>
            <a:endParaRPr lang="en-GB" dirty="0"/>
          </a:p>
        </p:txBody>
      </p:sp>
      <p:sp>
        <p:nvSpPr>
          <p:cNvPr id="5" name="Footer Placeholder 4">
            <a:extLst>
              <a:ext uri="{FF2B5EF4-FFF2-40B4-BE49-F238E27FC236}">
                <a16:creationId xmlns:a16="http://schemas.microsoft.com/office/drawing/2014/main" id="{17368C2E-0D39-451E-AE9D-FCF81F473A5D}"/>
              </a:ext>
            </a:extLst>
          </p:cNvPr>
          <p:cNvSpPr>
            <a:spLocks noGrp="1"/>
          </p:cNvSpPr>
          <p:nvPr>
            <p:ph type="ftr" sz="quarter" idx="11"/>
          </p:nvPr>
        </p:nvSpPr>
        <p:spPr>
          <a:xfrm>
            <a:off x="5759822" y="6374653"/>
            <a:ext cx="529365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878703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DEAC-5DF0-4D17-BBCB-F3C62E9BC8AF}"/>
              </a:ext>
            </a:extLst>
          </p:cNvPr>
          <p:cNvSpPr>
            <a:spLocks noGrp="1"/>
          </p:cNvSpPr>
          <p:nvPr>
            <p:ph type="title"/>
          </p:nvPr>
        </p:nvSpPr>
        <p:spPr>
          <a:xfrm>
            <a:off x="591671" y="365125"/>
            <a:ext cx="11044517" cy="791229"/>
          </a:xfrm>
        </p:spPr>
        <p:txBody>
          <a:bodyPr>
            <a:normAutofit fontScale="90000"/>
          </a:bodyPr>
          <a:lstStyle/>
          <a:p>
            <a:r>
              <a:rPr lang="en-GB" sz="3200" b="1" dirty="0">
                <a:solidFill>
                  <a:srgbClr val="0070C0"/>
                </a:solidFill>
                <a:latin typeface="Arial" panose="020B0604020202020204" pitchFamily="34" charset="0"/>
                <a:cs typeface="Arial" panose="020B0604020202020204" pitchFamily="34" charset="0"/>
              </a:rPr>
              <a:t>Independent Sector  to include Hospices and Specialised Commissioning services</a:t>
            </a:r>
          </a:p>
        </p:txBody>
      </p:sp>
      <p:sp>
        <p:nvSpPr>
          <p:cNvPr id="3" name="Content Placeholder 2">
            <a:extLst>
              <a:ext uri="{FF2B5EF4-FFF2-40B4-BE49-F238E27FC236}">
                <a16:creationId xmlns:a16="http://schemas.microsoft.com/office/drawing/2014/main" id="{49909D6D-08C2-407C-9B5F-7822EF3568F3}"/>
              </a:ext>
            </a:extLst>
          </p:cNvPr>
          <p:cNvSpPr>
            <a:spLocks noGrp="1"/>
          </p:cNvSpPr>
          <p:nvPr>
            <p:ph idx="1"/>
          </p:nvPr>
        </p:nvSpPr>
        <p:spPr>
          <a:xfrm>
            <a:off x="838200" y="1335741"/>
            <a:ext cx="10515600" cy="4841222"/>
          </a:xfrm>
        </p:spPr>
        <p:txBody>
          <a:bodyPr/>
          <a:lstStyle/>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Follow actions identified for NHS Trusts above</a:t>
            </a:r>
          </a:p>
          <a:p>
            <a:r>
              <a:rPr lang="en-GB" sz="1800" dirty="0">
                <a:latin typeface="Arial" panose="020B0604020202020204" pitchFamily="34" charset="0"/>
                <a:cs typeface="Arial" panose="020B0604020202020204" pitchFamily="34" charset="0"/>
              </a:rPr>
              <a:t>Complete </a:t>
            </a:r>
            <a:r>
              <a:rPr lang="en-GB" sz="1800" b="1" dirty="0">
                <a:latin typeface="Arial" panose="020B0604020202020204" pitchFamily="34" charset="0"/>
                <a:cs typeface="Arial" panose="020B0604020202020204" pitchFamily="34" charset="0"/>
              </a:rPr>
              <a:t>IIMARCH Form July 2020 version 2 </a:t>
            </a:r>
            <a:r>
              <a:rPr lang="en-GB" sz="1800" dirty="0">
                <a:latin typeface="Arial" panose="020B0604020202020204" pitchFamily="34" charset="0"/>
                <a:cs typeface="Arial" panose="020B0604020202020204" pitchFamily="34" charset="0"/>
              </a:rPr>
              <a:t>and return to </a:t>
            </a:r>
            <a:r>
              <a:rPr lang="en-GB" sz="1800" dirty="0">
                <a:latin typeface="Arial" panose="020B0604020202020204" pitchFamily="34" charset="0"/>
                <a:cs typeface="Arial" panose="020B0604020202020204" pitchFamily="34" charset="0"/>
                <a:hlinkClick r:id="rId2"/>
              </a:rPr>
              <a:t>england.eprrney@nhs.net</a:t>
            </a: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Inform your lead NHS commissioner</a:t>
            </a:r>
          </a:p>
          <a:p>
            <a:r>
              <a:rPr lang="en-GB" sz="1800" dirty="0">
                <a:latin typeface="Arial" panose="020B0604020202020204" pitchFamily="34" charset="0"/>
                <a:cs typeface="Arial" panose="020B0604020202020204" pitchFamily="34" charset="0"/>
              </a:rPr>
              <a:t>If based within an NHS trust, inform trust IPC team</a:t>
            </a:r>
          </a:p>
          <a:p>
            <a:r>
              <a:rPr lang="en-GB" sz="1800" dirty="0">
                <a:latin typeface="Arial" panose="020B0604020202020204" pitchFamily="34" charset="0"/>
                <a:cs typeface="Arial" panose="020B0604020202020204" pitchFamily="34" charset="0"/>
              </a:rPr>
              <a:t>Review IPC support available to services</a:t>
            </a:r>
          </a:p>
          <a:p>
            <a:endParaRPr lang="en-GB" sz="1800" dirty="0">
              <a:latin typeface="Arial" panose="020B0604020202020204" pitchFamily="34" charset="0"/>
              <a:cs typeface="Arial" panose="020B0604020202020204" pitchFamily="34" charset="0"/>
            </a:endParaRPr>
          </a:p>
          <a:p>
            <a:endParaRPr lang="en-GB" dirty="0"/>
          </a:p>
        </p:txBody>
      </p:sp>
      <p:sp>
        <p:nvSpPr>
          <p:cNvPr id="4" name="Footer Placeholder 3">
            <a:extLst>
              <a:ext uri="{FF2B5EF4-FFF2-40B4-BE49-F238E27FC236}">
                <a16:creationId xmlns:a16="http://schemas.microsoft.com/office/drawing/2014/main" id="{388889FE-754A-4247-A0FB-31B1E3957C9E}"/>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25522A70-D633-4227-85A0-043A9D472E70}"/>
              </a:ext>
            </a:extLst>
          </p:cNvPr>
          <p:cNvSpPr>
            <a:spLocks noGrp="1"/>
          </p:cNvSpPr>
          <p:nvPr>
            <p:ph type="sldNum" sz="quarter" idx="12"/>
          </p:nvPr>
        </p:nvSpPr>
        <p:spPr/>
        <p:txBody>
          <a:bodyPr/>
          <a:lstStyle/>
          <a:p>
            <a:fld id="{A7F21FA5-B1F9-4A84-94E6-2BC681201AA2}" type="slidenum">
              <a:rPr lang="en-GB" smtClean="0"/>
              <a:t>15</a:t>
            </a:fld>
            <a:endParaRPr lang="en-GB" dirty="0"/>
          </a:p>
        </p:txBody>
      </p:sp>
    </p:spTree>
    <p:extLst>
      <p:ext uri="{BB962C8B-B14F-4D97-AF65-F5344CB8AC3E}">
        <p14:creationId xmlns:p14="http://schemas.microsoft.com/office/powerpoint/2010/main" val="75622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64C0-F81A-4A9F-84B7-4382A8C4C511}"/>
              </a:ext>
            </a:extLst>
          </p:cNvPr>
          <p:cNvSpPr>
            <a:spLocks noGrp="1"/>
          </p:cNvSpPr>
          <p:nvPr>
            <p:ph type="title"/>
          </p:nvPr>
        </p:nvSpPr>
        <p:spPr>
          <a:xfrm>
            <a:off x="569259" y="242874"/>
            <a:ext cx="10515600" cy="876325"/>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NHS Primary Care – General Practice</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4BF7DEC-7A0D-442C-ABF3-E2683A67D6AF}"/>
              </a:ext>
            </a:extLst>
          </p:cNvPr>
          <p:cNvSpPr>
            <a:spLocks noGrp="1"/>
          </p:cNvSpPr>
          <p:nvPr>
            <p:ph idx="1"/>
          </p:nvPr>
        </p:nvSpPr>
        <p:spPr>
          <a:xfrm>
            <a:off x="632012" y="1196719"/>
            <a:ext cx="10515600" cy="3832481"/>
          </a:xfrm>
        </p:spPr>
        <p:txBody>
          <a:bodyPr>
            <a:normAutofit/>
          </a:bodyPr>
          <a:lstStyle/>
          <a:p>
            <a:pPr marL="0" indent="0">
              <a:buNone/>
            </a:pPr>
            <a:endParaRPr lang="en-GB" sz="1600"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The problem - real life example</a:t>
            </a:r>
            <a:endParaRPr lang="en-GB"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 senior partner is identified as a Covid positive case. </a:t>
            </a:r>
          </a:p>
          <a:p>
            <a:r>
              <a:rPr lang="en-GB" sz="1600" dirty="0">
                <a:latin typeface="Arial" panose="020B0604020202020204" pitchFamily="34" charset="0"/>
                <a:cs typeface="Arial" panose="020B0604020202020204" pitchFamily="34" charset="0"/>
              </a:rPr>
              <a:t>As part of contact tracing it is soon clear that he has had significant contact with most of the healthcare team and several patients while infectious. </a:t>
            </a:r>
          </a:p>
          <a:p>
            <a:r>
              <a:rPr lang="en-GB" sz="1600" dirty="0">
                <a:latin typeface="Arial" panose="020B0604020202020204" pitchFamily="34" charset="0"/>
                <a:cs typeface="Arial" panose="020B0604020202020204" pitchFamily="34" charset="0"/>
              </a:rPr>
              <a:t>This includes a visit to a Covid free care home where PPE was not worn, a full afternoon surgery where no PPE was worn and a face-to-face partnership meeting</a:t>
            </a:r>
          </a:p>
          <a:p>
            <a:r>
              <a:rPr lang="en-GB" sz="1600" dirty="0">
                <a:latin typeface="Arial" panose="020B0604020202020204" pitchFamily="34" charset="0"/>
                <a:cs typeface="Arial" panose="020B0604020202020204" pitchFamily="34" charset="0"/>
              </a:rPr>
              <a:t>More than 20 staff are identified as contacts and need to self isolate for 14 days. The practice is likely to be closed for several weeks.</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EFE171B-59BB-401B-A588-2A5BDE646CC3}"/>
              </a:ext>
            </a:extLst>
          </p:cNvPr>
          <p:cNvSpPr>
            <a:spLocks noGrp="1"/>
          </p:cNvSpPr>
          <p:nvPr>
            <p:ph type="sldNum" sz="quarter" idx="12"/>
          </p:nvPr>
        </p:nvSpPr>
        <p:spPr/>
        <p:txBody>
          <a:bodyPr/>
          <a:lstStyle/>
          <a:p>
            <a:fld id="{A7F21FA5-B1F9-4A84-94E6-2BC681201AA2}" type="slidenum">
              <a:rPr lang="en-GB" smtClean="0"/>
              <a:t>16</a:t>
            </a:fld>
            <a:endParaRPr lang="en-GB" dirty="0"/>
          </a:p>
        </p:txBody>
      </p:sp>
      <p:sp>
        <p:nvSpPr>
          <p:cNvPr id="5" name="Footer Placeholder 4">
            <a:extLst>
              <a:ext uri="{FF2B5EF4-FFF2-40B4-BE49-F238E27FC236}">
                <a16:creationId xmlns:a16="http://schemas.microsoft.com/office/drawing/2014/main" id="{4F956531-4C1C-48EF-A5E3-A07689C5B0F0}"/>
              </a:ext>
            </a:extLst>
          </p:cNvPr>
          <p:cNvSpPr>
            <a:spLocks noGrp="1"/>
          </p:cNvSpPr>
          <p:nvPr>
            <p:ph type="ftr" sz="quarter" idx="11"/>
          </p:nvPr>
        </p:nvSpPr>
        <p:spPr>
          <a:xfrm>
            <a:off x="5741894" y="6356724"/>
            <a:ext cx="52040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65340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286871" y="136525"/>
            <a:ext cx="10841610" cy="504451"/>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Primary Care – CCG and Practice</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286871" y="770965"/>
            <a:ext cx="11618257" cy="5831293"/>
          </a:xfrm>
        </p:spPr>
        <p:txBody>
          <a:bodyPr>
            <a:noAutofit/>
          </a:bodyPr>
          <a:lstStyle/>
          <a:p>
            <a:r>
              <a:rPr lang="en-GB" sz="1600" dirty="0">
                <a:latin typeface="Arial" panose="020B0604020202020204" pitchFamily="34" charset="0"/>
                <a:cs typeface="Arial" panose="020B0604020202020204" pitchFamily="34" charset="0"/>
              </a:rPr>
              <a:t>When the local HPT is notified of a complex case, the social contacts (household, those they have had contact with outside work) will normally have been traced through the national process</a:t>
            </a:r>
          </a:p>
          <a:p>
            <a:r>
              <a:rPr lang="en-GB" sz="1600" dirty="0">
                <a:latin typeface="Arial" panose="020B0604020202020204" pitchFamily="34" charset="0"/>
                <a:cs typeface="Arial" panose="020B0604020202020204" pitchFamily="34" charset="0"/>
              </a:rPr>
              <a:t>HPT will talk to the case to gather more information about their work and their contacts during the infectious period.</a:t>
            </a:r>
          </a:p>
          <a:p>
            <a:r>
              <a:rPr lang="en-GB" sz="1600" dirty="0">
                <a:latin typeface="Arial" panose="020B0604020202020204" pitchFamily="34" charset="0"/>
                <a:cs typeface="Arial" panose="020B0604020202020204" pitchFamily="34" charset="0"/>
              </a:rPr>
              <a:t>For a healthcare worker, the setting is likely to include staff and patients. </a:t>
            </a:r>
          </a:p>
          <a:p>
            <a:r>
              <a:rPr lang="en-GB" sz="1600" dirty="0">
                <a:latin typeface="Arial" panose="020B0604020202020204" pitchFamily="34" charset="0"/>
                <a:cs typeface="Arial" panose="020B0604020202020204" pitchFamily="34" charset="0"/>
              </a:rPr>
              <a:t>There is also the possibility of an asymptomatic patient who subsequently tests positive after being seen in primary care for a non-Covid condition</a:t>
            </a:r>
          </a:p>
          <a:p>
            <a:r>
              <a:rPr lang="en-GB" sz="1600" dirty="0">
                <a:latin typeface="Arial" panose="020B0604020202020204" pitchFamily="34" charset="0"/>
                <a:cs typeface="Arial" panose="020B0604020202020204" pitchFamily="34" charset="0"/>
              </a:rPr>
              <a:t>The definition of contact is any of the following without appropriate PPE being used:</a:t>
            </a:r>
          </a:p>
          <a:p>
            <a:pPr lvl="2"/>
            <a:r>
              <a:rPr lang="en-GB" sz="1600" dirty="0">
                <a:latin typeface="Arial" panose="020B0604020202020204" pitchFamily="34" charset="0"/>
                <a:cs typeface="Arial" panose="020B0604020202020204" pitchFamily="34" charset="0"/>
              </a:rPr>
              <a:t>Direct Face-to-face contact (e.g. talking) for any length of time; </a:t>
            </a:r>
            <a:r>
              <a:rPr lang="en-GB" sz="1600" u="sng" dirty="0">
                <a:latin typeface="Arial" panose="020B0604020202020204" pitchFamily="34" charset="0"/>
                <a:cs typeface="Arial" panose="020B0604020202020204" pitchFamily="34" charset="0"/>
              </a:rPr>
              <a:t>or</a:t>
            </a:r>
            <a:endParaRPr lang="en-GB" sz="1600" dirty="0">
              <a:latin typeface="Arial" panose="020B0604020202020204" pitchFamily="34" charset="0"/>
              <a:cs typeface="Arial" panose="020B0604020202020204" pitchFamily="34" charset="0"/>
            </a:endParaRPr>
          </a:p>
          <a:p>
            <a:pPr lvl="2"/>
            <a:r>
              <a:rPr lang="en-GB" sz="1600" dirty="0">
                <a:latin typeface="Arial" panose="020B0604020202020204" pitchFamily="34" charset="0"/>
                <a:cs typeface="Arial" panose="020B0604020202020204" pitchFamily="34" charset="0"/>
              </a:rPr>
              <a:t>Being within 1m for 1 min or longer; </a:t>
            </a:r>
            <a:r>
              <a:rPr lang="en-GB" sz="1600" u="sng" dirty="0">
                <a:latin typeface="Arial" panose="020B0604020202020204" pitchFamily="34" charset="0"/>
                <a:cs typeface="Arial" panose="020B0604020202020204" pitchFamily="34" charset="0"/>
              </a:rPr>
              <a:t>or</a:t>
            </a:r>
            <a:endParaRPr lang="en-GB" sz="1600" dirty="0">
              <a:latin typeface="Arial" panose="020B0604020202020204" pitchFamily="34" charset="0"/>
              <a:cs typeface="Arial" panose="020B0604020202020204" pitchFamily="34" charset="0"/>
            </a:endParaRPr>
          </a:p>
          <a:p>
            <a:pPr lvl="2"/>
            <a:r>
              <a:rPr lang="en-GB" sz="1600" dirty="0">
                <a:latin typeface="Arial" panose="020B0604020202020204" pitchFamily="34" charset="0"/>
                <a:cs typeface="Arial" panose="020B0604020202020204" pitchFamily="34" charset="0"/>
              </a:rPr>
              <a:t>Being within 2m for 15 mins or longer.</a:t>
            </a:r>
          </a:p>
          <a:p>
            <a:r>
              <a:rPr lang="en-GB" sz="1600" dirty="0">
                <a:latin typeface="Arial" panose="020B0604020202020204" pitchFamily="34" charset="0"/>
                <a:cs typeface="Arial" panose="020B0604020202020204" pitchFamily="34" charset="0"/>
              </a:rPr>
              <a:t>The HPT will then pass on the information about the case and any primary care setting contacts to the relevant CCG. The CCG working with local partners, will assess healthcare setting exposures</a:t>
            </a:r>
          </a:p>
          <a:p>
            <a:r>
              <a:rPr lang="en-GB" sz="1600" dirty="0">
                <a:latin typeface="Arial" panose="020B0604020202020204" pitchFamily="34" charset="0"/>
                <a:cs typeface="Arial" panose="020B0604020202020204" pitchFamily="34" charset="0"/>
              </a:rPr>
              <a:t>Where a staff member has had contact with another staff member in a workplace setting during their infectious period, this should be treated in the same manner as social contact – i.e. staff members should be advised to </a:t>
            </a:r>
            <a:r>
              <a:rPr lang="en-GB" sz="1600" u="sng" dirty="0">
                <a:latin typeface="Arial" panose="020B0604020202020204" pitchFamily="34" charset="0"/>
                <a:cs typeface="Arial" panose="020B0604020202020204" pitchFamily="34" charset="0"/>
              </a:rPr>
              <a:t>self-isolate for 14 days at home</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You may wish to consider whether there is any more than can be done to ensure social distancing for staff at work in order to reduce any potential impact of all of the above (incl. thinking about shared areas, cleaning regimes, regular handwashing etc.)</a:t>
            </a:r>
          </a:p>
          <a:p>
            <a:endParaRPr lang="en-GB" sz="2200" dirty="0">
              <a:solidFill>
                <a:srgbClr val="7030A0"/>
              </a:solidFill>
            </a:endParaRPr>
          </a:p>
        </p:txBody>
      </p:sp>
      <p:sp>
        <p:nvSpPr>
          <p:cNvPr id="4" name="Slide Number Placeholder 3">
            <a:extLst>
              <a:ext uri="{FF2B5EF4-FFF2-40B4-BE49-F238E27FC236}">
                <a16:creationId xmlns:a16="http://schemas.microsoft.com/office/drawing/2014/main" id="{2BE1AFA4-4174-474D-BB3A-9E1D9AF48B8B}"/>
              </a:ext>
            </a:extLst>
          </p:cNvPr>
          <p:cNvSpPr>
            <a:spLocks noGrp="1"/>
          </p:cNvSpPr>
          <p:nvPr>
            <p:ph type="sldNum" sz="quarter" idx="12"/>
          </p:nvPr>
        </p:nvSpPr>
        <p:spPr>
          <a:xfrm>
            <a:off x="8619564" y="6419694"/>
            <a:ext cx="2743200" cy="365125"/>
          </a:xfrm>
        </p:spPr>
        <p:txBody>
          <a:bodyPr/>
          <a:lstStyle/>
          <a:p>
            <a:fld id="{A7F21FA5-B1F9-4A84-94E6-2BC681201AA2}" type="slidenum">
              <a:rPr lang="en-GB" smtClean="0"/>
              <a:t>17</a:t>
            </a:fld>
            <a:endParaRPr lang="en-GB" dirty="0"/>
          </a:p>
        </p:txBody>
      </p:sp>
      <p:sp>
        <p:nvSpPr>
          <p:cNvPr id="5" name="Footer Placeholder 4">
            <a:extLst>
              <a:ext uri="{FF2B5EF4-FFF2-40B4-BE49-F238E27FC236}">
                <a16:creationId xmlns:a16="http://schemas.microsoft.com/office/drawing/2014/main" id="{22254829-55E7-4D29-869A-6CC3B54FD306}"/>
              </a:ext>
            </a:extLst>
          </p:cNvPr>
          <p:cNvSpPr>
            <a:spLocks noGrp="1"/>
          </p:cNvSpPr>
          <p:nvPr>
            <p:ph type="ftr" sz="quarter" idx="11"/>
          </p:nvPr>
        </p:nvSpPr>
        <p:spPr>
          <a:xfrm>
            <a:off x="5198328" y="6419695"/>
            <a:ext cx="5930153"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01306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838199" y="365126"/>
            <a:ext cx="10681355" cy="71063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CCG Planning </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672446" y="1258232"/>
            <a:ext cx="10515600" cy="3636498"/>
          </a:xfrm>
        </p:spPr>
        <p:txBody>
          <a:bodyPr>
            <a:noAutofit/>
          </a:bodyPr>
          <a:lstStyle/>
          <a:p>
            <a:r>
              <a:rPr lang="en-GB" sz="1600" dirty="0">
                <a:latin typeface="Arial" panose="020B0604020202020204" pitchFamily="34" charset="0"/>
                <a:ea typeface="Times New Roman" panose="02020603050405020304" pitchFamily="18" charset="0"/>
                <a:cs typeface="Arial" panose="020B0604020202020204" pitchFamily="34" charset="0"/>
              </a:rPr>
              <a:t>Provide the HPT with a CCG SPOC email  (nhs.net account) to allow the sharing of case details</a:t>
            </a:r>
          </a:p>
          <a:p>
            <a:r>
              <a:rPr lang="en-GB" sz="1600" dirty="0">
                <a:latin typeface="Arial" panose="020B0604020202020204" pitchFamily="34" charset="0"/>
                <a:cs typeface="Arial" panose="020B0604020202020204" pitchFamily="34" charset="0"/>
              </a:rPr>
              <a:t>CCG contact DPH to ensure representation on Covid Outbreak Control Board (OCB) </a:t>
            </a:r>
          </a:p>
          <a:p>
            <a:r>
              <a:rPr lang="en-GB" sz="1600" dirty="0">
                <a:latin typeface="Arial" panose="020B0604020202020204" pitchFamily="34" charset="0"/>
                <a:cs typeface="Arial" panose="020B0604020202020204" pitchFamily="34" charset="0"/>
              </a:rPr>
              <a:t>CCG work with the DPH to review healthcare aspects of the Covid Outbreak Control Plans</a:t>
            </a:r>
          </a:p>
          <a:p>
            <a:r>
              <a:rPr lang="en-GB" sz="1600" dirty="0">
                <a:latin typeface="Arial" panose="020B0604020202020204" pitchFamily="34" charset="0"/>
                <a:cs typeface="Arial" panose="020B0604020202020204" pitchFamily="34" charset="0"/>
              </a:rPr>
              <a:t>CCG incident management plans and arrangements need to be reviewed in light of Covid risks</a:t>
            </a:r>
          </a:p>
          <a:p>
            <a:r>
              <a:rPr lang="en-GB" sz="1600" dirty="0">
                <a:latin typeface="Arial" panose="020B0604020202020204" pitchFamily="34" charset="0"/>
                <a:cs typeface="Arial" panose="020B0604020202020204" pitchFamily="34" charset="0"/>
              </a:rPr>
              <a:t>CCG primary care focus: practices</a:t>
            </a:r>
          </a:p>
          <a:p>
            <a:r>
              <a:rPr lang="en-GB" sz="1600" dirty="0">
                <a:latin typeface="Arial" panose="020B0604020202020204" pitchFamily="34" charset="0"/>
                <a:cs typeface="Arial" panose="020B0604020202020204" pitchFamily="34" charset="0"/>
              </a:rPr>
              <a:t>Review IPC support available to practices</a:t>
            </a:r>
          </a:p>
          <a:p>
            <a:r>
              <a:rPr lang="en-GB" sz="1600" dirty="0">
                <a:latin typeface="Arial" panose="020B0604020202020204" pitchFamily="34" charset="0"/>
                <a:cs typeface="Arial" panose="020B0604020202020204" pitchFamily="34" charset="0"/>
              </a:rPr>
              <a:t>CCGs should ensure that all practices are familiar with local arrangements for possible incidents, reporting/escalation mechanisms and how to access support</a:t>
            </a:r>
          </a:p>
          <a:p>
            <a:r>
              <a:rPr lang="en-GB" sz="1600" dirty="0">
                <a:latin typeface="Arial" panose="020B0604020202020204" pitchFamily="34" charset="0"/>
                <a:cs typeface="Arial" panose="020B0604020202020204" pitchFamily="34" charset="0"/>
              </a:rPr>
              <a:t>CCG comms to practices reminding of need for planning, including business continuity</a:t>
            </a:r>
          </a:p>
          <a:p>
            <a:r>
              <a:rPr lang="en-GB" sz="1600" dirty="0">
                <a:latin typeface="Arial" panose="020B0604020202020204" pitchFamily="34" charset="0"/>
                <a:cs typeface="Arial" panose="020B0604020202020204" pitchFamily="34" charset="0"/>
              </a:rPr>
              <a:t>Ideally the practice planning will ensure that when cases are identified, all appropriate precautions had been taken such as appropriate IPC measures, physical distancing etc. </a:t>
            </a:r>
          </a:p>
          <a:p>
            <a:endParaRPr lang="en-GB" dirty="0">
              <a:solidFill>
                <a:schemeClr val="accent1"/>
              </a:solidFill>
            </a:endParaRPr>
          </a:p>
        </p:txBody>
      </p:sp>
      <p:sp>
        <p:nvSpPr>
          <p:cNvPr id="4" name="Slide Number Placeholder 3">
            <a:extLst>
              <a:ext uri="{FF2B5EF4-FFF2-40B4-BE49-F238E27FC236}">
                <a16:creationId xmlns:a16="http://schemas.microsoft.com/office/drawing/2014/main" id="{B6790BB4-6B58-4FD6-803E-F75FE7E0C4C5}"/>
              </a:ext>
            </a:extLst>
          </p:cNvPr>
          <p:cNvSpPr>
            <a:spLocks noGrp="1"/>
          </p:cNvSpPr>
          <p:nvPr>
            <p:ph type="sldNum" sz="quarter" idx="12"/>
          </p:nvPr>
        </p:nvSpPr>
        <p:spPr/>
        <p:txBody>
          <a:bodyPr/>
          <a:lstStyle/>
          <a:p>
            <a:fld id="{A7F21FA5-B1F9-4A84-94E6-2BC681201AA2}" type="slidenum">
              <a:rPr lang="en-GB" smtClean="0"/>
              <a:t>18</a:t>
            </a:fld>
            <a:endParaRPr lang="en-GB" dirty="0"/>
          </a:p>
        </p:txBody>
      </p:sp>
      <p:sp>
        <p:nvSpPr>
          <p:cNvPr id="5" name="Footer Placeholder 4">
            <a:extLst>
              <a:ext uri="{FF2B5EF4-FFF2-40B4-BE49-F238E27FC236}">
                <a16:creationId xmlns:a16="http://schemas.microsoft.com/office/drawing/2014/main" id="{6B46AA94-8D8F-42DD-8910-278B497315B3}"/>
              </a:ext>
            </a:extLst>
          </p:cNvPr>
          <p:cNvSpPr>
            <a:spLocks noGrp="1"/>
          </p:cNvSpPr>
          <p:nvPr>
            <p:ph type="ftr" sz="quarter" idx="11"/>
          </p:nvPr>
        </p:nvSpPr>
        <p:spPr>
          <a:xfrm>
            <a:off x="5571565" y="6356724"/>
            <a:ext cx="5329518"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322700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755321" y="216150"/>
            <a:ext cx="10681355" cy="365125"/>
          </a:xfrm>
        </p:spPr>
        <p:txBody>
          <a:bodyPr>
            <a:noAutofit/>
          </a:bodyPr>
          <a:lstStyle/>
          <a:p>
            <a:r>
              <a:rPr lang="en-GB" sz="2400" b="1" dirty="0">
                <a:solidFill>
                  <a:srgbClr val="0070C0"/>
                </a:solidFill>
                <a:latin typeface="Arial" panose="020B0604020202020204" pitchFamily="34" charset="0"/>
                <a:cs typeface="Arial" panose="020B0604020202020204" pitchFamily="34" charset="0"/>
              </a:rPr>
              <a:t>Practice Planning</a:t>
            </a: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55321" y="616387"/>
            <a:ext cx="10515600" cy="5557399"/>
          </a:xfrm>
        </p:spPr>
        <p:txBody>
          <a:bodyPr>
            <a:noAutofit/>
          </a:bodyPr>
          <a:lstStyle/>
          <a:p>
            <a:pPr marL="0" indent="0">
              <a:buNone/>
            </a:pPr>
            <a:r>
              <a:rPr lang="en-GB" sz="1400" dirty="0">
                <a:latin typeface="Arial" panose="020B0604020202020204" pitchFamily="34" charset="0"/>
                <a:cs typeface="Arial" panose="020B0604020202020204" pitchFamily="34" charset="0"/>
              </a:rPr>
              <a:t>Practices should consider </a:t>
            </a:r>
            <a:r>
              <a:rPr lang="en-GB" sz="1400" dirty="0">
                <a:latin typeface="Arial" panose="020B0604020202020204" pitchFamily="34" charset="0"/>
                <a:cs typeface="Arial" panose="020B0604020202020204" pitchFamily="34" charset="0"/>
                <a:hlinkClick r:id="rId2"/>
              </a:rPr>
              <a:t>workplace guidance </a:t>
            </a:r>
            <a:r>
              <a:rPr lang="en-GB" sz="1400" dirty="0">
                <a:latin typeface="Arial" panose="020B0604020202020204" pitchFamily="34" charset="0"/>
                <a:cs typeface="Arial" panose="020B0604020202020204" pitchFamily="34" charset="0"/>
              </a:rPr>
              <a:t>on making businesses Covid secure </a:t>
            </a:r>
          </a:p>
          <a:p>
            <a:pPr marL="0" indent="0">
              <a:buNone/>
            </a:pPr>
            <a:r>
              <a:rPr lang="en-GB" sz="1400" b="1" dirty="0">
                <a:latin typeface="Arial" panose="020B0604020202020204" pitchFamily="34" charset="0"/>
                <a:cs typeface="Arial" panose="020B0604020202020204" pitchFamily="34" charset="0"/>
              </a:rPr>
              <a:t>Practice planning should cover:</a:t>
            </a:r>
          </a:p>
          <a:p>
            <a:pPr marL="266700" lvl="1" indent="-182563"/>
            <a:r>
              <a:rPr lang="en-GB" sz="1400" dirty="0">
                <a:latin typeface="Arial" panose="020B0604020202020204" pitchFamily="34" charset="0"/>
                <a:cs typeface="Arial" panose="020B0604020202020204" pitchFamily="34" charset="0"/>
              </a:rPr>
              <a:t>Managing increasing patient visits to the premises e.g. distancing between patients in waiting areas, </a:t>
            </a:r>
          </a:p>
          <a:p>
            <a:pPr marL="266700" lvl="1" indent="-182563"/>
            <a:r>
              <a:rPr lang="en-GB" sz="1400" dirty="0">
                <a:latin typeface="Arial" panose="020B0604020202020204" pitchFamily="34" charset="0"/>
                <a:cs typeface="Arial" panose="020B0604020202020204" pitchFamily="34" charset="0"/>
              </a:rPr>
              <a:t>Ensuring social distancing, necessary precautions at work between staff in work or social areas, use of surgical face mask (when not in PPE or in a part of practice that is COVID-secure) </a:t>
            </a:r>
          </a:p>
          <a:p>
            <a:pPr marL="266700" lvl="1" indent="-182563"/>
            <a:r>
              <a:rPr lang="en-GB" sz="1400" dirty="0">
                <a:latin typeface="Arial" panose="020B0604020202020204" pitchFamily="34" charset="0"/>
                <a:cs typeface="Arial" panose="020B0604020202020204" pitchFamily="34" charset="0"/>
              </a:rPr>
              <a:t>Thinking about a new way of working: common rooms, meetings, reception and other high use areas, cleaning </a:t>
            </a:r>
          </a:p>
          <a:p>
            <a:pPr marL="266700" lvl="1" indent="-182563"/>
            <a:r>
              <a:rPr lang="en-GB" sz="1400" dirty="0">
                <a:latin typeface="Arial" panose="020B0604020202020204" pitchFamily="34" charset="0"/>
                <a:cs typeface="Arial" panose="020B0604020202020204" pitchFamily="34" charset="0"/>
              </a:rPr>
              <a:t>IPC and environmental cleaning measures </a:t>
            </a:r>
          </a:p>
          <a:p>
            <a:pPr marL="266700" lvl="1" indent="-182563"/>
            <a:r>
              <a:rPr lang="en-GB" sz="1400" dirty="0">
                <a:latin typeface="Arial" panose="020B0604020202020204" pitchFamily="34" charset="0"/>
                <a:cs typeface="Arial" panose="020B0604020202020204" pitchFamily="34" charset="0"/>
              </a:rPr>
              <a:t>Identifying patients attending and rapidly gathering information for risk assessments</a:t>
            </a:r>
          </a:p>
          <a:p>
            <a:pPr marL="266700" lvl="1" indent="-182563"/>
            <a:r>
              <a:rPr lang="en-GB" sz="1400" dirty="0">
                <a:latin typeface="Arial" panose="020B0604020202020204" pitchFamily="34" charset="0"/>
                <a:cs typeface="Arial" panose="020B0604020202020204" pitchFamily="34" charset="0"/>
              </a:rPr>
              <a:t>Staff working across different settings</a:t>
            </a:r>
          </a:p>
          <a:p>
            <a:pPr marL="266700" lvl="1" indent="-182563"/>
            <a:r>
              <a:rPr lang="en-GB" sz="1400" dirty="0">
                <a:latin typeface="Arial" panose="020B0604020202020204" pitchFamily="34" charset="0"/>
                <a:cs typeface="Arial" panose="020B0604020202020204" pitchFamily="34" charset="0"/>
              </a:rPr>
              <a:t>A staff notification process if staff are going for testing</a:t>
            </a:r>
          </a:p>
        </p:txBody>
      </p:sp>
      <p:sp>
        <p:nvSpPr>
          <p:cNvPr id="4" name="Slide Number Placeholder 3">
            <a:extLst>
              <a:ext uri="{FF2B5EF4-FFF2-40B4-BE49-F238E27FC236}">
                <a16:creationId xmlns:a16="http://schemas.microsoft.com/office/drawing/2014/main" id="{61304BAA-D453-4E51-8BDC-315210FFDA72}"/>
              </a:ext>
            </a:extLst>
          </p:cNvPr>
          <p:cNvSpPr>
            <a:spLocks noGrp="1"/>
          </p:cNvSpPr>
          <p:nvPr>
            <p:ph type="sldNum" sz="quarter" idx="12"/>
          </p:nvPr>
        </p:nvSpPr>
        <p:spPr/>
        <p:txBody>
          <a:bodyPr/>
          <a:lstStyle/>
          <a:p>
            <a:fld id="{A7F21FA5-B1F9-4A84-94E6-2BC681201AA2}" type="slidenum">
              <a:rPr lang="en-GB" smtClean="0"/>
              <a:t>19</a:t>
            </a:fld>
            <a:endParaRPr lang="en-GB" dirty="0"/>
          </a:p>
        </p:txBody>
      </p:sp>
      <p:sp>
        <p:nvSpPr>
          <p:cNvPr id="5" name="Footer Placeholder 4">
            <a:extLst>
              <a:ext uri="{FF2B5EF4-FFF2-40B4-BE49-F238E27FC236}">
                <a16:creationId xmlns:a16="http://schemas.microsoft.com/office/drawing/2014/main" id="{DD1E4C3D-B4FB-4997-85A1-D110ED639F15}"/>
              </a:ext>
            </a:extLst>
          </p:cNvPr>
          <p:cNvSpPr>
            <a:spLocks noGrp="1"/>
          </p:cNvSpPr>
          <p:nvPr>
            <p:ph type="ftr" sz="quarter" idx="11"/>
          </p:nvPr>
        </p:nvSpPr>
        <p:spPr>
          <a:xfrm>
            <a:off x="5589493" y="6356350"/>
            <a:ext cx="5320553" cy="365125"/>
          </a:xfrm>
        </p:spPr>
        <p:txBody>
          <a:bodyPr/>
          <a:lstStyle/>
          <a:p>
            <a:r>
              <a:rPr lang="en-GB" dirty="0"/>
              <a:t>SOP for Minimising Nosocomial Infections in the NHS - North East &amp; Yorkshire</a:t>
            </a:r>
          </a:p>
        </p:txBody>
      </p:sp>
      <p:sp>
        <p:nvSpPr>
          <p:cNvPr id="7" name="Content Placeholder 2">
            <a:extLst>
              <a:ext uri="{FF2B5EF4-FFF2-40B4-BE49-F238E27FC236}">
                <a16:creationId xmlns:a16="http://schemas.microsoft.com/office/drawing/2014/main" id="{808AEDD9-8C5C-4FE0-94DE-ED498B99894B}"/>
              </a:ext>
            </a:extLst>
          </p:cNvPr>
          <p:cNvSpPr txBox="1">
            <a:spLocks/>
          </p:cNvSpPr>
          <p:nvPr/>
        </p:nvSpPr>
        <p:spPr>
          <a:xfrm>
            <a:off x="755321" y="3247528"/>
            <a:ext cx="10515600" cy="32913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If a member of staff is symptomatic at work, they should immediately go home and self-isolate. If they develop symptoms at home, they should not come to work. Any staff member with symptoms should arrange testing</a:t>
            </a:r>
          </a:p>
          <a:p>
            <a:r>
              <a:rPr lang="en-GB" sz="1400" dirty="0">
                <a:latin typeface="Arial" panose="020B0604020202020204" pitchFamily="34" charset="0"/>
                <a:cs typeface="Arial" panose="020B0604020202020204" pitchFamily="34" charset="0"/>
              </a:rPr>
              <a:t>Staff should be advised that if the test is positive they will be contacted by NHS Test and Trace and they should isolate for at least 7 days </a:t>
            </a:r>
          </a:p>
          <a:p>
            <a:r>
              <a:rPr lang="en-GB" sz="1400" dirty="0">
                <a:latin typeface="Arial" panose="020B0604020202020204" pitchFamily="34" charset="0"/>
                <a:cs typeface="Arial" panose="020B0604020202020204" pitchFamily="34" charset="0"/>
              </a:rPr>
              <a:t>Since the NHS T&amp;T Service is not quick, it is likely that the earliest we will notify you of staff who have tested positive will be 48hrs after the positive result. </a:t>
            </a:r>
          </a:p>
          <a:p>
            <a:r>
              <a:rPr lang="en-GB" sz="1400" dirty="0">
                <a:latin typeface="Arial" panose="020B0604020202020204" pitchFamily="34" charset="0"/>
                <a:cs typeface="Arial" panose="020B0604020202020204" pitchFamily="34" charset="0"/>
              </a:rPr>
              <a:t>So remind staff to inform their line manager of a positive result as soon as they receive it so that relevant Practice actions can be completed immediately.</a:t>
            </a:r>
          </a:p>
          <a:p>
            <a:r>
              <a:rPr lang="en-GB" sz="1400" dirty="0">
                <a:latin typeface="Arial" panose="020B0604020202020204" pitchFamily="34" charset="0"/>
                <a:cs typeface="Arial" panose="020B0604020202020204" pitchFamily="34" charset="0"/>
              </a:rPr>
              <a:t>The practices should then inform the CCG</a:t>
            </a:r>
          </a:p>
          <a:p>
            <a:r>
              <a:rPr lang="en-GB" sz="14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400" dirty="0">
                <a:latin typeface="Arial" panose="020B0604020202020204" pitchFamily="34" charset="0"/>
                <a:cs typeface="Arial" panose="020B0604020202020204" pitchFamily="34" charset="0"/>
              </a:rPr>
              <a:t> </a:t>
            </a:r>
            <a:r>
              <a:rPr lang="en-GB" sz="1400" u="sng" dirty="0">
                <a:latin typeface="Arial" panose="020B0604020202020204" pitchFamily="34" charset="0"/>
                <a:cs typeface="Arial" panose="020B0604020202020204" pitchFamily="34" charset="0"/>
                <a:hlinkClick r:id="rId3"/>
              </a:rPr>
              <a:t>guidance</a:t>
            </a:r>
            <a:r>
              <a:rPr lang="en-GB" sz="1400" dirty="0">
                <a:latin typeface="Arial" panose="020B0604020202020204" pitchFamily="34" charset="0"/>
                <a:cs typeface="Arial" panose="020B0604020202020204" pitchFamily="34" charset="0"/>
              </a:rPr>
              <a:t>.</a:t>
            </a:r>
            <a:endParaRPr lang="en-GB" sz="1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891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E6AB23-AA56-42AB-B5C0-7BE7885B3BDB}"/>
              </a:ext>
            </a:extLst>
          </p:cNvPr>
          <p:cNvSpPr>
            <a:spLocks noGrp="1"/>
          </p:cNvSpPr>
          <p:nvPr>
            <p:ph type="sldNum" sz="quarter" idx="12"/>
          </p:nvPr>
        </p:nvSpPr>
        <p:spPr/>
        <p:txBody>
          <a:bodyPr/>
          <a:lstStyle/>
          <a:p>
            <a:fld id="{A7F21FA5-B1F9-4A84-94E6-2BC681201AA2}" type="slidenum">
              <a:rPr lang="en-GB" smtClean="0"/>
              <a:t>2</a:t>
            </a:fld>
            <a:endParaRPr lang="en-GB" dirty="0"/>
          </a:p>
        </p:txBody>
      </p:sp>
      <p:graphicFrame>
        <p:nvGraphicFramePr>
          <p:cNvPr id="6" name="Table 6">
            <a:extLst>
              <a:ext uri="{FF2B5EF4-FFF2-40B4-BE49-F238E27FC236}">
                <a16:creationId xmlns:a16="http://schemas.microsoft.com/office/drawing/2014/main" id="{5F0F6313-6C00-4177-B8A9-5B7242C50107}"/>
              </a:ext>
            </a:extLst>
          </p:cNvPr>
          <p:cNvGraphicFramePr>
            <a:graphicFrameLocks noGrp="1"/>
          </p:cNvGraphicFramePr>
          <p:nvPr>
            <p:extLst>
              <p:ext uri="{D42A27DB-BD31-4B8C-83A1-F6EECF244321}">
                <p14:modId xmlns:p14="http://schemas.microsoft.com/office/powerpoint/2010/main" val="420390034"/>
              </p:ext>
            </p:extLst>
          </p:nvPr>
        </p:nvGraphicFramePr>
        <p:xfrm>
          <a:off x="578223" y="565523"/>
          <a:ext cx="7131423" cy="6096000"/>
        </p:xfrm>
        <a:graphic>
          <a:graphicData uri="http://schemas.openxmlformats.org/drawingml/2006/table">
            <a:tbl>
              <a:tblPr firstRow="1" bandRow="1">
                <a:tableStyleId>{5C22544A-7EE6-4342-B048-85BDC9FD1C3A}</a:tableStyleId>
              </a:tblPr>
              <a:tblGrid>
                <a:gridCol w="5802614">
                  <a:extLst>
                    <a:ext uri="{9D8B030D-6E8A-4147-A177-3AD203B41FA5}">
                      <a16:colId xmlns:a16="http://schemas.microsoft.com/office/drawing/2014/main" val="3862841904"/>
                    </a:ext>
                  </a:extLst>
                </a:gridCol>
                <a:gridCol w="1328809">
                  <a:extLst>
                    <a:ext uri="{9D8B030D-6E8A-4147-A177-3AD203B41FA5}">
                      <a16:colId xmlns:a16="http://schemas.microsoft.com/office/drawing/2014/main" val="1844264328"/>
                    </a:ext>
                  </a:extLst>
                </a:gridCol>
              </a:tblGrid>
              <a:tr h="297211">
                <a:tc>
                  <a:txBody>
                    <a:bodyPr/>
                    <a:lstStyle/>
                    <a:p>
                      <a:r>
                        <a:rPr lang="en-GB" sz="1400"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t>Page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36043"/>
                  </a:ext>
                </a:extLst>
              </a:tr>
              <a:tr h="297211">
                <a:tc>
                  <a:txBody>
                    <a:bodyPr/>
                    <a:lstStyle/>
                    <a:p>
                      <a:r>
                        <a:rPr lang="en-GB" sz="1400" dirty="0"/>
                        <a:t>Foreword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2" action="ppaction://hlinksldjump"/>
                        </a:rPr>
                        <a:t>3</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950471"/>
                  </a:ext>
                </a:extLst>
              </a:tr>
              <a:tr h="297211">
                <a:tc>
                  <a:txBody>
                    <a:bodyPr/>
                    <a:lstStyle/>
                    <a:p>
                      <a:r>
                        <a:rPr lang="en-GB" sz="1400" dirty="0"/>
                        <a:t>COVID-19 test &amp; trace update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3" action="ppaction://hlinksldjump"/>
                        </a:rPr>
                        <a:t>4</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934721"/>
                  </a:ext>
                </a:extLst>
              </a:tr>
              <a:tr h="297211">
                <a:tc gridSpan="2">
                  <a:txBody>
                    <a:bodyPr/>
                    <a:lstStyle/>
                    <a:p>
                      <a:pPr algn="l"/>
                      <a:r>
                        <a:rPr lang="en-GB" sz="1400" b="1" dirty="0"/>
                        <a:t>All Organisations: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863954982"/>
                  </a:ext>
                </a:extLst>
              </a:tr>
              <a:tr h="297211">
                <a:tc>
                  <a:txBody>
                    <a:bodyPr/>
                    <a:lstStyle/>
                    <a:p>
                      <a:pPr marL="285750" indent="-285750">
                        <a:buFont typeface="Arial" panose="020B0604020202020204" pitchFamily="34" charset="0"/>
                        <a:buChar char="•"/>
                      </a:pPr>
                      <a:r>
                        <a:rPr lang="en-GB" sz="1400" dirty="0"/>
                        <a:t>NHS Test &amp; Trace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4" action="ppaction://hlinksldjump"/>
                        </a:rPr>
                        <a:t>5</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2568561"/>
                  </a:ext>
                </a:extLst>
              </a:tr>
              <a:tr h="29721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Response to a HCW case: immediate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5" action="ppaction://hlinksldjump"/>
                        </a:rPr>
                        <a:t>6</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5767699"/>
                  </a:ext>
                </a:extLst>
              </a:tr>
              <a:tr h="29721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Further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6" action="ppaction://hlinksldjump"/>
                        </a:rPr>
                        <a:t>7</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637667"/>
                  </a:ext>
                </a:extLst>
              </a:tr>
              <a:tr h="297211">
                <a:tc>
                  <a:txBody>
                    <a:bodyPr/>
                    <a:lstStyle/>
                    <a:p>
                      <a:pPr marL="285750" indent="-285750">
                        <a:buFont typeface="Arial" panose="020B0604020202020204" pitchFamily="34" charset="0"/>
                        <a:buChar char="•"/>
                      </a:pPr>
                      <a:r>
                        <a:rPr lang="en-GB" sz="1400" dirty="0"/>
                        <a:t>Outbreak 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7" action="ppaction://hlinksldjump"/>
                        </a:rPr>
                        <a:t>8</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9496793"/>
                  </a:ext>
                </a:extLst>
              </a:tr>
              <a:tr h="297211">
                <a:tc gridSpan="2">
                  <a:txBody>
                    <a:bodyPr/>
                    <a:lstStyle/>
                    <a:p>
                      <a:pPr algn="l"/>
                      <a:r>
                        <a:rPr lang="en-GB" sz="1400" b="1" dirty="0"/>
                        <a:t>Specific action 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2919623677"/>
                  </a:ext>
                </a:extLst>
              </a:tr>
              <a:tr h="297211">
                <a:tc>
                  <a:txBody>
                    <a:bodyPr/>
                    <a:lstStyle/>
                    <a:p>
                      <a:pPr marL="285750" indent="-285750">
                        <a:buFont typeface="Arial" panose="020B0604020202020204" pitchFamily="34" charset="0"/>
                        <a:buChar char="•"/>
                      </a:pPr>
                      <a:r>
                        <a:rPr lang="en-GB" sz="1400" dirty="0"/>
                        <a:t>All </a:t>
                      </a:r>
                      <a:r>
                        <a:rPr lang="en-GB" sz="1400" dirty="0">
                          <a:solidFill>
                            <a:schemeClr val="tx1"/>
                          </a:solidFill>
                        </a:rPr>
                        <a:t>Trusts (acute, community and mental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8" action="ppaction://hlinksldjump"/>
                        </a:rPr>
                        <a:t>9-12</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7418125"/>
                  </a:ext>
                </a:extLst>
              </a:tr>
              <a:tr h="297211">
                <a:tc>
                  <a:txBody>
                    <a:bodyPr/>
                    <a:lstStyle/>
                    <a:p>
                      <a:pPr marL="285750" indent="-285750">
                        <a:buFont typeface="Arial" panose="020B0604020202020204" pitchFamily="34" charset="0"/>
                        <a:buChar char="•"/>
                      </a:pPr>
                      <a:r>
                        <a:rPr lang="en-GB" sz="1400" dirty="0"/>
                        <a:t>Ambulance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9" action="ppaction://hlinksldjump"/>
                        </a:rPr>
                        <a:t>14</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0935757"/>
                  </a:ext>
                </a:extLst>
              </a:tr>
              <a:tr h="297211">
                <a:tc>
                  <a:txBody>
                    <a:bodyPr/>
                    <a:lstStyle/>
                    <a:p>
                      <a:pPr marL="285750" indent="-285750">
                        <a:buFont typeface="Arial" panose="020B0604020202020204" pitchFamily="34" charset="0"/>
                        <a:buChar char="•"/>
                      </a:pPr>
                      <a:r>
                        <a:rPr lang="en-GB" sz="1400" dirty="0">
                          <a:solidFill>
                            <a:schemeClr val="tx1"/>
                          </a:solidFill>
                        </a:rPr>
                        <a:t>Independent Sector Hospices and Specialised Commissioning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0" action="ppaction://hlinksldjump"/>
                        </a:rPr>
                        <a:t>1</a:t>
                      </a:r>
                      <a:r>
                        <a:rPr lang="en-GB" sz="1400" dirty="0">
                          <a:solidFill>
                            <a:srgbClr val="0070C0"/>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545727"/>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Primary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1" action="ppaction://hlinksldjump"/>
                        </a:rPr>
                        <a:t>15-20</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137905"/>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Pharmacy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2" action="ppaction://hlinksldjump"/>
                        </a:rPr>
                        <a:t>22</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114"/>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Dentists &amp; Optometry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3" action="ppaction://hlinksldjump"/>
                        </a:rPr>
                        <a:t>23</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322757"/>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Prison Healthcare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4" action="ppaction://hlinksldjump">
                            <a:extLst>
                              <a:ext uri="{A12FA001-AC4F-418D-AE19-62706E023703}">
                                <ahyp:hlinkClr xmlns:ahyp="http://schemas.microsoft.com/office/drawing/2018/hyperlinkcolor" val="tx"/>
                              </a:ext>
                            </a:extLst>
                          </a:hlinkClick>
                        </a:rPr>
                        <a:t>25</a:t>
                      </a:r>
                      <a:r>
                        <a:rPr lang="en-GB" sz="1400" u="sng" dirty="0">
                          <a:solidFill>
                            <a:srgbClr val="0070C0"/>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2355878"/>
                  </a:ext>
                </a:extLst>
              </a:tr>
              <a:tr h="297211">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Care Homes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5" action="ppaction://hlinksldjump">
                            <a:extLst>
                              <a:ext uri="{A12FA001-AC4F-418D-AE19-62706E023703}">
                                <ahyp:hlinkClr xmlns:ahyp="http://schemas.microsoft.com/office/drawing/2018/hyperlinkcolor" val="tx"/>
                              </a:ext>
                            </a:extLst>
                          </a:hlinkClick>
                        </a:rPr>
                        <a:t>2</a:t>
                      </a:r>
                      <a:r>
                        <a:rPr lang="en-GB" sz="1400" u="sng" dirty="0">
                          <a:solidFill>
                            <a:srgbClr val="0070C0"/>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5168159"/>
                  </a:ext>
                </a:extLst>
              </a:tr>
              <a:tr h="297211">
                <a:tc>
                  <a:txBody>
                    <a:bodyPr/>
                    <a:lstStyle/>
                    <a:p>
                      <a:r>
                        <a:rPr lang="en-GB" sz="1400" dirty="0"/>
                        <a:t>Reporting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hlinkClick r:id="rId16" action="ppaction://hlinksldjump"/>
                        </a:rPr>
                        <a:t>28-30</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6607769"/>
                  </a:ext>
                </a:extLst>
              </a:tr>
              <a:tr h="297211">
                <a:tc>
                  <a:txBody>
                    <a:bodyPr/>
                    <a:lstStyle/>
                    <a:p>
                      <a:r>
                        <a:rPr lang="en-GB" sz="1400" dirty="0"/>
                        <a:t>Safety Advice Support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7" action="ppaction://hlinksldjump">
                            <a:extLst>
                              <a:ext uri="{A12FA001-AC4F-418D-AE19-62706E023703}">
                                <ahyp:hlinkClr xmlns:ahyp="http://schemas.microsoft.com/office/drawing/2018/hyperlinkcolor" val="tx"/>
                              </a:ext>
                            </a:extLst>
                          </a:hlinkClick>
                        </a:rPr>
                        <a:t>3</a:t>
                      </a:r>
                      <a:r>
                        <a:rPr lang="en-GB" sz="1400" u="sng" dirty="0">
                          <a:solidFill>
                            <a:srgbClr val="0070C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9641078"/>
                  </a:ext>
                </a:extLst>
              </a:tr>
              <a:tr h="297211">
                <a:tc>
                  <a:txBody>
                    <a:bodyPr/>
                    <a:lstStyle/>
                    <a:p>
                      <a:r>
                        <a:rPr lang="en-GB" sz="1400" dirty="0"/>
                        <a:t>Contact 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u="sng" dirty="0">
                          <a:solidFill>
                            <a:srgbClr val="0070C0"/>
                          </a:solidFill>
                          <a:hlinkClick r:id="rId18" action="ppaction://hlinksldjump">
                            <a:extLst>
                              <a:ext uri="{A12FA001-AC4F-418D-AE19-62706E023703}">
                                <ahyp:hlinkClr xmlns:ahyp="http://schemas.microsoft.com/office/drawing/2018/hyperlinkcolor" val="tx"/>
                              </a:ext>
                            </a:extLst>
                          </a:hlinkClick>
                        </a:rPr>
                        <a:t>3</a:t>
                      </a:r>
                      <a:r>
                        <a:rPr lang="en-GB" sz="1400" u="sng" dirty="0">
                          <a:solidFill>
                            <a:srgbClr val="0070C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4690591"/>
                  </a:ext>
                </a:extLst>
              </a:tr>
            </a:tbl>
          </a:graphicData>
        </a:graphic>
      </p:graphicFrame>
      <p:sp>
        <p:nvSpPr>
          <p:cNvPr id="8" name="Footer Placeholder 7">
            <a:extLst>
              <a:ext uri="{FF2B5EF4-FFF2-40B4-BE49-F238E27FC236}">
                <a16:creationId xmlns:a16="http://schemas.microsoft.com/office/drawing/2014/main" id="{8A284136-35A3-43C2-B786-D0A150C5F994}"/>
              </a:ext>
            </a:extLst>
          </p:cNvPr>
          <p:cNvSpPr>
            <a:spLocks noGrp="1"/>
          </p:cNvSpPr>
          <p:nvPr>
            <p:ph type="ftr" sz="quarter" idx="11"/>
          </p:nvPr>
        </p:nvSpPr>
        <p:spPr>
          <a:xfrm>
            <a:off x="7790328" y="6323293"/>
            <a:ext cx="4177553" cy="365125"/>
          </a:xfrm>
        </p:spPr>
        <p:txBody>
          <a:bodyPr/>
          <a:lstStyle/>
          <a:p>
            <a:r>
              <a:rPr lang="en-GB" dirty="0"/>
              <a:t>SOP for Minimising Nosocomial Infections in the NHS - North East &amp; Yorkshire</a:t>
            </a:r>
          </a:p>
        </p:txBody>
      </p:sp>
      <p:sp>
        <p:nvSpPr>
          <p:cNvPr id="9" name="Title 1">
            <a:extLst>
              <a:ext uri="{FF2B5EF4-FFF2-40B4-BE49-F238E27FC236}">
                <a16:creationId xmlns:a16="http://schemas.microsoft.com/office/drawing/2014/main" id="{B63ADB5B-FAD0-49C6-92D7-DD6033DB3011}"/>
              </a:ext>
            </a:extLst>
          </p:cNvPr>
          <p:cNvSpPr>
            <a:spLocks noGrp="1"/>
          </p:cNvSpPr>
          <p:nvPr>
            <p:ph type="title"/>
          </p:nvPr>
        </p:nvSpPr>
        <p:spPr>
          <a:xfrm>
            <a:off x="578224" y="140074"/>
            <a:ext cx="5580530" cy="365125"/>
          </a:xfrm>
        </p:spPr>
        <p:txBody>
          <a:bodyPr>
            <a:noAutofit/>
          </a:bodyPr>
          <a:lstStyle/>
          <a:p>
            <a:r>
              <a:rPr lang="en-GB" sz="2400" b="1" dirty="0">
                <a:solidFill>
                  <a:srgbClr val="0070C0"/>
                </a:solidFill>
                <a:latin typeface="Arial" panose="020B0604020202020204" pitchFamily="34" charset="0"/>
                <a:cs typeface="Arial" panose="020B0604020202020204" pitchFamily="34" charset="0"/>
              </a:rPr>
              <a:t>Contents</a:t>
            </a:r>
          </a:p>
        </p:txBody>
      </p:sp>
    </p:spTree>
    <p:extLst>
      <p:ext uri="{BB962C8B-B14F-4D97-AF65-F5344CB8AC3E}">
        <p14:creationId xmlns:p14="http://schemas.microsoft.com/office/powerpoint/2010/main" val="3367399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1C88-17A5-41DF-87C4-9B922765E5C0}"/>
              </a:ext>
            </a:extLst>
          </p:cNvPr>
          <p:cNvSpPr>
            <a:spLocks noGrp="1"/>
          </p:cNvSpPr>
          <p:nvPr>
            <p:ph type="title"/>
          </p:nvPr>
        </p:nvSpPr>
        <p:spPr>
          <a:xfrm>
            <a:off x="640975" y="66246"/>
            <a:ext cx="10515600" cy="737534"/>
          </a:xfrm>
        </p:spPr>
        <p:txBody>
          <a:bodyPr>
            <a:normAutofit/>
          </a:bodyPr>
          <a:lstStyle/>
          <a:p>
            <a:r>
              <a:rPr lang="en-GB" sz="2800" b="1" dirty="0">
                <a:solidFill>
                  <a:srgbClr val="0070C0"/>
                </a:solidFill>
                <a:latin typeface="Arial" panose="020B0604020202020204" pitchFamily="34" charset="0"/>
                <a:cs typeface="Arial" panose="020B0604020202020204" pitchFamily="34" charset="0"/>
              </a:rPr>
              <a:t>Steps needed when case identified</a:t>
            </a:r>
          </a:p>
        </p:txBody>
      </p:sp>
      <p:sp>
        <p:nvSpPr>
          <p:cNvPr id="3" name="Content Placeholder 2">
            <a:extLst>
              <a:ext uri="{FF2B5EF4-FFF2-40B4-BE49-F238E27FC236}">
                <a16:creationId xmlns:a16="http://schemas.microsoft.com/office/drawing/2014/main" id="{28500F49-47D4-4845-BD24-E5E66BA57CA6}"/>
              </a:ext>
            </a:extLst>
          </p:cNvPr>
          <p:cNvSpPr>
            <a:spLocks noGrp="1"/>
          </p:cNvSpPr>
          <p:nvPr>
            <p:ph idx="1"/>
          </p:nvPr>
        </p:nvSpPr>
        <p:spPr>
          <a:xfrm>
            <a:off x="560292" y="720817"/>
            <a:ext cx="10515600" cy="5629835"/>
          </a:xfrm>
        </p:spPr>
        <p:txBody>
          <a:bodyPr>
            <a:normAutofit fontScale="55000" lnSpcReduction="20000"/>
          </a:bodyPr>
          <a:lstStyle/>
          <a:p>
            <a:pPr marL="0" indent="0">
              <a:buNone/>
            </a:pPr>
            <a:r>
              <a:rPr lang="en-GB" sz="2900" b="1" dirty="0">
                <a:latin typeface="Arial" panose="020B0604020202020204" pitchFamily="34" charset="0"/>
                <a:cs typeface="Arial" panose="020B0604020202020204" pitchFamily="34" charset="0"/>
              </a:rPr>
              <a:t>Once it has been verified that a positive case has been in the healthcare setting – actions to take</a:t>
            </a:r>
          </a:p>
          <a:p>
            <a:pPr marL="0" indent="0">
              <a:buNone/>
            </a:pPr>
            <a:r>
              <a:rPr lang="en-GB" sz="2500" b="1" dirty="0">
                <a:latin typeface="Arial" panose="020B0604020202020204" pitchFamily="34" charset="0"/>
                <a:cs typeface="Arial" panose="020B0604020202020204" pitchFamily="34" charset="0"/>
              </a:rPr>
              <a:t>First few hours</a:t>
            </a:r>
          </a:p>
          <a:p>
            <a:r>
              <a:rPr lang="en-GB" sz="2500" dirty="0">
                <a:latin typeface="Arial" panose="020B0604020202020204" pitchFamily="34" charset="0"/>
                <a:cs typeface="Arial" panose="020B0604020202020204" pitchFamily="34" charset="0"/>
              </a:rPr>
              <a:t>Timeline of case in workplace in 48 hours before symptoms or positive test result (if asymptomatic)</a:t>
            </a:r>
          </a:p>
          <a:p>
            <a:r>
              <a:rPr lang="en-GB" sz="2500" dirty="0">
                <a:latin typeface="Arial" panose="020B0604020202020204" pitchFamily="34" charset="0"/>
                <a:cs typeface="Arial" panose="020B0604020202020204" pitchFamily="34" charset="0"/>
              </a:rPr>
              <a:t>Identification of possible contacts</a:t>
            </a:r>
          </a:p>
          <a:p>
            <a:r>
              <a:rPr lang="en-GB" sz="2500" dirty="0">
                <a:latin typeface="Arial" panose="020B0604020202020204" pitchFamily="34" charset="0"/>
                <a:cs typeface="Arial" panose="020B0604020202020204" pitchFamily="34" charset="0"/>
              </a:rPr>
              <a:t>Risk assessment of contacts</a:t>
            </a:r>
          </a:p>
          <a:p>
            <a:r>
              <a:rPr lang="en-GB" sz="2500" dirty="0">
                <a:latin typeface="Arial" panose="020B0604020202020204" pitchFamily="34" charset="0"/>
                <a:cs typeface="Arial" panose="020B0604020202020204" pitchFamily="34" charset="0"/>
              </a:rPr>
              <a:t>Prepare list for sending to HPT Record line list of contacts using template the PHE Minimum data set – spreadsheet attached to  this slide deck </a:t>
            </a:r>
          </a:p>
          <a:p>
            <a:r>
              <a:rPr lang="en-GB" sz="2500" dirty="0">
                <a:latin typeface="Arial" panose="020B0604020202020204" pitchFamily="34" charset="0"/>
                <a:cs typeface="Arial" panose="020B0604020202020204" pitchFamily="34" charset="0"/>
              </a:rPr>
              <a:t>Action for contacts (provide self-isolation advice)</a:t>
            </a:r>
          </a:p>
          <a:p>
            <a:r>
              <a:rPr lang="en-GB" sz="2500" dirty="0">
                <a:latin typeface="Arial" panose="020B0604020202020204" pitchFamily="34" charset="0"/>
                <a:cs typeface="Arial" panose="020B0604020202020204" pitchFamily="34" charset="0"/>
              </a:rPr>
              <a:t>Assessment of situation, consider escalation and need for incident management team meeting</a:t>
            </a:r>
          </a:p>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2500" b="1" dirty="0">
                <a:latin typeface="Arial" panose="020B0604020202020204" pitchFamily="34" charset="0"/>
                <a:cs typeface="Arial" panose="020B0604020202020204" pitchFamily="34" charset="0"/>
              </a:rPr>
              <a:t>Within 24 hours</a:t>
            </a:r>
          </a:p>
          <a:p>
            <a:r>
              <a:rPr lang="en-GB" sz="2500" dirty="0">
                <a:latin typeface="Arial" panose="020B0604020202020204" pitchFamily="34" charset="0"/>
                <a:cs typeface="Arial" panose="020B0604020202020204" pitchFamily="34" charset="0"/>
              </a:rPr>
              <a:t>Incident management meeting if required</a:t>
            </a:r>
          </a:p>
          <a:p>
            <a:r>
              <a:rPr lang="en-GB" sz="2500" dirty="0">
                <a:latin typeface="Arial" panose="020B0604020202020204" pitchFamily="34" charset="0"/>
                <a:cs typeface="Arial" panose="020B0604020202020204" pitchFamily="34" charset="0"/>
              </a:rPr>
              <a:t>Preparation of reactive comms</a:t>
            </a:r>
          </a:p>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2500" b="1" dirty="0">
                <a:latin typeface="Arial" panose="020B0604020202020204" pitchFamily="34" charset="0"/>
                <a:cs typeface="Arial" panose="020B0604020202020204" pitchFamily="34" charset="0"/>
              </a:rPr>
              <a:t>Escalation to Public Health England </a:t>
            </a:r>
            <a:r>
              <a:rPr lang="en-GB" sz="2500" dirty="0">
                <a:latin typeface="Arial" panose="020B0604020202020204" pitchFamily="34" charset="0"/>
                <a:cs typeface="Arial" panose="020B0604020202020204" pitchFamily="34" charset="0"/>
              </a:rPr>
              <a:t>- contact  Local PHE for discussion and joint risk assessment re next steps</a:t>
            </a:r>
            <a:endParaRPr lang="en-GB" sz="2500" b="1"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Two or more confirmed cases of COVID-19 among individuals associated with a specific setting with onset dates within 14 days (see </a:t>
            </a:r>
            <a:r>
              <a:rPr lang="en-GB" sz="2500" dirty="0">
                <a:latin typeface="Arial" panose="020B0604020202020204" pitchFamily="34" charset="0"/>
                <a:cs typeface="Arial" panose="020B0604020202020204" pitchFamily="34" charset="0"/>
                <a:hlinkClick r:id="rId2" action="ppaction://hlinksldjump"/>
              </a:rPr>
              <a:t>outbreak criteria definitions</a:t>
            </a:r>
            <a:r>
              <a:rPr lang="en-GB" sz="2500" dirty="0">
                <a:latin typeface="Arial" panose="020B0604020202020204" pitchFamily="34" charset="0"/>
                <a:cs typeface="Arial" panose="020B0604020202020204" pitchFamily="34" charset="0"/>
              </a:rPr>
              <a:t>)</a:t>
            </a:r>
          </a:p>
          <a:p>
            <a:pPr marL="0" indent="0">
              <a:buNone/>
            </a:pPr>
            <a:r>
              <a:rPr lang="en-GB" sz="2500" b="1" u="sng" dirty="0">
                <a:latin typeface="Arial" panose="020B0604020202020204" pitchFamily="34" charset="0"/>
                <a:cs typeface="Arial" panose="020B0604020202020204" pitchFamily="34" charset="0"/>
              </a:rPr>
              <a:t>AND </a:t>
            </a:r>
          </a:p>
          <a:p>
            <a:r>
              <a:rPr lang="en-GB" sz="2500" dirty="0">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r>
              <a:rPr lang="en-GB" sz="2500" dirty="0">
                <a:latin typeface="Arial" panose="020B0604020202020204" pitchFamily="34" charset="0"/>
                <a:cs typeface="Arial" panose="020B0604020202020204" pitchFamily="34" charset="0"/>
              </a:rPr>
              <a:t>Inform your CCG – use </a:t>
            </a:r>
            <a:r>
              <a:rPr lang="en-GB" sz="2500" b="1" dirty="0">
                <a:latin typeface="Arial" panose="020B0604020202020204" pitchFamily="34" charset="0"/>
                <a:cs typeface="Arial" panose="020B0604020202020204" pitchFamily="34" charset="0"/>
              </a:rPr>
              <a:t>IMARCH form July 2020 Version 2</a:t>
            </a:r>
          </a:p>
          <a:p>
            <a:pPr marL="0" indent="0">
              <a:buNone/>
            </a:pPr>
            <a:endParaRPr lang="en-GB" sz="1600" b="1" dirty="0">
              <a:latin typeface="Arial" panose="020B060402020202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0F415D6B-9ABB-420A-98B0-E0F4E662F35C}"/>
              </a:ext>
            </a:extLst>
          </p:cNvPr>
          <p:cNvSpPr>
            <a:spLocks noGrp="1"/>
          </p:cNvSpPr>
          <p:nvPr>
            <p:ph type="sldNum" sz="quarter" idx="12"/>
          </p:nvPr>
        </p:nvSpPr>
        <p:spPr/>
        <p:txBody>
          <a:bodyPr/>
          <a:lstStyle/>
          <a:p>
            <a:fld id="{A7F21FA5-B1F9-4A84-94E6-2BC681201AA2}" type="slidenum">
              <a:rPr lang="en-GB" smtClean="0"/>
              <a:t>20</a:t>
            </a:fld>
            <a:endParaRPr lang="en-GB" dirty="0"/>
          </a:p>
        </p:txBody>
      </p:sp>
      <p:sp>
        <p:nvSpPr>
          <p:cNvPr id="5" name="Footer Placeholder 4">
            <a:extLst>
              <a:ext uri="{FF2B5EF4-FFF2-40B4-BE49-F238E27FC236}">
                <a16:creationId xmlns:a16="http://schemas.microsoft.com/office/drawing/2014/main" id="{7F5AAF6D-A287-42BC-AE86-54C01B5903BB}"/>
              </a:ext>
            </a:extLst>
          </p:cNvPr>
          <p:cNvSpPr>
            <a:spLocks noGrp="1"/>
          </p:cNvSpPr>
          <p:nvPr>
            <p:ph type="ftr" sz="quarter" idx="11"/>
          </p:nvPr>
        </p:nvSpPr>
        <p:spPr>
          <a:xfrm>
            <a:off x="5486398" y="6356350"/>
            <a:ext cx="5589494"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223678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43B8-7466-4805-B903-12FA380D54FA}"/>
              </a:ext>
            </a:extLst>
          </p:cNvPr>
          <p:cNvSpPr>
            <a:spLocks noGrp="1"/>
          </p:cNvSpPr>
          <p:nvPr>
            <p:ph type="title"/>
          </p:nvPr>
        </p:nvSpPr>
        <p:spPr>
          <a:xfrm>
            <a:off x="694764" y="335656"/>
            <a:ext cx="10515600" cy="560815"/>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Community pharmacists</a:t>
            </a:r>
          </a:p>
        </p:txBody>
      </p:sp>
      <p:sp>
        <p:nvSpPr>
          <p:cNvPr id="3" name="Content Placeholder 2">
            <a:extLst>
              <a:ext uri="{FF2B5EF4-FFF2-40B4-BE49-F238E27FC236}">
                <a16:creationId xmlns:a16="http://schemas.microsoft.com/office/drawing/2014/main" id="{09EC6B6F-1140-41A2-82E2-712B1E34912B}"/>
              </a:ext>
            </a:extLst>
          </p:cNvPr>
          <p:cNvSpPr>
            <a:spLocks noGrp="1"/>
          </p:cNvSpPr>
          <p:nvPr>
            <p:ph idx="1"/>
          </p:nvPr>
        </p:nvSpPr>
        <p:spPr>
          <a:xfrm>
            <a:off x="775447" y="1088271"/>
            <a:ext cx="10515600" cy="4981209"/>
          </a:xfrm>
        </p:spPr>
        <p:txBody>
          <a:bodyPr>
            <a:normAutofit/>
          </a:bodyPr>
          <a:lstStyle/>
          <a:p>
            <a:r>
              <a:rPr lang="en-GB" sz="1600" dirty="0">
                <a:latin typeface="Arial" panose="020B0604020202020204" pitchFamily="34" charset="0"/>
                <a:cs typeface="Arial" panose="020B0604020202020204" pitchFamily="34" charset="0"/>
              </a:rPr>
              <a:t>Similar planning principles for community pharmacists as for Primary Care</a:t>
            </a:r>
          </a:p>
          <a:p>
            <a:r>
              <a:rPr lang="en-GB" sz="1600" dirty="0">
                <a:latin typeface="Arial" panose="020B0604020202020204" pitchFamily="34" charset="0"/>
                <a:cs typeface="Arial" panose="020B0604020202020204" pitchFamily="34" charset="0"/>
              </a:rPr>
              <a:t>Implications of pharmacy staff testing positive on services, including GP practices doing electronic prescribing and e-Repeat dispensing</a:t>
            </a:r>
          </a:p>
          <a:p>
            <a:pPr marL="0" indent="0">
              <a:buNone/>
            </a:pPr>
            <a:r>
              <a:rPr lang="en-GB" sz="1800" b="1" dirty="0">
                <a:latin typeface="Arial" panose="020B0604020202020204" pitchFamily="34" charset="0"/>
                <a:cs typeface="Arial" panose="020B0604020202020204" pitchFamily="34" charset="0"/>
              </a:rPr>
              <a:t>Pharmacy Planning</a:t>
            </a:r>
          </a:p>
          <a:p>
            <a:pPr marL="0" indent="0">
              <a:buNone/>
            </a:pPr>
            <a:r>
              <a:rPr lang="en-GB" sz="1700" dirty="0">
                <a:latin typeface="Arial" panose="020B0604020202020204" pitchFamily="34" charset="0"/>
                <a:cs typeface="Arial" panose="020B0604020202020204" pitchFamily="34" charset="0"/>
              </a:rPr>
              <a:t>Consider </a:t>
            </a:r>
            <a:r>
              <a:rPr lang="en-GB" sz="1700" dirty="0">
                <a:latin typeface="Arial" panose="020B0604020202020204" pitchFamily="34" charset="0"/>
                <a:cs typeface="Arial" panose="020B0604020202020204" pitchFamily="34" charset="0"/>
                <a:hlinkClick r:id="rId2"/>
              </a:rPr>
              <a:t>workplace guidance </a:t>
            </a:r>
            <a:r>
              <a:rPr lang="en-GB" sz="1700" dirty="0">
                <a:latin typeface="Arial" panose="020B0604020202020204" pitchFamily="34" charset="0"/>
                <a:cs typeface="Arial" panose="020B0604020202020204" pitchFamily="34" charset="0"/>
              </a:rPr>
              <a:t>on making businesses Covid secure  </a:t>
            </a:r>
          </a:p>
          <a:p>
            <a:pPr marL="0" indent="0">
              <a:buNone/>
            </a:pPr>
            <a:r>
              <a:rPr lang="en-GB" sz="1700" dirty="0">
                <a:latin typeface="Arial" panose="020B0604020202020204" pitchFamily="34" charset="0"/>
                <a:cs typeface="Arial" panose="020B0604020202020204" pitchFamily="34" charset="0"/>
              </a:rPr>
              <a:t>Planning should cover:</a:t>
            </a:r>
          </a:p>
          <a:p>
            <a:pPr lvl="1"/>
            <a:r>
              <a:rPr lang="en-GB" sz="1700" dirty="0">
                <a:latin typeface="Arial" panose="020B0604020202020204" pitchFamily="34" charset="0"/>
                <a:cs typeface="Arial" panose="020B0604020202020204" pitchFamily="34" charset="0"/>
              </a:rPr>
              <a:t>Managing increasing patient visits to the premises e.g. distancing between patients in waiting areas, </a:t>
            </a:r>
          </a:p>
          <a:p>
            <a:pPr lvl="1"/>
            <a:r>
              <a:rPr lang="en-GB" sz="1700" dirty="0">
                <a:latin typeface="Arial" panose="020B0604020202020204" pitchFamily="34" charset="0"/>
                <a:cs typeface="Arial" panose="020B0604020202020204" pitchFamily="34" charset="0"/>
              </a:rPr>
              <a:t>Ensuring social distancing, necessary precautions at work between staff in work or social areas</a:t>
            </a:r>
          </a:p>
          <a:p>
            <a:pPr lvl="1"/>
            <a:r>
              <a:rPr lang="en-GB" sz="1700" dirty="0">
                <a:latin typeface="Arial" panose="020B0604020202020204" pitchFamily="34" charset="0"/>
                <a:cs typeface="Arial" panose="020B0604020202020204" pitchFamily="34" charset="0"/>
              </a:rPr>
              <a:t>Thinking about a new way of working: common rooms, patient accessible areas, medicines preparation areas and other high use areas</a:t>
            </a:r>
          </a:p>
          <a:p>
            <a:pPr lvl="1"/>
            <a:r>
              <a:rPr lang="en-GB" sz="1700" dirty="0">
                <a:latin typeface="Arial" panose="020B0604020202020204" pitchFamily="34" charset="0"/>
                <a:cs typeface="Arial" panose="020B0604020202020204" pitchFamily="34" charset="0"/>
              </a:rPr>
              <a:t>IPC and environmental cleaning measures </a:t>
            </a:r>
          </a:p>
          <a:p>
            <a:pPr lvl="1"/>
            <a:r>
              <a:rPr lang="en-GB" sz="1700" dirty="0">
                <a:latin typeface="Arial" panose="020B0604020202020204" pitchFamily="34" charset="0"/>
                <a:cs typeface="Arial" panose="020B0604020202020204" pitchFamily="34" charset="0"/>
              </a:rPr>
              <a:t>Identifying patients attending and rapidly gathering information for risk assessments</a:t>
            </a:r>
          </a:p>
          <a:p>
            <a:pPr lvl="1"/>
            <a:r>
              <a:rPr lang="en-GB" sz="1700" dirty="0">
                <a:latin typeface="Arial" panose="020B0604020202020204" pitchFamily="34" charset="0"/>
                <a:cs typeface="Arial" panose="020B0604020202020204" pitchFamily="34" charset="0"/>
              </a:rPr>
              <a:t>Staff working across different settings</a:t>
            </a:r>
          </a:p>
          <a:p>
            <a:pPr lvl="1"/>
            <a:r>
              <a:rPr lang="en-GB" sz="1700" dirty="0">
                <a:latin typeface="Arial" panose="020B0604020202020204" pitchFamily="34" charset="0"/>
                <a:cs typeface="Arial" panose="020B0604020202020204" pitchFamily="34" charset="0"/>
              </a:rPr>
              <a:t>Having a staff notification process if staff are going for testing</a:t>
            </a:r>
          </a:p>
        </p:txBody>
      </p:sp>
      <p:sp>
        <p:nvSpPr>
          <p:cNvPr id="4" name="Slide Number Placeholder 3">
            <a:extLst>
              <a:ext uri="{FF2B5EF4-FFF2-40B4-BE49-F238E27FC236}">
                <a16:creationId xmlns:a16="http://schemas.microsoft.com/office/drawing/2014/main" id="{BD223408-2CA5-490D-8AC5-A7140BE0F0C7}"/>
              </a:ext>
            </a:extLst>
          </p:cNvPr>
          <p:cNvSpPr>
            <a:spLocks noGrp="1"/>
          </p:cNvSpPr>
          <p:nvPr>
            <p:ph type="sldNum" sz="quarter" idx="12"/>
          </p:nvPr>
        </p:nvSpPr>
        <p:spPr/>
        <p:txBody>
          <a:bodyPr/>
          <a:lstStyle/>
          <a:p>
            <a:fld id="{A7F21FA5-B1F9-4A84-94E6-2BC681201AA2}" type="slidenum">
              <a:rPr lang="en-GB" smtClean="0"/>
              <a:t>21</a:t>
            </a:fld>
            <a:endParaRPr lang="en-GB" dirty="0"/>
          </a:p>
        </p:txBody>
      </p:sp>
      <p:sp>
        <p:nvSpPr>
          <p:cNvPr id="5" name="Footer Placeholder 4">
            <a:extLst>
              <a:ext uri="{FF2B5EF4-FFF2-40B4-BE49-F238E27FC236}">
                <a16:creationId xmlns:a16="http://schemas.microsoft.com/office/drawing/2014/main" id="{239A94B3-36E1-4C35-92E1-6D527487C6B7}"/>
              </a:ext>
            </a:extLst>
          </p:cNvPr>
          <p:cNvSpPr>
            <a:spLocks noGrp="1"/>
          </p:cNvSpPr>
          <p:nvPr>
            <p:ph type="ftr" sz="quarter" idx="11"/>
          </p:nvPr>
        </p:nvSpPr>
        <p:spPr>
          <a:xfrm>
            <a:off x="5499846" y="6356724"/>
            <a:ext cx="54281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883523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748553" y="482026"/>
            <a:ext cx="10515600" cy="5443645"/>
          </a:xfrm>
        </p:spPr>
        <p:txBody>
          <a:bodyPr>
            <a:normAutofit/>
          </a:bodyPr>
          <a:lstStyle/>
          <a:p>
            <a:pPr marL="0" indent="0">
              <a:buNone/>
            </a:pPr>
            <a:endParaRPr lang="en-GB" sz="1600" dirty="0">
              <a:latin typeface="Arial" panose="020B0604020202020204" pitchFamily="34" charset="0"/>
              <a:cs typeface="Arial" panose="020B0604020202020204" pitchFamily="34" charset="0"/>
            </a:endParaRPr>
          </a:p>
          <a:p>
            <a:pPr marL="0" indent="0">
              <a:buNone/>
            </a:pPr>
            <a:r>
              <a:rPr lang="en-GB" b="1" dirty="0">
                <a:solidFill>
                  <a:srgbClr val="0070C0"/>
                </a:solidFill>
                <a:latin typeface="Arial" panose="020B0604020202020204" pitchFamily="34" charset="0"/>
                <a:cs typeface="Arial" panose="020B0604020202020204" pitchFamily="34" charset="0"/>
              </a:rPr>
              <a:t>Pharmacy action </a:t>
            </a:r>
            <a:endParaRPr lang="en-GB" dirty="0">
              <a:solidFill>
                <a:srgbClr val="0070C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If a member of staff is symptomatic at work, they should immediately go home and self-isolate. If they develop symptoms at home, they should not come to work. Any staff member with symptoms should arrange testing</a:t>
            </a:r>
          </a:p>
          <a:p>
            <a:r>
              <a:rPr lang="en-GB" sz="1600" dirty="0">
                <a:latin typeface="Arial" panose="020B0604020202020204" pitchFamily="34" charset="0"/>
                <a:cs typeface="Arial" panose="020B0604020202020204" pitchFamily="34" charset="0"/>
              </a:rPr>
              <a:t>Staff should be advised that if the test is positive they will be contacted by NHS Test and Trace and they should isolate for 7 days </a:t>
            </a:r>
          </a:p>
          <a:p>
            <a:r>
              <a:rPr lang="en-GB" sz="1600" dirty="0">
                <a:latin typeface="Arial" panose="020B0604020202020204" pitchFamily="34" charset="0"/>
                <a:cs typeface="Arial" panose="020B0604020202020204" pitchFamily="34" charset="0"/>
              </a:rPr>
              <a:t>Since the NHS T&amp;T Service is not quick, it is likely that the earliest you will be notified if staff who have tested positive will be 48hrs after the positive result. </a:t>
            </a:r>
          </a:p>
          <a:p>
            <a:r>
              <a:rPr lang="en-GB" sz="1600" dirty="0">
                <a:latin typeface="Arial" panose="020B0604020202020204" pitchFamily="34" charset="0"/>
                <a:cs typeface="Arial" panose="020B0604020202020204" pitchFamily="34" charset="0"/>
              </a:rPr>
              <a:t>So, remind staff to inform their line manager of a positive result as soon as they receive it so that relevant actions can be completed immediately.</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pharmacy should then inform the pharmacy commissioning team in NHS England </a:t>
            </a:r>
            <a:r>
              <a:rPr lang="en-GB" sz="1600" u="sng" dirty="0">
                <a:latin typeface="Arial" panose="020B0604020202020204" pitchFamily="34" charset="0"/>
                <a:cs typeface="Arial" panose="020B0604020202020204" pitchFamily="34" charset="0"/>
              </a:rPr>
              <a:t>and</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2"/>
              </a:rPr>
              <a:t>england.eprrney@nhs.net</a:t>
            </a:r>
            <a:r>
              <a:rPr lang="en-GB" sz="1600" dirty="0">
                <a:latin typeface="Arial" panose="020B0604020202020204" pitchFamily="34" charset="0"/>
                <a:cs typeface="Arial" panose="020B0604020202020204" pitchFamily="34" charset="0"/>
              </a:rPr>
              <a:t> using the </a:t>
            </a:r>
            <a:r>
              <a:rPr lang="en-GB" sz="1600" dirty="0">
                <a:latin typeface="Arial" panose="020B0604020202020204" pitchFamily="34" charset="0"/>
                <a:cs typeface="Arial" panose="020B0604020202020204" pitchFamily="34" charset="0"/>
                <a:hlinkClick r:id="rId3" action="ppaction://hlinksldjump"/>
              </a:rPr>
              <a:t>notification form</a:t>
            </a:r>
            <a:r>
              <a:rPr lang="en-GB" sz="1600" dirty="0">
                <a:latin typeface="Arial" panose="020B0604020202020204" pitchFamily="34" charset="0"/>
                <a:cs typeface="Arial" panose="020B0604020202020204" pitchFamily="34" charset="0"/>
              </a:rPr>
              <a:t>. See </a:t>
            </a:r>
            <a:r>
              <a:rPr lang="en-GB" sz="1600" dirty="0">
                <a:latin typeface="Arial" panose="020B0604020202020204" pitchFamily="34" charset="0"/>
                <a:cs typeface="Arial" panose="020B0604020202020204" pitchFamily="34" charset="0"/>
                <a:hlinkClick r:id="rId4" action="ppaction://hlinksldjump"/>
              </a:rPr>
              <a:t>Reporting tools</a:t>
            </a:r>
            <a:r>
              <a:rPr lang="en-GB" sz="1600" dirty="0">
                <a:latin typeface="Arial" panose="020B0604020202020204" pitchFamily="34" charset="0"/>
                <a:cs typeface="Arial" panose="020B0604020202020204" pitchFamily="34" charset="0"/>
              </a:rPr>
              <a:t> page for guidance.</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600" dirty="0">
                <a:latin typeface="Arial" panose="020B0604020202020204" pitchFamily="34" charset="0"/>
                <a:cs typeface="Arial" panose="020B0604020202020204" pitchFamily="34" charset="0"/>
              </a:rPr>
              <a:t> </a:t>
            </a:r>
            <a:r>
              <a:rPr lang="en-GB" sz="1600" u="sng" dirty="0">
                <a:latin typeface="Arial" panose="020B0604020202020204" pitchFamily="34" charset="0"/>
                <a:cs typeface="Arial" panose="020B0604020202020204" pitchFamily="34" charset="0"/>
                <a:hlinkClick r:id="rId5"/>
              </a:rPr>
              <a:t>guidance</a:t>
            </a:r>
            <a:r>
              <a:rPr lang="en-GB" sz="1600" dirty="0">
                <a:latin typeface="Arial" panose="020B0604020202020204" pitchFamily="34" charset="0"/>
                <a:cs typeface="Arial" panose="020B0604020202020204" pitchFamily="34" charset="0"/>
              </a:rPr>
              <a:t>.</a:t>
            </a:r>
            <a:endParaRPr lang="en-GB" sz="1600" dirty="0">
              <a:solidFill>
                <a:srgbClr val="0070C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19900CB-AF32-49C2-8964-D84C7E4E3088}"/>
              </a:ext>
            </a:extLst>
          </p:cNvPr>
          <p:cNvSpPr>
            <a:spLocks noGrp="1"/>
          </p:cNvSpPr>
          <p:nvPr>
            <p:ph type="sldNum" sz="quarter" idx="12"/>
          </p:nvPr>
        </p:nvSpPr>
        <p:spPr/>
        <p:txBody>
          <a:bodyPr/>
          <a:lstStyle/>
          <a:p>
            <a:fld id="{A7F21FA5-B1F9-4A84-94E6-2BC681201AA2}" type="slidenum">
              <a:rPr lang="en-GB" smtClean="0"/>
              <a:t>22</a:t>
            </a:fld>
            <a:endParaRPr lang="en-GB" dirty="0"/>
          </a:p>
        </p:txBody>
      </p:sp>
      <p:sp>
        <p:nvSpPr>
          <p:cNvPr id="5" name="Footer Placeholder 4">
            <a:extLst>
              <a:ext uri="{FF2B5EF4-FFF2-40B4-BE49-F238E27FC236}">
                <a16:creationId xmlns:a16="http://schemas.microsoft.com/office/drawing/2014/main" id="{3632BFC6-269D-4A5D-96AE-C9171761370E}"/>
              </a:ext>
            </a:extLst>
          </p:cNvPr>
          <p:cNvSpPr>
            <a:spLocks noGrp="1"/>
          </p:cNvSpPr>
          <p:nvPr>
            <p:ph type="ftr" sz="quarter" idx="11"/>
          </p:nvPr>
        </p:nvSpPr>
        <p:spPr>
          <a:xfrm>
            <a:off x="4621305" y="6356350"/>
            <a:ext cx="6898341"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780764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310C-B5C6-45C4-9376-44EF8B09011F}"/>
              </a:ext>
            </a:extLst>
          </p:cNvPr>
          <p:cNvSpPr>
            <a:spLocks noGrp="1"/>
          </p:cNvSpPr>
          <p:nvPr>
            <p:ph type="title"/>
          </p:nvPr>
        </p:nvSpPr>
        <p:spPr>
          <a:xfrm>
            <a:off x="685800" y="307787"/>
            <a:ext cx="10515600" cy="74649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Dentists and Optometry</a:t>
            </a:r>
          </a:p>
        </p:txBody>
      </p:sp>
      <p:sp>
        <p:nvSpPr>
          <p:cNvPr id="3" name="Content Placeholder 2">
            <a:extLst>
              <a:ext uri="{FF2B5EF4-FFF2-40B4-BE49-F238E27FC236}">
                <a16:creationId xmlns:a16="http://schemas.microsoft.com/office/drawing/2014/main" id="{8D38009C-79C0-4F52-9999-2BD933505B40}"/>
              </a:ext>
            </a:extLst>
          </p:cNvPr>
          <p:cNvSpPr>
            <a:spLocks noGrp="1"/>
          </p:cNvSpPr>
          <p:nvPr>
            <p:ph idx="1"/>
          </p:nvPr>
        </p:nvSpPr>
        <p:spPr>
          <a:xfrm>
            <a:off x="766482" y="1253330"/>
            <a:ext cx="10515600" cy="4968175"/>
          </a:xfrm>
        </p:spPr>
        <p:txBody>
          <a:bodyPr>
            <a:normAutofit lnSpcReduction="10000"/>
          </a:bodyPr>
          <a:lstStyle/>
          <a:p>
            <a:r>
              <a:rPr lang="en-GB" sz="1600" dirty="0">
                <a:latin typeface="Arial" panose="020B0604020202020204" pitchFamily="34" charset="0"/>
                <a:cs typeface="Arial" panose="020B0604020202020204" pitchFamily="34" charset="0"/>
              </a:rPr>
              <a:t>Planning principles for NHS England Improvement commissioned services  are similar planning principles for community pharmacists, and optometrists  working with the local NHS Locality Team</a:t>
            </a:r>
          </a:p>
          <a:p>
            <a:r>
              <a:rPr lang="en-GB" sz="1700" dirty="0">
                <a:latin typeface="Arial" panose="020B0604020202020204" pitchFamily="34" charset="0"/>
                <a:cs typeface="Arial" panose="020B0604020202020204" pitchFamily="34" charset="0"/>
              </a:rPr>
              <a:t>Consider </a:t>
            </a:r>
            <a:r>
              <a:rPr lang="en-GB" sz="1700" dirty="0">
                <a:latin typeface="Arial" panose="020B0604020202020204" pitchFamily="34" charset="0"/>
                <a:cs typeface="Arial" panose="020B0604020202020204" pitchFamily="34" charset="0"/>
                <a:hlinkClick r:id="rId2"/>
              </a:rPr>
              <a:t>workplace guidance </a:t>
            </a:r>
            <a:r>
              <a:rPr lang="en-GB" sz="1700" dirty="0">
                <a:latin typeface="Arial" panose="020B0604020202020204" pitchFamily="34" charset="0"/>
                <a:cs typeface="Arial" panose="020B0604020202020204" pitchFamily="34" charset="0"/>
              </a:rPr>
              <a:t>on making businesses Covid secure  </a:t>
            </a:r>
          </a:p>
          <a:p>
            <a:r>
              <a:rPr lang="en-GB" sz="1700" dirty="0">
                <a:latin typeface="Arial" panose="020B0604020202020204" pitchFamily="34" charset="0"/>
                <a:cs typeface="Arial" panose="020B0604020202020204" pitchFamily="34" charset="0"/>
              </a:rPr>
              <a:t>Planning should cover:</a:t>
            </a:r>
          </a:p>
          <a:p>
            <a:pPr lvl="1"/>
            <a:r>
              <a:rPr lang="en-GB" sz="1700" dirty="0">
                <a:latin typeface="Arial" panose="020B0604020202020204" pitchFamily="34" charset="0"/>
                <a:cs typeface="Arial" panose="020B0604020202020204" pitchFamily="34" charset="0"/>
              </a:rPr>
              <a:t>Managing increasing patient visits to the premises e.g. distancing between patients in waiting areas, </a:t>
            </a:r>
          </a:p>
          <a:p>
            <a:pPr lvl="1"/>
            <a:r>
              <a:rPr lang="en-GB" sz="1700" dirty="0">
                <a:latin typeface="Arial" panose="020B0604020202020204" pitchFamily="34" charset="0"/>
                <a:cs typeface="Arial" panose="020B0604020202020204" pitchFamily="34" charset="0"/>
              </a:rPr>
              <a:t>Ensuring social distancing, necessary precautions at work between staff in work or social areas</a:t>
            </a:r>
          </a:p>
          <a:p>
            <a:pPr lvl="1"/>
            <a:r>
              <a:rPr lang="en-GB" sz="1700" dirty="0">
                <a:latin typeface="Arial" panose="020B0604020202020204" pitchFamily="34" charset="0"/>
                <a:cs typeface="Arial" panose="020B0604020202020204" pitchFamily="34" charset="0"/>
              </a:rPr>
              <a:t>Thinking about a new way of working: common rooms, meetings, reception and other high use areas, cleaning </a:t>
            </a:r>
          </a:p>
          <a:p>
            <a:pPr lvl="1"/>
            <a:r>
              <a:rPr lang="en-GB" sz="1700" dirty="0">
                <a:latin typeface="Arial" panose="020B0604020202020204" pitchFamily="34" charset="0"/>
                <a:cs typeface="Arial" panose="020B0604020202020204" pitchFamily="34" charset="0"/>
              </a:rPr>
              <a:t>IPC and environmental cleaning measures </a:t>
            </a:r>
          </a:p>
          <a:p>
            <a:pPr lvl="1"/>
            <a:r>
              <a:rPr lang="en-GB" sz="1700" dirty="0">
                <a:latin typeface="Arial" panose="020B0604020202020204" pitchFamily="34" charset="0"/>
                <a:cs typeface="Arial" panose="020B0604020202020204" pitchFamily="34" charset="0"/>
              </a:rPr>
              <a:t>Identifying patients attending and rapidly gathering information for risk assessments</a:t>
            </a:r>
          </a:p>
          <a:p>
            <a:pPr lvl="1"/>
            <a:r>
              <a:rPr lang="en-GB" sz="1700" dirty="0">
                <a:latin typeface="Arial" panose="020B0604020202020204" pitchFamily="34" charset="0"/>
                <a:cs typeface="Arial" panose="020B0604020202020204" pitchFamily="34" charset="0"/>
              </a:rPr>
              <a:t>Staff working across different settings</a:t>
            </a:r>
          </a:p>
          <a:p>
            <a:pPr lvl="1"/>
            <a:r>
              <a:rPr lang="en-GB" sz="1700" dirty="0">
                <a:latin typeface="Arial" panose="020B0604020202020204" pitchFamily="34" charset="0"/>
                <a:cs typeface="Arial" panose="020B0604020202020204" pitchFamily="34" charset="0"/>
              </a:rPr>
              <a:t>Having a staff notification process if staff are going for testing</a:t>
            </a:r>
          </a:p>
          <a:p>
            <a:r>
              <a:rPr lang="en-GB" sz="1600" dirty="0">
                <a:latin typeface="Arial" panose="020B0604020202020204" pitchFamily="34" charset="0"/>
                <a:cs typeface="Arial" panose="020B0604020202020204" pitchFamily="34" charset="0"/>
              </a:rPr>
              <a:t>If a member of staff tests positive, undergo contact tracing with the HPT and consider if the </a:t>
            </a:r>
            <a:r>
              <a:rPr lang="en-GB" sz="1600" dirty="0">
                <a:latin typeface="Arial" panose="020B0604020202020204" pitchFamily="34" charset="0"/>
                <a:cs typeface="Arial" panose="020B0604020202020204" pitchFamily="34" charset="0"/>
                <a:hlinkClick r:id="rId3" action="ppaction://hlinksldjump"/>
              </a:rPr>
              <a:t>outbreak criteria </a:t>
            </a:r>
            <a:r>
              <a:rPr lang="en-GB" sz="1600" dirty="0">
                <a:latin typeface="Arial" panose="020B0604020202020204" pitchFamily="34" charset="0"/>
                <a:cs typeface="Arial" panose="020B0604020202020204" pitchFamily="34" charset="0"/>
              </a:rPr>
              <a:t>is met. </a:t>
            </a:r>
          </a:p>
          <a:p>
            <a:r>
              <a:rPr lang="en-GB" sz="1600" dirty="0">
                <a:latin typeface="Arial" panose="020B0604020202020204" pitchFamily="34" charset="0"/>
                <a:cs typeface="Arial" panose="020B0604020202020204" pitchFamily="34" charset="0"/>
              </a:rPr>
              <a:t>If so, the service should inform the dentist or optometry commissioning team in NHS England </a:t>
            </a:r>
            <a:r>
              <a:rPr lang="en-GB" sz="1600" u="sng" dirty="0">
                <a:latin typeface="Arial" panose="020B0604020202020204" pitchFamily="34" charset="0"/>
                <a:cs typeface="Arial" panose="020B0604020202020204" pitchFamily="34" charset="0"/>
              </a:rPr>
              <a:t>and</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4"/>
              </a:rPr>
              <a:t>england.eprrney@nhs.net</a:t>
            </a:r>
            <a:r>
              <a:rPr lang="en-GB" sz="1600" dirty="0">
                <a:latin typeface="Arial" panose="020B0604020202020204" pitchFamily="34" charset="0"/>
                <a:cs typeface="Arial" panose="020B0604020202020204" pitchFamily="34" charset="0"/>
              </a:rPr>
              <a:t> using the </a:t>
            </a:r>
            <a:r>
              <a:rPr lang="en-GB" sz="1600" dirty="0">
                <a:latin typeface="Arial" panose="020B0604020202020204" pitchFamily="34" charset="0"/>
                <a:cs typeface="Arial" panose="020B0604020202020204" pitchFamily="34" charset="0"/>
                <a:hlinkClick r:id="rId5" action="ppaction://hlinksldjump"/>
              </a:rPr>
              <a:t>notification form</a:t>
            </a:r>
            <a:r>
              <a:rPr lang="en-GB" sz="1600" dirty="0">
                <a:latin typeface="Arial" panose="020B0604020202020204" pitchFamily="34" charset="0"/>
                <a:cs typeface="Arial" panose="020B0604020202020204" pitchFamily="34" charset="0"/>
              </a:rPr>
              <a:t>.  See </a:t>
            </a:r>
            <a:r>
              <a:rPr lang="en-GB" sz="1600" dirty="0">
                <a:latin typeface="Arial" panose="020B0604020202020204" pitchFamily="34" charset="0"/>
                <a:cs typeface="Arial" panose="020B0604020202020204" pitchFamily="34" charset="0"/>
                <a:hlinkClick r:id="rId6" action="ppaction://hlinksldjump"/>
              </a:rPr>
              <a:t>Reporting tools</a:t>
            </a:r>
            <a:r>
              <a:rPr lang="en-GB" sz="1600" dirty="0">
                <a:latin typeface="Arial" panose="020B0604020202020204" pitchFamily="34" charset="0"/>
                <a:cs typeface="Arial" panose="020B0604020202020204" pitchFamily="34" charset="0"/>
              </a:rPr>
              <a:t> page for guidance.</a:t>
            </a:r>
          </a:p>
          <a:p>
            <a:pPr lvl="1">
              <a:buFont typeface="Wingdings" panose="05000000000000000000" pitchFamily="2" charset="2"/>
              <a:buChar char="Ø"/>
            </a:pPr>
            <a:endParaRPr lang="en-GB" sz="1700" dirty="0">
              <a:latin typeface="Arial" panose="020B0604020202020204" pitchFamily="34" charset="0"/>
              <a:cs typeface="Arial" panose="020B0604020202020204" pitchFamily="34" charset="0"/>
            </a:endParaRPr>
          </a:p>
          <a:p>
            <a:pPr marL="457200" lvl="1" indent="0">
              <a:buNone/>
            </a:pPr>
            <a:r>
              <a:rPr lang="en-GB" sz="1600" i="1" dirty="0">
                <a:latin typeface="Arial" panose="020B0604020202020204" pitchFamily="34" charset="0"/>
                <a:cs typeface="Arial" panose="020B0604020202020204" pitchFamily="34" charset="0"/>
              </a:rPr>
              <a:t>COVID-19 management of staff and exposed patients or residents in health and social care settings</a:t>
            </a:r>
            <a:r>
              <a:rPr lang="en-GB" sz="1600" dirty="0">
                <a:latin typeface="Arial" panose="020B0604020202020204" pitchFamily="34" charset="0"/>
                <a:cs typeface="Arial" panose="020B0604020202020204" pitchFamily="34" charset="0"/>
              </a:rPr>
              <a:t> </a:t>
            </a:r>
            <a:r>
              <a:rPr lang="en-GB" sz="1600" u="sng" dirty="0">
                <a:latin typeface="Arial" panose="020B0604020202020204" pitchFamily="34" charset="0"/>
                <a:cs typeface="Arial" panose="020B0604020202020204" pitchFamily="34" charset="0"/>
                <a:hlinkClick r:id="rId7"/>
              </a:rPr>
              <a:t>guidance</a:t>
            </a:r>
            <a:endParaRPr lang="en-GB" sz="1600" dirty="0">
              <a:latin typeface="Arial" panose="020B0604020202020204" pitchFamily="34" charset="0"/>
              <a:cs typeface="Arial" panose="020B0604020202020204" pitchFamily="34" charset="0"/>
            </a:endParaRPr>
          </a:p>
          <a:p>
            <a:pPr marL="0" indent="0">
              <a:buNone/>
            </a:pPr>
            <a:endParaRPr lang="en-GB" dirty="0"/>
          </a:p>
        </p:txBody>
      </p:sp>
      <p:sp>
        <p:nvSpPr>
          <p:cNvPr id="4" name="Slide Number Placeholder 3">
            <a:extLst>
              <a:ext uri="{FF2B5EF4-FFF2-40B4-BE49-F238E27FC236}">
                <a16:creationId xmlns:a16="http://schemas.microsoft.com/office/drawing/2014/main" id="{CFAD8E8C-7909-4DE3-A603-F08E8AC09331}"/>
              </a:ext>
            </a:extLst>
          </p:cNvPr>
          <p:cNvSpPr>
            <a:spLocks noGrp="1"/>
          </p:cNvSpPr>
          <p:nvPr>
            <p:ph type="sldNum" sz="quarter" idx="12"/>
          </p:nvPr>
        </p:nvSpPr>
        <p:spPr/>
        <p:txBody>
          <a:bodyPr/>
          <a:lstStyle/>
          <a:p>
            <a:fld id="{A7F21FA5-B1F9-4A84-94E6-2BC681201AA2}" type="slidenum">
              <a:rPr lang="en-GB" smtClean="0"/>
              <a:t>23</a:t>
            </a:fld>
            <a:endParaRPr lang="en-GB" dirty="0"/>
          </a:p>
        </p:txBody>
      </p:sp>
      <p:sp>
        <p:nvSpPr>
          <p:cNvPr id="5" name="Footer Placeholder 4">
            <a:extLst>
              <a:ext uri="{FF2B5EF4-FFF2-40B4-BE49-F238E27FC236}">
                <a16:creationId xmlns:a16="http://schemas.microsoft.com/office/drawing/2014/main" id="{A470DE93-CB31-4BA2-81A8-DBF9C520B5AC}"/>
              </a:ext>
            </a:extLst>
          </p:cNvPr>
          <p:cNvSpPr>
            <a:spLocks noGrp="1"/>
          </p:cNvSpPr>
          <p:nvPr>
            <p:ph type="ftr" sz="quarter" idx="11"/>
          </p:nvPr>
        </p:nvSpPr>
        <p:spPr>
          <a:xfrm>
            <a:off x="4603377" y="6367650"/>
            <a:ext cx="6405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076799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127F-9C66-4E32-BF7C-6B059384CF18}"/>
              </a:ext>
            </a:extLst>
          </p:cNvPr>
          <p:cNvSpPr>
            <a:spLocks noGrp="1"/>
          </p:cNvSpPr>
          <p:nvPr>
            <p:ph type="title"/>
          </p:nvPr>
        </p:nvSpPr>
        <p:spPr>
          <a:xfrm>
            <a:off x="838200" y="365125"/>
            <a:ext cx="10884108" cy="709073"/>
          </a:xfrm>
        </p:spPr>
        <p:txBody>
          <a:bodyPr>
            <a:noAutofit/>
          </a:bodyPr>
          <a:lstStyle/>
          <a:p>
            <a:r>
              <a:rPr lang="en-GB" sz="2000" b="1" dirty="0">
                <a:solidFill>
                  <a:srgbClr val="0070C0"/>
                </a:solidFill>
                <a:latin typeface="Arial" panose="020B0604020202020204" pitchFamily="34" charset="0"/>
                <a:cs typeface="Arial" panose="020B0604020202020204" pitchFamily="34" charset="0"/>
              </a:rPr>
              <a:t>Primary Care reporting flow chart for community pharmacy, optometry and dentistry</a:t>
            </a:r>
            <a:r>
              <a:rPr lang="en-GB" sz="2000" dirty="0">
                <a:solidFill>
                  <a:srgbClr val="0070C0"/>
                </a:solidFill>
                <a:latin typeface="Arial" panose="020B0604020202020204" pitchFamily="34" charset="0"/>
                <a:cs typeface="Arial" panose="020B0604020202020204" pitchFamily="34" charset="0"/>
              </a:rPr>
              <a:t> </a:t>
            </a:r>
          </a:p>
        </p:txBody>
      </p:sp>
      <p:sp>
        <p:nvSpPr>
          <p:cNvPr id="3" name="Rectangle 2">
            <a:extLst>
              <a:ext uri="{FF2B5EF4-FFF2-40B4-BE49-F238E27FC236}">
                <a16:creationId xmlns:a16="http://schemas.microsoft.com/office/drawing/2014/main" id="{C5C841FB-271D-4360-8CA4-94874B8CF3D5}"/>
              </a:ext>
            </a:extLst>
          </p:cNvPr>
          <p:cNvSpPr/>
          <p:nvPr/>
        </p:nvSpPr>
        <p:spPr>
          <a:xfrm>
            <a:off x="378103" y="2216308"/>
            <a:ext cx="1633491" cy="33412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Health Protection Team advise the provider that there  has been a confirmed case linked to the setting</a:t>
            </a:r>
          </a:p>
        </p:txBody>
      </p:sp>
      <p:sp>
        <p:nvSpPr>
          <p:cNvPr id="4" name="Rectangle 3">
            <a:extLst>
              <a:ext uri="{FF2B5EF4-FFF2-40B4-BE49-F238E27FC236}">
                <a16:creationId xmlns:a16="http://schemas.microsoft.com/office/drawing/2014/main" id="{C5D68D4C-EE01-49FE-A4B2-43C761C9BB1D}"/>
              </a:ext>
            </a:extLst>
          </p:cNvPr>
          <p:cNvSpPr/>
          <p:nvPr/>
        </p:nvSpPr>
        <p:spPr>
          <a:xfrm>
            <a:off x="2722072" y="1287194"/>
            <a:ext cx="1633491" cy="19820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Provider to contact NHS E for discussion and joint risk assessment re next steps including review of recent cases</a:t>
            </a:r>
            <a:endParaRPr lang="en-GB" sz="1400" dirty="0">
              <a:solidFill>
                <a:schemeClr val="tx1"/>
              </a:solidFill>
            </a:endParaRPr>
          </a:p>
        </p:txBody>
      </p:sp>
      <p:sp>
        <p:nvSpPr>
          <p:cNvPr id="5" name="Rectangle 4">
            <a:extLst>
              <a:ext uri="{FF2B5EF4-FFF2-40B4-BE49-F238E27FC236}">
                <a16:creationId xmlns:a16="http://schemas.microsoft.com/office/drawing/2014/main" id="{A0CD2E2F-E0CF-4F7E-9DE5-48913377F85C}"/>
              </a:ext>
            </a:extLst>
          </p:cNvPr>
          <p:cNvSpPr/>
          <p:nvPr/>
        </p:nvSpPr>
        <p:spPr>
          <a:xfrm>
            <a:off x="2754347" y="3503246"/>
            <a:ext cx="1633491" cy="14800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Contact Local NHS England Primary Care team to discuss operational issues</a:t>
            </a:r>
            <a:endParaRPr lang="en-GB" sz="1400" dirty="0">
              <a:solidFill>
                <a:schemeClr val="tx1"/>
              </a:solidFill>
            </a:endParaRPr>
          </a:p>
        </p:txBody>
      </p:sp>
      <p:sp>
        <p:nvSpPr>
          <p:cNvPr id="6" name="Rectangle 5">
            <a:extLst>
              <a:ext uri="{FF2B5EF4-FFF2-40B4-BE49-F238E27FC236}">
                <a16:creationId xmlns:a16="http://schemas.microsoft.com/office/drawing/2014/main" id="{88A01F31-AAA3-454F-9E6C-4457B2AAF5A6}"/>
              </a:ext>
            </a:extLst>
          </p:cNvPr>
          <p:cNvSpPr/>
          <p:nvPr/>
        </p:nvSpPr>
        <p:spPr>
          <a:xfrm>
            <a:off x="4790695" y="1929909"/>
            <a:ext cx="1333006" cy="2432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Business continuity plan activated by provider &amp; confirmed to NHSE</a:t>
            </a:r>
          </a:p>
        </p:txBody>
      </p:sp>
      <p:sp>
        <p:nvSpPr>
          <p:cNvPr id="8" name="Rectangle 7">
            <a:extLst>
              <a:ext uri="{FF2B5EF4-FFF2-40B4-BE49-F238E27FC236}">
                <a16:creationId xmlns:a16="http://schemas.microsoft.com/office/drawing/2014/main" id="{3C97D89B-87B3-47EE-8461-C4CB550C1FE1}"/>
              </a:ext>
            </a:extLst>
          </p:cNvPr>
          <p:cNvSpPr/>
          <p:nvPr/>
        </p:nvSpPr>
        <p:spPr>
          <a:xfrm>
            <a:off x="6737532" y="2472414"/>
            <a:ext cx="1633491" cy="17119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Minor changes to service provision discussed  and agreed with NHS EI</a:t>
            </a:r>
          </a:p>
        </p:txBody>
      </p:sp>
      <p:sp>
        <p:nvSpPr>
          <p:cNvPr id="9" name="Rectangle 8">
            <a:extLst>
              <a:ext uri="{FF2B5EF4-FFF2-40B4-BE49-F238E27FC236}">
                <a16:creationId xmlns:a16="http://schemas.microsoft.com/office/drawing/2014/main" id="{4B73D983-496F-4B94-9B28-6B485497E3D0}"/>
              </a:ext>
            </a:extLst>
          </p:cNvPr>
          <p:cNvSpPr/>
          <p:nvPr/>
        </p:nvSpPr>
        <p:spPr>
          <a:xfrm>
            <a:off x="6709198" y="1218378"/>
            <a:ext cx="1633491" cy="1059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No changes to service provision </a:t>
            </a:r>
          </a:p>
        </p:txBody>
      </p:sp>
      <p:sp>
        <p:nvSpPr>
          <p:cNvPr id="10" name="Rectangle 9">
            <a:extLst>
              <a:ext uri="{FF2B5EF4-FFF2-40B4-BE49-F238E27FC236}">
                <a16:creationId xmlns:a16="http://schemas.microsoft.com/office/drawing/2014/main" id="{A75FABB5-1230-4F8F-97F1-4A5D5BE105F6}"/>
              </a:ext>
            </a:extLst>
          </p:cNvPr>
          <p:cNvSpPr/>
          <p:nvPr/>
        </p:nvSpPr>
        <p:spPr>
          <a:xfrm>
            <a:off x="8862815" y="1218378"/>
            <a:ext cx="1633491" cy="13621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Ongoing monitoring by NHSEI</a:t>
            </a:r>
          </a:p>
          <a:p>
            <a:pPr algn="ctr"/>
            <a:r>
              <a:rPr lang="en-GB" sz="1400" dirty="0">
                <a:solidFill>
                  <a:schemeClr val="tx1"/>
                </a:solidFill>
                <a:latin typeface="Arial" panose="020B0604020202020204" pitchFamily="34" charset="0"/>
                <a:cs typeface="Arial" panose="020B0604020202020204" pitchFamily="34" charset="0"/>
              </a:rPr>
              <a:t>No support necessary at this stage </a:t>
            </a:r>
          </a:p>
        </p:txBody>
      </p:sp>
      <p:sp>
        <p:nvSpPr>
          <p:cNvPr id="11" name="Rectangle 10">
            <a:extLst>
              <a:ext uri="{FF2B5EF4-FFF2-40B4-BE49-F238E27FC236}">
                <a16:creationId xmlns:a16="http://schemas.microsoft.com/office/drawing/2014/main" id="{AEABD758-531D-4757-B82A-53E8BFF5D2AB}"/>
              </a:ext>
            </a:extLst>
          </p:cNvPr>
          <p:cNvSpPr/>
          <p:nvPr/>
        </p:nvSpPr>
        <p:spPr>
          <a:xfrm>
            <a:off x="8903563" y="2811543"/>
            <a:ext cx="1633491" cy="13621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Ongoing monitoring and support by NHSEI</a:t>
            </a:r>
          </a:p>
        </p:txBody>
      </p:sp>
      <p:sp>
        <p:nvSpPr>
          <p:cNvPr id="12" name="Rectangle 11">
            <a:extLst>
              <a:ext uri="{FF2B5EF4-FFF2-40B4-BE49-F238E27FC236}">
                <a16:creationId xmlns:a16="http://schemas.microsoft.com/office/drawing/2014/main" id="{20E18D22-5D8D-43F2-B346-ADA08E67B4CA}"/>
              </a:ext>
            </a:extLst>
          </p:cNvPr>
          <p:cNvSpPr/>
          <p:nvPr/>
        </p:nvSpPr>
        <p:spPr>
          <a:xfrm>
            <a:off x="6737532" y="4548887"/>
            <a:ext cx="1633491" cy="17373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Major changes to service provision discussed and agreed with NHS EI include closure</a:t>
            </a:r>
          </a:p>
        </p:txBody>
      </p:sp>
      <p:sp>
        <p:nvSpPr>
          <p:cNvPr id="13" name="Rectangle 12">
            <a:extLst>
              <a:ext uri="{FF2B5EF4-FFF2-40B4-BE49-F238E27FC236}">
                <a16:creationId xmlns:a16="http://schemas.microsoft.com/office/drawing/2014/main" id="{1DD36DA4-000E-444D-99F4-6D0631FFC8D4}"/>
              </a:ext>
            </a:extLst>
          </p:cNvPr>
          <p:cNvSpPr/>
          <p:nvPr/>
        </p:nvSpPr>
        <p:spPr>
          <a:xfrm>
            <a:off x="8903562" y="4548887"/>
            <a:ext cx="1633491" cy="17373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Commissioning  action taken </a:t>
            </a:r>
          </a:p>
          <a:p>
            <a:pPr algn="ctr"/>
            <a:r>
              <a:rPr lang="en-GB" sz="1400" dirty="0">
                <a:solidFill>
                  <a:schemeClr val="tx1"/>
                </a:solidFill>
                <a:latin typeface="Arial" panose="020B0604020202020204" pitchFamily="34" charset="0"/>
                <a:cs typeface="Arial" panose="020B0604020202020204" pitchFamily="34" charset="0"/>
              </a:rPr>
              <a:t>DOS updated</a:t>
            </a:r>
          </a:p>
          <a:p>
            <a:pPr algn="ctr"/>
            <a:r>
              <a:rPr lang="en-GB" sz="1400" dirty="0">
                <a:solidFill>
                  <a:schemeClr val="tx1"/>
                </a:solidFill>
                <a:latin typeface="Arial" panose="020B0604020202020204" pitchFamily="34" charset="0"/>
                <a:cs typeface="Arial" panose="020B0604020202020204" pitchFamily="34" charset="0"/>
              </a:rPr>
              <a:t>CCGs advised by NHSEI </a:t>
            </a:r>
          </a:p>
          <a:p>
            <a:pPr algn="ctr"/>
            <a:endParaRPr lang="en-GB" sz="1600" dirty="0"/>
          </a:p>
        </p:txBody>
      </p:sp>
      <p:cxnSp>
        <p:nvCxnSpPr>
          <p:cNvPr id="15" name="Straight Arrow Connector 14">
            <a:extLst>
              <a:ext uri="{FF2B5EF4-FFF2-40B4-BE49-F238E27FC236}">
                <a16:creationId xmlns:a16="http://schemas.microsoft.com/office/drawing/2014/main" id="{4735F773-1F4F-45CF-A806-F896CEB3C98E}"/>
              </a:ext>
            </a:extLst>
          </p:cNvPr>
          <p:cNvCxnSpPr>
            <a:cxnSpLocks/>
            <a:stCxn id="3" idx="3"/>
            <a:endCxn id="4" idx="1"/>
          </p:cNvCxnSpPr>
          <p:nvPr/>
        </p:nvCxnSpPr>
        <p:spPr>
          <a:xfrm flipV="1">
            <a:off x="2011594" y="2278242"/>
            <a:ext cx="710478" cy="1608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4086181-5CC0-403A-848A-C0546991829C}"/>
              </a:ext>
            </a:extLst>
          </p:cNvPr>
          <p:cNvCxnSpPr>
            <a:cxnSpLocks/>
            <a:stCxn id="3" idx="3"/>
            <a:endCxn id="5" idx="1"/>
          </p:cNvCxnSpPr>
          <p:nvPr/>
        </p:nvCxnSpPr>
        <p:spPr>
          <a:xfrm>
            <a:off x="2011594" y="3886914"/>
            <a:ext cx="742753" cy="356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F02C396-4880-4B2A-8377-5A8466FCA5E7}"/>
              </a:ext>
            </a:extLst>
          </p:cNvPr>
          <p:cNvCxnSpPr>
            <a:cxnSpLocks/>
            <a:stCxn id="4" idx="3"/>
            <a:endCxn id="6" idx="1"/>
          </p:cNvCxnSpPr>
          <p:nvPr/>
        </p:nvCxnSpPr>
        <p:spPr>
          <a:xfrm>
            <a:off x="4355563" y="2278242"/>
            <a:ext cx="435132" cy="867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17EFAEC-B126-4D3D-9F40-15F4AE7CAD0E}"/>
              </a:ext>
            </a:extLst>
          </p:cNvPr>
          <p:cNvCxnSpPr>
            <a:cxnSpLocks/>
            <a:stCxn id="5" idx="3"/>
            <a:endCxn id="6" idx="1"/>
          </p:cNvCxnSpPr>
          <p:nvPr/>
        </p:nvCxnSpPr>
        <p:spPr>
          <a:xfrm flipV="1">
            <a:off x="4387838" y="3146138"/>
            <a:ext cx="402857" cy="1097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428FAC0-41C2-413C-B818-4D1F2BD0CE14}"/>
              </a:ext>
            </a:extLst>
          </p:cNvPr>
          <p:cNvCxnSpPr>
            <a:cxnSpLocks/>
            <a:stCxn id="6" idx="3"/>
            <a:endCxn id="9" idx="1"/>
          </p:cNvCxnSpPr>
          <p:nvPr/>
        </p:nvCxnSpPr>
        <p:spPr>
          <a:xfrm flipV="1">
            <a:off x="6123701" y="1747922"/>
            <a:ext cx="585497" cy="1398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14C4F07-B662-4938-B665-F11B51AB8006}"/>
              </a:ext>
            </a:extLst>
          </p:cNvPr>
          <p:cNvCxnSpPr>
            <a:cxnSpLocks/>
            <a:stCxn id="6" idx="3"/>
            <a:endCxn id="8" idx="1"/>
          </p:cNvCxnSpPr>
          <p:nvPr/>
        </p:nvCxnSpPr>
        <p:spPr>
          <a:xfrm>
            <a:off x="6123701" y="3146138"/>
            <a:ext cx="613831" cy="182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648679F-06A7-42A3-BBAB-9EC6979CB932}"/>
              </a:ext>
            </a:extLst>
          </p:cNvPr>
          <p:cNvCxnSpPr>
            <a:cxnSpLocks/>
            <a:stCxn id="6" idx="3"/>
            <a:endCxn id="12" idx="1"/>
          </p:cNvCxnSpPr>
          <p:nvPr/>
        </p:nvCxnSpPr>
        <p:spPr>
          <a:xfrm>
            <a:off x="6123701" y="3146138"/>
            <a:ext cx="613831" cy="2271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EF52822-8516-4596-BFAF-DA797B5FE40F}"/>
              </a:ext>
            </a:extLst>
          </p:cNvPr>
          <p:cNvCxnSpPr>
            <a:cxnSpLocks/>
            <a:stCxn id="9" idx="3"/>
            <a:endCxn id="10" idx="1"/>
          </p:cNvCxnSpPr>
          <p:nvPr/>
        </p:nvCxnSpPr>
        <p:spPr>
          <a:xfrm>
            <a:off x="8342689" y="1747922"/>
            <a:ext cx="520126" cy="151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D205F50-2365-4374-9E00-B646487AD6BD}"/>
              </a:ext>
            </a:extLst>
          </p:cNvPr>
          <p:cNvCxnSpPr>
            <a:cxnSpLocks/>
            <a:endCxn id="11" idx="1"/>
          </p:cNvCxnSpPr>
          <p:nvPr/>
        </p:nvCxnSpPr>
        <p:spPr>
          <a:xfrm>
            <a:off x="8371023" y="3429000"/>
            <a:ext cx="532540" cy="63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9BD65C3-1C05-45E0-B879-981CE93E6579}"/>
              </a:ext>
            </a:extLst>
          </p:cNvPr>
          <p:cNvCxnSpPr>
            <a:cxnSpLocks/>
            <a:stCxn id="12" idx="3"/>
            <a:endCxn id="13" idx="1"/>
          </p:cNvCxnSpPr>
          <p:nvPr/>
        </p:nvCxnSpPr>
        <p:spPr>
          <a:xfrm>
            <a:off x="8371023" y="5417559"/>
            <a:ext cx="5325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AD609CF-D4E2-48E0-A2B0-25BEDDD8E59C}"/>
              </a:ext>
            </a:extLst>
          </p:cNvPr>
          <p:cNvCxnSpPr>
            <a:cxnSpLocks/>
            <a:stCxn id="13" idx="0"/>
            <a:endCxn id="11" idx="2"/>
          </p:cNvCxnSpPr>
          <p:nvPr/>
        </p:nvCxnSpPr>
        <p:spPr>
          <a:xfrm flipV="1">
            <a:off x="9720308" y="4173717"/>
            <a:ext cx="1" cy="37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439419D-F7D4-4042-952F-565AA7B451BC}"/>
              </a:ext>
            </a:extLst>
          </p:cNvPr>
          <p:cNvCxnSpPr>
            <a:cxnSpLocks/>
          </p:cNvCxnSpPr>
          <p:nvPr/>
        </p:nvCxnSpPr>
        <p:spPr>
          <a:xfrm>
            <a:off x="3698088" y="3269289"/>
            <a:ext cx="0" cy="235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89665C-598E-47AC-8AF3-C7F7D6B654FA}"/>
              </a:ext>
            </a:extLst>
          </p:cNvPr>
          <p:cNvCxnSpPr>
            <a:cxnSpLocks/>
          </p:cNvCxnSpPr>
          <p:nvPr/>
        </p:nvCxnSpPr>
        <p:spPr>
          <a:xfrm flipH="1" flipV="1">
            <a:off x="4181383" y="3269289"/>
            <a:ext cx="1" cy="233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CB37AE4D-2D7C-42CA-BE18-612A6B4EB9C2}"/>
              </a:ext>
            </a:extLst>
          </p:cNvPr>
          <p:cNvSpPr/>
          <p:nvPr/>
        </p:nvSpPr>
        <p:spPr>
          <a:xfrm>
            <a:off x="2814908" y="5217210"/>
            <a:ext cx="1633491" cy="14800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NHS E/I local team advise local Public Health England team of outbreak and request support if required</a:t>
            </a:r>
            <a:endParaRPr lang="en-GB" sz="1400" dirty="0">
              <a:solidFill>
                <a:schemeClr val="tx1"/>
              </a:solidFill>
            </a:endParaRPr>
          </a:p>
        </p:txBody>
      </p:sp>
      <p:cxnSp>
        <p:nvCxnSpPr>
          <p:cNvPr id="41" name="Straight Arrow Connector 40">
            <a:extLst>
              <a:ext uri="{FF2B5EF4-FFF2-40B4-BE49-F238E27FC236}">
                <a16:creationId xmlns:a16="http://schemas.microsoft.com/office/drawing/2014/main" id="{BA6C7E1C-9281-4F85-8EBD-F369079070DB}"/>
              </a:ext>
            </a:extLst>
          </p:cNvPr>
          <p:cNvCxnSpPr/>
          <p:nvPr/>
        </p:nvCxnSpPr>
        <p:spPr>
          <a:xfrm>
            <a:off x="3698088" y="4998551"/>
            <a:ext cx="0" cy="218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B212E35-915B-4FD7-AE33-F4A74CC82E9E}"/>
              </a:ext>
            </a:extLst>
          </p:cNvPr>
          <p:cNvCxnSpPr/>
          <p:nvPr/>
        </p:nvCxnSpPr>
        <p:spPr>
          <a:xfrm flipV="1">
            <a:off x="4181383" y="4998551"/>
            <a:ext cx="0" cy="218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AD81EC49-E04F-4480-8080-5852779DC3AC}"/>
              </a:ext>
            </a:extLst>
          </p:cNvPr>
          <p:cNvSpPr/>
          <p:nvPr/>
        </p:nvSpPr>
        <p:spPr>
          <a:xfrm>
            <a:off x="10788025" y="1181488"/>
            <a:ext cx="1241399" cy="502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ICC advised of all outbreaks and service implications</a:t>
            </a:r>
          </a:p>
          <a:p>
            <a:pPr algn="ctr"/>
            <a:endParaRPr lang="en-GB" sz="1400" dirty="0">
              <a:solidFill>
                <a:schemeClr val="tx1"/>
              </a:solidFill>
              <a:latin typeface="Arial" panose="020B0604020202020204" pitchFamily="34" charset="0"/>
              <a:cs typeface="Arial" panose="020B0604020202020204" pitchFamily="34" charset="0"/>
            </a:endParaRPr>
          </a:p>
          <a:p>
            <a:pPr algn="ctr"/>
            <a:r>
              <a:rPr lang="en-GB" sz="1400" dirty="0">
                <a:solidFill>
                  <a:schemeClr val="tx1"/>
                </a:solidFill>
                <a:latin typeface="Arial" panose="020B0604020202020204" pitchFamily="34" charset="0"/>
                <a:cs typeface="Arial" panose="020B0604020202020204" pitchFamily="34" charset="0"/>
              </a:rPr>
              <a:t>Situation regularly monitored and updated</a:t>
            </a:r>
          </a:p>
        </p:txBody>
      </p:sp>
      <p:cxnSp>
        <p:nvCxnSpPr>
          <p:cNvPr id="78" name="Straight Arrow Connector 77">
            <a:extLst>
              <a:ext uri="{FF2B5EF4-FFF2-40B4-BE49-F238E27FC236}">
                <a16:creationId xmlns:a16="http://schemas.microsoft.com/office/drawing/2014/main" id="{513D73A1-59AE-40CD-8002-EC6EFCBE4531}"/>
              </a:ext>
            </a:extLst>
          </p:cNvPr>
          <p:cNvCxnSpPr>
            <a:cxnSpLocks/>
            <a:stCxn id="10" idx="3"/>
            <a:endCxn id="44" idx="1"/>
          </p:cNvCxnSpPr>
          <p:nvPr/>
        </p:nvCxnSpPr>
        <p:spPr>
          <a:xfrm>
            <a:off x="10496306" y="1899465"/>
            <a:ext cx="291719" cy="179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F957732-F722-46DB-AC4C-DA2F84020B79}"/>
              </a:ext>
            </a:extLst>
          </p:cNvPr>
          <p:cNvCxnSpPr>
            <a:cxnSpLocks/>
            <a:endCxn id="44" idx="1"/>
          </p:cNvCxnSpPr>
          <p:nvPr/>
        </p:nvCxnSpPr>
        <p:spPr>
          <a:xfrm>
            <a:off x="10537053" y="3694694"/>
            <a:ext cx="250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22E0F3BD-E701-43E0-BE42-830529412656}"/>
              </a:ext>
            </a:extLst>
          </p:cNvPr>
          <p:cNvCxnSpPr>
            <a:cxnSpLocks/>
            <a:stCxn id="13" idx="3"/>
            <a:endCxn id="44" idx="1"/>
          </p:cNvCxnSpPr>
          <p:nvPr/>
        </p:nvCxnSpPr>
        <p:spPr>
          <a:xfrm flipV="1">
            <a:off x="10537053" y="3694694"/>
            <a:ext cx="250972" cy="172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766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48C41-DCE8-4D8E-874E-7EC123BADC93}"/>
              </a:ext>
            </a:extLst>
          </p:cNvPr>
          <p:cNvSpPr>
            <a:spLocks noGrp="1"/>
          </p:cNvSpPr>
          <p:nvPr>
            <p:ph type="title"/>
          </p:nvPr>
        </p:nvSpPr>
        <p:spPr>
          <a:xfrm>
            <a:off x="739588" y="136525"/>
            <a:ext cx="10515600" cy="728569"/>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Prison Healthcare</a:t>
            </a:r>
          </a:p>
        </p:txBody>
      </p:sp>
      <p:sp>
        <p:nvSpPr>
          <p:cNvPr id="3" name="Content Placeholder 2">
            <a:extLst>
              <a:ext uri="{FF2B5EF4-FFF2-40B4-BE49-F238E27FC236}">
                <a16:creationId xmlns:a16="http://schemas.microsoft.com/office/drawing/2014/main" id="{B3A8469E-331F-4E91-BB54-2570F991F382}"/>
              </a:ext>
            </a:extLst>
          </p:cNvPr>
          <p:cNvSpPr>
            <a:spLocks noGrp="1"/>
          </p:cNvSpPr>
          <p:nvPr>
            <p:ph idx="1"/>
          </p:nvPr>
        </p:nvSpPr>
        <p:spPr>
          <a:xfrm>
            <a:off x="739588" y="941294"/>
            <a:ext cx="10515600" cy="5415056"/>
          </a:xfrm>
        </p:spPr>
        <p:txBody>
          <a:bodyPr>
            <a:normAutofit lnSpcReduction="10000"/>
          </a:bodyPr>
          <a:lstStyle/>
          <a:p>
            <a:r>
              <a:rPr lang="en-GB" sz="1600" b="1" dirty="0">
                <a:latin typeface="Arial" panose="020B0604020202020204" pitchFamily="34" charset="0"/>
                <a:cs typeface="Arial" panose="020B0604020202020204" pitchFamily="34" charset="0"/>
              </a:rPr>
              <a:t>Outbreaks within prisons – </a:t>
            </a:r>
            <a:r>
              <a:rPr lang="en-GB" sz="1600" dirty="0">
                <a:latin typeface="Arial" panose="020B0604020202020204" pitchFamily="34" charset="0"/>
                <a:cs typeface="Arial" panose="020B0604020202020204" pitchFamily="34" charset="0"/>
              </a:rPr>
              <a:t>are managed exactly the same as any other setting via the OCT including PHE</a:t>
            </a:r>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Prisoner confirmed case</a:t>
            </a:r>
            <a:r>
              <a:rPr lang="en-GB" sz="1600" dirty="0">
                <a:latin typeface="Arial" panose="020B0604020202020204" pitchFamily="34" charset="0"/>
                <a:cs typeface="Arial" panose="020B0604020202020204" pitchFamily="34" charset="0"/>
              </a:rPr>
              <a:t> - electronically reported to the NHS Test &amp; Trace service via electronic lab reporting.  </a:t>
            </a:r>
          </a:p>
          <a:p>
            <a:r>
              <a:rPr lang="en-GB" sz="1600" dirty="0">
                <a:latin typeface="Arial" panose="020B0604020202020204" pitchFamily="34" charset="0"/>
                <a:cs typeface="Arial" panose="020B0604020202020204" pitchFamily="34" charset="0"/>
              </a:rPr>
              <a:t>Electronic notification of the case is passed to HPT.</a:t>
            </a:r>
          </a:p>
          <a:p>
            <a:pPr lvl="0"/>
            <a:r>
              <a:rPr lang="en-GB" sz="1600" b="1" dirty="0">
                <a:latin typeface="Arial" panose="020B0604020202020204" pitchFamily="34" charset="0"/>
                <a:cs typeface="Arial" panose="020B0604020202020204" pitchFamily="34" charset="0"/>
              </a:rPr>
              <a:t>Staff or visitor confirmed case - </a:t>
            </a:r>
            <a:r>
              <a:rPr lang="en-GB" sz="1600" dirty="0">
                <a:latin typeface="Arial" panose="020B0604020202020204" pitchFamily="34" charset="0"/>
                <a:cs typeface="Arial" panose="020B0604020202020204" pitchFamily="34" charset="0"/>
              </a:rPr>
              <a:t>managed via the NHS Test &amp; Trace service in terms of (household and other contacts)</a:t>
            </a:r>
          </a:p>
          <a:p>
            <a:pPr lvl="1"/>
            <a:r>
              <a:rPr lang="en-GB" sz="1600" dirty="0">
                <a:latin typeface="Arial" panose="020B0604020202020204" pitchFamily="34" charset="0"/>
                <a:cs typeface="Arial" panose="020B0604020202020204" pitchFamily="34" charset="0"/>
              </a:rPr>
              <a:t>The NHS Test &amp; Trace service will advise the case to self-isolate as per current guidance: </a:t>
            </a: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be notified if staff or visitor, had contact within the prison in infectious period. </a:t>
            </a:r>
          </a:p>
          <a:p>
            <a:pPr lvl="1"/>
            <a:r>
              <a:rPr lang="en-GB" sz="1600" dirty="0">
                <a:latin typeface="Arial" panose="020B0604020202020204" pitchFamily="34" charset="0"/>
                <a:cs typeface="Arial" panose="020B0604020202020204" pitchFamily="34" charset="0"/>
              </a:rPr>
              <a:t>The NHS Test &amp;Trace service will trace household and social contacts of the confirmed case.</a:t>
            </a:r>
          </a:p>
          <a:p>
            <a:r>
              <a:rPr lang="en-GB" sz="1600" b="1" dirty="0">
                <a:latin typeface="Arial" panose="020B0604020202020204" pitchFamily="34" charset="0"/>
                <a:cs typeface="Arial" panose="020B0604020202020204" pitchFamily="34" charset="0"/>
              </a:rPr>
              <a:t>Case is a prisoner</a:t>
            </a: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inform the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and advise isolation of other prisoners who have been in contact with the case during the infectious period are isolated for 14 days.  Cohorting of prisoners will be considered.</a:t>
            </a:r>
          </a:p>
          <a:p>
            <a:pPr lvl="1"/>
            <a:r>
              <a:rPr lang="en-GB" sz="1600" dirty="0">
                <a:latin typeface="Arial" panose="020B0604020202020204" pitchFamily="34" charset="0"/>
                <a:cs typeface="Arial" panose="020B0604020202020204" pitchFamily="34" charset="0"/>
              </a:rPr>
              <a:t>HPT will advise the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that any prison officers or other staff who have been in contact with the case during the infectious period </a:t>
            </a:r>
            <a:r>
              <a:rPr lang="en-GB" sz="1600" b="1" dirty="0">
                <a:latin typeface="Arial" panose="020B0604020202020204" pitchFamily="34" charset="0"/>
                <a:cs typeface="Arial" panose="020B0604020202020204" pitchFamily="34" charset="0"/>
              </a:rPr>
              <a:t>without appropriate PPE</a:t>
            </a:r>
            <a:r>
              <a:rPr lang="en-GB" sz="1600" dirty="0">
                <a:latin typeface="Arial" panose="020B0604020202020204" pitchFamily="34" charset="0"/>
                <a:cs typeface="Arial" panose="020B0604020202020204" pitchFamily="34" charset="0"/>
              </a:rPr>
              <a:t> to self-isolate at home for 14 days from their last contact.</a:t>
            </a:r>
          </a:p>
          <a:p>
            <a:pPr lvl="1"/>
            <a:r>
              <a:rPr lang="en-GB" sz="1600" dirty="0">
                <a:latin typeface="Arial" panose="020B0604020202020204" pitchFamily="34" charset="0"/>
                <a:cs typeface="Arial" panose="020B0604020202020204" pitchFamily="34" charset="0"/>
              </a:rPr>
              <a:t>HPT will ask prison point of contact to identify of any household or community contacts during the infectious period.</a:t>
            </a:r>
          </a:p>
          <a:p>
            <a:pPr lvl="1"/>
            <a:r>
              <a:rPr lang="en-GB" sz="1600" dirty="0">
                <a:latin typeface="Arial" panose="020B0604020202020204" pitchFamily="34" charset="0"/>
                <a:cs typeface="Arial" panose="020B0604020202020204" pitchFamily="34" charset="0"/>
              </a:rPr>
              <a:t>HPT will endeavour to identify contacts in those settings outside prison and advise them to self-isolate at home for 14 days.</a:t>
            </a:r>
          </a:p>
          <a:p>
            <a:pPr lvl="1">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pPr lvl="1">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b="1" dirty="0"/>
          </a:p>
          <a:p>
            <a:endParaRPr lang="en-GB" sz="1600" dirty="0"/>
          </a:p>
        </p:txBody>
      </p:sp>
      <p:sp>
        <p:nvSpPr>
          <p:cNvPr id="4" name="Slide Number Placeholder 3">
            <a:extLst>
              <a:ext uri="{FF2B5EF4-FFF2-40B4-BE49-F238E27FC236}">
                <a16:creationId xmlns:a16="http://schemas.microsoft.com/office/drawing/2014/main" id="{D8852792-FEFC-4DDF-BC1C-575A2910C7C1}"/>
              </a:ext>
            </a:extLst>
          </p:cNvPr>
          <p:cNvSpPr>
            <a:spLocks noGrp="1"/>
          </p:cNvSpPr>
          <p:nvPr>
            <p:ph type="sldNum" sz="quarter" idx="12"/>
          </p:nvPr>
        </p:nvSpPr>
        <p:spPr/>
        <p:txBody>
          <a:bodyPr/>
          <a:lstStyle/>
          <a:p>
            <a:fld id="{A7F21FA5-B1F9-4A84-94E6-2BC681201AA2}" type="slidenum">
              <a:rPr lang="en-GB" smtClean="0"/>
              <a:t>25</a:t>
            </a:fld>
            <a:endParaRPr lang="en-GB" dirty="0"/>
          </a:p>
        </p:txBody>
      </p:sp>
      <p:sp>
        <p:nvSpPr>
          <p:cNvPr id="5" name="Footer Placeholder 4">
            <a:extLst>
              <a:ext uri="{FF2B5EF4-FFF2-40B4-BE49-F238E27FC236}">
                <a16:creationId xmlns:a16="http://schemas.microsoft.com/office/drawing/2014/main" id="{749E32DD-D4FE-46E0-9604-9430A4B45F71}"/>
              </a:ext>
            </a:extLst>
          </p:cNvPr>
          <p:cNvSpPr>
            <a:spLocks noGrp="1"/>
          </p:cNvSpPr>
          <p:nvPr>
            <p:ph type="ftr" sz="quarter" idx="11"/>
          </p:nvPr>
        </p:nvSpPr>
        <p:spPr>
          <a:xfrm>
            <a:off x="5446059" y="6356350"/>
            <a:ext cx="56612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992955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392C-341E-493A-8E52-0587DCEF82AD}"/>
              </a:ext>
            </a:extLst>
          </p:cNvPr>
          <p:cNvSpPr>
            <a:spLocks noGrp="1"/>
          </p:cNvSpPr>
          <p:nvPr>
            <p:ph type="title"/>
          </p:nvPr>
        </p:nvSpPr>
        <p:spPr/>
        <p:txBody>
          <a:bodyPr>
            <a:normAutofit/>
          </a:bodyPr>
          <a:lstStyle/>
          <a:p>
            <a:r>
              <a:rPr lang="en-GB" sz="3200" b="1" dirty="0">
                <a:solidFill>
                  <a:srgbClr val="0070C0"/>
                </a:solidFill>
                <a:latin typeface="Arial" panose="020B0604020202020204" pitchFamily="34" charset="0"/>
                <a:cs typeface="Arial" panose="020B0604020202020204" pitchFamily="34" charset="0"/>
              </a:rPr>
              <a:t>Prison Healthcare</a:t>
            </a:r>
            <a:endParaRPr lang="en-GB" sz="3200" dirty="0"/>
          </a:p>
        </p:txBody>
      </p:sp>
      <p:sp>
        <p:nvSpPr>
          <p:cNvPr id="3" name="Content Placeholder 2">
            <a:extLst>
              <a:ext uri="{FF2B5EF4-FFF2-40B4-BE49-F238E27FC236}">
                <a16:creationId xmlns:a16="http://schemas.microsoft.com/office/drawing/2014/main" id="{E500C840-9516-4507-BCAC-DB51BA030DF5}"/>
              </a:ext>
            </a:extLst>
          </p:cNvPr>
          <p:cNvSpPr>
            <a:spLocks noGrp="1"/>
          </p:cNvSpPr>
          <p:nvPr>
            <p:ph idx="1"/>
          </p:nvPr>
        </p:nvSpPr>
        <p:spPr/>
        <p:txBody>
          <a:bodyPr>
            <a:normAutofit/>
          </a:bodyPr>
          <a:lstStyle/>
          <a:p>
            <a:pPr marL="0" indent="0">
              <a:buNone/>
            </a:pPr>
            <a:r>
              <a:rPr lang="en-GB" sz="1800" b="1" dirty="0">
                <a:latin typeface="Arial" panose="020B0604020202020204" pitchFamily="34" charset="0"/>
                <a:cs typeface="Arial" panose="020B0604020202020204" pitchFamily="34" charset="0"/>
              </a:rPr>
              <a:t>Case is a staff member</a:t>
            </a:r>
          </a:p>
          <a:p>
            <a:pPr marL="0" indent="0">
              <a:buNone/>
            </a:pPr>
            <a:endParaRPr lang="en-GB" sz="1800" b="1" dirty="0">
              <a:latin typeface="Arial" panose="020B0604020202020204" pitchFamily="34" charset="0"/>
              <a:cs typeface="Arial" panose="020B0604020202020204" pitchFamily="34" charset="0"/>
            </a:endParaRPr>
          </a:p>
          <a:p>
            <a:pPr lvl="1"/>
            <a:r>
              <a:rPr lang="en-GB" sz="1600" dirty="0">
                <a:latin typeface="Arial" panose="020B0604020202020204" pitchFamily="34" charset="0"/>
                <a:cs typeface="Arial" panose="020B0604020202020204" pitchFamily="34" charset="0"/>
              </a:rPr>
              <a:t>The Health Protection Team </a:t>
            </a:r>
            <a:r>
              <a:rPr lang="en-GB" sz="1600" dirty="0"/>
              <a:t>(</a:t>
            </a:r>
            <a:r>
              <a:rPr lang="en-GB" sz="1600" dirty="0">
                <a:latin typeface="Arial" panose="020B0604020202020204" pitchFamily="34" charset="0"/>
                <a:cs typeface="Arial" panose="020B0604020202020204" pitchFamily="34" charset="0"/>
              </a:rPr>
              <a:t>HPT) will contact confirmed case and establish date of illness and date of test. They will be advised to contact the prison and their employer (if different) directly to inform of the result.</a:t>
            </a:r>
          </a:p>
          <a:p>
            <a:pPr lvl="1"/>
            <a:r>
              <a:rPr lang="en-GB" sz="1600" dirty="0">
                <a:latin typeface="Arial" panose="020B0604020202020204" pitchFamily="34" charset="0"/>
                <a:cs typeface="Arial" panose="020B0604020202020204" pitchFamily="34" charset="0"/>
              </a:rPr>
              <a:t>The HPT check that NHS Test &amp; Trace has interviewed the case to identify home and community contacts.</a:t>
            </a:r>
          </a:p>
          <a:p>
            <a:pPr lvl="1"/>
            <a:r>
              <a:rPr lang="en-GB" sz="1600" dirty="0">
                <a:latin typeface="Arial" panose="020B0604020202020204" pitchFamily="34" charset="0"/>
                <a:cs typeface="Arial" panose="020B0604020202020204" pitchFamily="34" charset="0"/>
              </a:rPr>
              <a:t>HPT will advise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that any prison officers or other staff who have been in contact with the case during the infectious period to self-isolate at home for 14 days from their last contact.</a:t>
            </a:r>
          </a:p>
          <a:p>
            <a:pPr lvl="1"/>
            <a:r>
              <a:rPr lang="en-GB" sz="1600" dirty="0">
                <a:latin typeface="Arial" panose="020B0604020202020204" pitchFamily="34" charset="0"/>
                <a:cs typeface="Arial" panose="020B0604020202020204" pitchFamily="34" charset="0"/>
              </a:rPr>
              <a:t>HPT will advise </a:t>
            </a:r>
            <a:r>
              <a:rPr lang="en-GB" sz="1600" i="1" dirty="0">
                <a:latin typeface="Arial" panose="020B0604020202020204" pitchFamily="34" charset="0"/>
                <a:cs typeface="Arial" panose="020B0604020202020204" pitchFamily="34" charset="0"/>
              </a:rPr>
              <a:t>prison point of contact</a:t>
            </a:r>
            <a:r>
              <a:rPr lang="en-GB" sz="1600" dirty="0">
                <a:latin typeface="Arial" panose="020B0604020202020204" pitchFamily="34" charset="0"/>
                <a:cs typeface="Arial" panose="020B0604020202020204" pitchFamily="34" charset="0"/>
              </a:rPr>
              <a:t> to assess if there has been any contact with prisoners (as above) </a:t>
            </a:r>
            <a:r>
              <a:rPr lang="en-GB" sz="1600" b="1" dirty="0">
                <a:latin typeface="Arial" panose="020B0604020202020204" pitchFamily="34" charset="0"/>
                <a:cs typeface="Arial" panose="020B0604020202020204" pitchFamily="34" charset="0"/>
              </a:rPr>
              <a:t>without appropriate PPE </a:t>
            </a:r>
            <a:r>
              <a:rPr lang="en-GB" sz="1600" dirty="0">
                <a:latin typeface="Arial" panose="020B0604020202020204" pitchFamily="34" charset="0"/>
                <a:cs typeface="Arial" panose="020B0604020202020204" pitchFamily="34" charset="0"/>
              </a:rPr>
              <a:t>during the infectious period. If so prisoners will be isolated for 14 days from last contact. Cohorting will be considered.</a:t>
            </a:r>
          </a:p>
          <a:p>
            <a:endParaRPr lang="en-GB" dirty="0"/>
          </a:p>
        </p:txBody>
      </p:sp>
      <p:sp>
        <p:nvSpPr>
          <p:cNvPr id="5" name="Footer Placeholder 4">
            <a:extLst>
              <a:ext uri="{FF2B5EF4-FFF2-40B4-BE49-F238E27FC236}">
                <a16:creationId xmlns:a16="http://schemas.microsoft.com/office/drawing/2014/main" id="{BAD6D9E4-29F1-4768-858D-3009460754A3}"/>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4" name="Slide Number Placeholder 3">
            <a:extLst>
              <a:ext uri="{FF2B5EF4-FFF2-40B4-BE49-F238E27FC236}">
                <a16:creationId xmlns:a16="http://schemas.microsoft.com/office/drawing/2014/main" id="{37296308-46B2-45F8-BEDB-93C9BED44DDE}"/>
              </a:ext>
            </a:extLst>
          </p:cNvPr>
          <p:cNvSpPr>
            <a:spLocks noGrp="1"/>
          </p:cNvSpPr>
          <p:nvPr>
            <p:ph type="sldNum" sz="quarter" idx="12"/>
          </p:nvPr>
        </p:nvSpPr>
        <p:spPr/>
        <p:txBody>
          <a:bodyPr/>
          <a:lstStyle/>
          <a:p>
            <a:fld id="{A7F21FA5-B1F9-4A84-94E6-2BC681201AA2}" type="slidenum">
              <a:rPr lang="en-GB" smtClean="0"/>
              <a:t>26</a:t>
            </a:fld>
            <a:endParaRPr lang="en-GB" dirty="0"/>
          </a:p>
        </p:txBody>
      </p:sp>
    </p:spTree>
    <p:extLst>
      <p:ext uri="{BB962C8B-B14F-4D97-AF65-F5344CB8AC3E}">
        <p14:creationId xmlns:p14="http://schemas.microsoft.com/office/powerpoint/2010/main" val="4114751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12D7D-B9CD-4B93-BE38-1B0D3AA3AADE}"/>
              </a:ext>
            </a:extLst>
          </p:cNvPr>
          <p:cNvSpPr>
            <a:spLocks noGrp="1"/>
          </p:cNvSpPr>
          <p:nvPr>
            <p:ph type="title"/>
          </p:nvPr>
        </p:nvSpPr>
        <p:spPr/>
        <p:txBody>
          <a:bodyPr>
            <a:normAutofit/>
          </a:bodyPr>
          <a:lstStyle/>
          <a:p>
            <a:r>
              <a:rPr lang="en-GB" sz="3200" b="1" dirty="0">
                <a:solidFill>
                  <a:srgbClr val="0070C0"/>
                </a:solidFill>
                <a:latin typeface="Arial" panose="020B0604020202020204" pitchFamily="34" charset="0"/>
                <a:cs typeface="Arial" panose="020B0604020202020204" pitchFamily="34" charset="0"/>
              </a:rPr>
              <a:t>Care Homes</a:t>
            </a:r>
          </a:p>
        </p:txBody>
      </p:sp>
      <p:sp>
        <p:nvSpPr>
          <p:cNvPr id="3" name="Content Placeholder 2">
            <a:extLst>
              <a:ext uri="{FF2B5EF4-FFF2-40B4-BE49-F238E27FC236}">
                <a16:creationId xmlns:a16="http://schemas.microsoft.com/office/drawing/2014/main" id="{273D8C0F-FE96-40DE-8246-91D59AE7CC8C}"/>
              </a:ext>
            </a:extLst>
          </p:cNvPr>
          <p:cNvSpPr>
            <a:spLocks noGrp="1"/>
          </p:cNvSpPr>
          <p:nvPr>
            <p:ph idx="1"/>
          </p:nvPr>
        </p:nvSpPr>
        <p:spPr>
          <a:xfrm>
            <a:off x="838200" y="1491175"/>
            <a:ext cx="10515600" cy="4685788"/>
          </a:xfrm>
        </p:spPr>
        <p:txBody>
          <a:bodyPr/>
          <a:lstStyle/>
          <a:p>
            <a:endParaRPr lang="en-GB" dirty="0"/>
          </a:p>
          <a:p>
            <a:pPr marL="0" indent="0">
              <a:buNone/>
            </a:pPr>
            <a:r>
              <a:rPr lang="en-GB" sz="1800" dirty="0">
                <a:latin typeface="Arial" panose="020B0604020202020204" pitchFamily="34" charset="0"/>
                <a:cs typeface="Arial" panose="020B0604020202020204" pitchFamily="34" charset="0"/>
              </a:rPr>
              <a:t>PHE continue to monitor Covid 19 outbreaks in care homes and support the management of these situations.</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As part of the national incident response NHS England Regional ICC are required to report care home outbreaks. </a:t>
            </a:r>
          </a:p>
        </p:txBody>
      </p:sp>
      <p:sp>
        <p:nvSpPr>
          <p:cNvPr id="4" name="Slide Number Placeholder 3">
            <a:extLst>
              <a:ext uri="{FF2B5EF4-FFF2-40B4-BE49-F238E27FC236}">
                <a16:creationId xmlns:a16="http://schemas.microsoft.com/office/drawing/2014/main" id="{F5197C51-4A72-4BD5-8E55-A01C6293B913}"/>
              </a:ext>
            </a:extLst>
          </p:cNvPr>
          <p:cNvSpPr>
            <a:spLocks noGrp="1"/>
          </p:cNvSpPr>
          <p:nvPr>
            <p:ph type="sldNum" sz="quarter" idx="12"/>
          </p:nvPr>
        </p:nvSpPr>
        <p:spPr/>
        <p:txBody>
          <a:bodyPr/>
          <a:lstStyle/>
          <a:p>
            <a:fld id="{A7F21FA5-B1F9-4A84-94E6-2BC681201AA2}" type="slidenum">
              <a:rPr lang="en-GB" smtClean="0"/>
              <a:t>27</a:t>
            </a:fld>
            <a:endParaRPr lang="en-GB" dirty="0"/>
          </a:p>
        </p:txBody>
      </p:sp>
      <p:sp>
        <p:nvSpPr>
          <p:cNvPr id="5" name="Footer Placeholder 4">
            <a:extLst>
              <a:ext uri="{FF2B5EF4-FFF2-40B4-BE49-F238E27FC236}">
                <a16:creationId xmlns:a16="http://schemas.microsoft.com/office/drawing/2014/main" id="{90825B31-9D42-45E3-BFC6-C6A5E01219CF}"/>
              </a:ext>
            </a:extLst>
          </p:cNvPr>
          <p:cNvSpPr>
            <a:spLocks noGrp="1"/>
          </p:cNvSpPr>
          <p:nvPr>
            <p:ph type="ftr" sz="quarter" idx="11"/>
          </p:nvPr>
        </p:nvSpPr>
        <p:spPr>
          <a:xfrm>
            <a:off x="5374341" y="6356350"/>
            <a:ext cx="56612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354331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C296-1219-4D6D-8E45-2841E5B97BEB}"/>
              </a:ext>
            </a:extLst>
          </p:cNvPr>
          <p:cNvSpPr>
            <a:spLocks noGrp="1"/>
          </p:cNvSpPr>
          <p:nvPr>
            <p:ph type="title"/>
          </p:nvPr>
        </p:nvSpPr>
        <p:spPr>
          <a:xfrm>
            <a:off x="649942" y="1357520"/>
            <a:ext cx="10515600" cy="721579"/>
          </a:xfrm>
        </p:spPr>
        <p:txBody>
          <a:bodyPr>
            <a:normAutofit/>
          </a:bodyPr>
          <a:lstStyle/>
          <a:p>
            <a:r>
              <a:rPr lang="en-GB" sz="2800" b="1" dirty="0">
                <a:latin typeface="Arial" panose="020B0604020202020204" pitchFamily="34" charset="0"/>
                <a:cs typeface="Arial" panose="020B0604020202020204" pitchFamily="34" charset="0"/>
              </a:rPr>
              <a:t>Notification and update of Covid-19 outbreaks</a:t>
            </a:r>
            <a:endParaRPr lang="en-GB" sz="4800" dirty="0"/>
          </a:p>
        </p:txBody>
      </p:sp>
      <p:sp>
        <p:nvSpPr>
          <p:cNvPr id="3" name="Content Placeholder 2">
            <a:extLst>
              <a:ext uri="{FF2B5EF4-FFF2-40B4-BE49-F238E27FC236}">
                <a16:creationId xmlns:a16="http://schemas.microsoft.com/office/drawing/2014/main" id="{BD3DE18A-D5D5-4B43-9BE6-3405E5CD869D}"/>
              </a:ext>
            </a:extLst>
          </p:cNvPr>
          <p:cNvSpPr>
            <a:spLocks noGrp="1"/>
          </p:cNvSpPr>
          <p:nvPr>
            <p:ph idx="1"/>
          </p:nvPr>
        </p:nvSpPr>
        <p:spPr>
          <a:xfrm>
            <a:off x="766482" y="2440468"/>
            <a:ext cx="10515600" cy="3395555"/>
          </a:xfrm>
        </p:spPr>
        <p:txBody>
          <a:bodyPr>
            <a:normAutofit lnSpcReduction="10000"/>
          </a:bodyPr>
          <a:lstStyle/>
          <a:p>
            <a:pPr lvl="0"/>
            <a:r>
              <a:rPr lang="en-GB" sz="1700" dirty="0">
                <a:latin typeface="Arial" panose="020B0604020202020204" pitchFamily="34" charset="0"/>
                <a:cs typeface="Arial" panose="020B0604020202020204" pitchFamily="34" charset="0"/>
              </a:rPr>
              <a:t>Routinely, when a suspected outbreak is first identified you should, as usual, contact your </a:t>
            </a:r>
            <a:r>
              <a:rPr lang="en-GB" sz="1700" b="1" dirty="0">
                <a:latin typeface="Arial" panose="020B0604020202020204" pitchFamily="34" charset="0"/>
                <a:cs typeface="Arial" panose="020B0604020202020204" pitchFamily="34" charset="0"/>
              </a:rPr>
              <a:t>local PHE Health Protection Team</a:t>
            </a:r>
            <a:r>
              <a:rPr lang="en-GB" sz="1700" dirty="0">
                <a:latin typeface="Arial" panose="020B0604020202020204" pitchFamily="34" charset="0"/>
                <a:cs typeface="Arial" panose="020B0604020202020204" pitchFamily="34" charset="0"/>
              </a:rPr>
              <a:t> to inform them of the outbreak together with details of the first outbreak control group meeting – see </a:t>
            </a:r>
            <a:r>
              <a:rPr lang="en-GB" sz="1700" dirty="0">
                <a:latin typeface="Arial" panose="020B0604020202020204" pitchFamily="34" charset="0"/>
                <a:cs typeface="Arial" panose="020B0604020202020204" pitchFamily="34" charset="0"/>
                <a:hlinkClick r:id="rId2" action="ppaction://hlinksldjump"/>
              </a:rPr>
              <a:t>contact slide </a:t>
            </a:r>
            <a:endParaRPr lang="en-GB" sz="1700" dirty="0">
              <a:latin typeface="Arial" panose="020B0604020202020204" pitchFamily="34" charset="0"/>
              <a:cs typeface="Arial" panose="020B0604020202020204" pitchFamily="34" charset="0"/>
            </a:endParaRPr>
          </a:p>
          <a:p>
            <a:pPr lvl="0"/>
            <a:r>
              <a:rPr lang="en-GB" sz="1700" dirty="0">
                <a:latin typeface="Arial" panose="020B0604020202020204" pitchFamily="34" charset="0"/>
                <a:cs typeface="Arial" panose="020B0604020202020204" pitchFamily="34" charset="0"/>
              </a:rPr>
              <a:t>In addition and at the same time, please also </a:t>
            </a:r>
            <a:r>
              <a:rPr lang="en-GB" sz="1600" dirty="0">
                <a:latin typeface="Arial" panose="020B0604020202020204" pitchFamily="34" charset="0"/>
                <a:cs typeface="Arial" panose="020B0604020202020204" pitchFamily="34" charset="0"/>
              </a:rPr>
              <a:t>inform the NHS North East and Yorkshire Regional Incident Room via email  </a:t>
            </a:r>
            <a:r>
              <a:rPr lang="en-GB" sz="1600" u="sng" dirty="0">
                <a:latin typeface="Arial" panose="020B0604020202020204" pitchFamily="34" charset="0"/>
                <a:cs typeface="Arial" panose="020B0604020202020204" pitchFamily="34" charset="0"/>
                <a:hlinkClick r:id="rId3"/>
              </a:rPr>
              <a:t>england.eprrney@nhs.net</a:t>
            </a:r>
            <a:r>
              <a:rPr lang="en-GB" sz="1600"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of the new outbreak via completion of </a:t>
            </a:r>
            <a:r>
              <a:rPr lang="en-GB" sz="1700" b="1" dirty="0">
                <a:latin typeface="Arial" panose="020B0604020202020204" pitchFamily="34" charset="0"/>
                <a:cs typeface="Arial" panose="020B0604020202020204" pitchFamily="34" charset="0"/>
              </a:rPr>
              <a:t>IIMARCH form July 2020 Version 2</a:t>
            </a:r>
          </a:p>
          <a:p>
            <a:pPr lvl="0"/>
            <a:r>
              <a:rPr lang="en-GB" sz="1700" dirty="0">
                <a:latin typeface="Arial" panose="020B0604020202020204" pitchFamily="34" charset="0"/>
                <a:cs typeface="Arial" panose="020B0604020202020204" pitchFamily="34" charset="0"/>
              </a:rPr>
              <a:t>Also inform your lead commissioning organisation, and where appropriate the CQC</a:t>
            </a:r>
          </a:p>
          <a:p>
            <a:pPr lvl="0"/>
            <a:r>
              <a:rPr lang="en-GB" sz="1700" dirty="0">
                <a:latin typeface="Arial" panose="020B0604020202020204" pitchFamily="34" charset="0"/>
                <a:cs typeface="Arial" panose="020B0604020202020204" pitchFamily="34" charset="0"/>
              </a:rPr>
              <a:t>As Covid-19 is a category 4 national incident, each region is required to maintain and share with the national incident coordination centre an updated status of all regional outbreaks through the Regional NHS Incident Room.</a:t>
            </a:r>
          </a:p>
          <a:p>
            <a:pPr lvl="0"/>
            <a:r>
              <a:rPr lang="en-GB" sz="1700" dirty="0">
                <a:latin typeface="Arial" panose="020B0604020202020204" pitchFamily="34" charset="0"/>
                <a:cs typeface="Arial" panose="020B0604020202020204" pitchFamily="34" charset="0"/>
              </a:rPr>
              <a:t>As outbreak management continues therefore, all organisations should update the Regional  Incident Room on at least a weekly basis or if there has been any significant change and impact on services as a result of the outbreak by updating the </a:t>
            </a:r>
            <a:r>
              <a:rPr lang="en-GB" sz="1700" b="1" dirty="0">
                <a:latin typeface="Arial" panose="020B0604020202020204" pitchFamily="34" charset="0"/>
                <a:cs typeface="Arial" panose="020B0604020202020204" pitchFamily="34" charset="0"/>
              </a:rPr>
              <a:t>IIMARCH</a:t>
            </a:r>
            <a:r>
              <a:rPr lang="en-GB" sz="1700" dirty="0">
                <a:latin typeface="Arial" panose="020B0604020202020204" pitchFamily="34" charset="0"/>
                <a:cs typeface="Arial" panose="020B0604020202020204" pitchFamily="34" charset="0"/>
              </a:rPr>
              <a:t> form to </a:t>
            </a:r>
            <a:r>
              <a:rPr lang="en-GB" sz="1700" u="sng" dirty="0">
                <a:latin typeface="Arial" panose="020B0604020202020204" pitchFamily="34" charset="0"/>
                <a:cs typeface="Arial" panose="020B0604020202020204" pitchFamily="34" charset="0"/>
                <a:hlinkClick r:id="rId3"/>
              </a:rPr>
              <a:t>england.eprrney@nhs.net</a:t>
            </a:r>
            <a:endParaRPr lang="en-GB" sz="1700" dirty="0">
              <a:latin typeface="Arial" panose="020B0604020202020204" pitchFamily="34" charset="0"/>
              <a:cs typeface="Arial" panose="020B0604020202020204" pitchFamily="34" charset="0"/>
            </a:endParaRPr>
          </a:p>
          <a:p>
            <a:pPr marL="0" indent="0">
              <a:buNone/>
            </a:pP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45AA12F-0202-4A67-97CB-3B4FC6A3401B}"/>
              </a:ext>
            </a:extLst>
          </p:cNvPr>
          <p:cNvSpPr>
            <a:spLocks noGrp="1"/>
          </p:cNvSpPr>
          <p:nvPr>
            <p:ph type="sldNum" sz="quarter" idx="12"/>
          </p:nvPr>
        </p:nvSpPr>
        <p:spPr/>
        <p:txBody>
          <a:bodyPr/>
          <a:lstStyle/>
          <a:p>
            <a:fld id="{A7F21FA5-B1F9-4A84-94E6-2BC681201AA2}" type="slidenum">
              <a:rPr lang="en-GB" smtClean="0"/>
              <a:t>28</a:t>
            </a:fld>
            <a:endParaRPr lang="en-GB" dirty="0"/>
          </a:p>
        </p:txBody>
      </p:sp>
      <p:sp>
        <p:nvSpPr>
          <p:cNvPr id="5" name="Footer Placeholder 4">
            <a:extLst>
              <a:ext uri="{FF2B5EF4-FFF2-40B4-BE49-F238E27FC236}">
                <a16:creationId xmlns:a16="http://schemas.microsoft.com/office/drawing/2014/main" id="{17949701-6EB6-4D0E-91A5-F4D9BC893736}"/>
              </a:ext>
            </a:extLst>
          </p:cNvPr>
          <p:cNvSpPr>
            <a:spLocks noGrp="1"/>
          </p:cNvSpPr>
          <p:nvPr>
            <p:ph type="ftr" sz="quarter" idx="11"/>
          </p:nvPr>
        </p:nvSpPr>
        <p:spPr>
          <a:xfrm>
            <a:off x="5455023" y="6355190"/>
            <a:ext cx="5571565" cy="365125"/>
          </a:xfrm>
        </p:spPr>
        <p:txBody>
          <a:bodyPr/>
          <a:lstStyle/>
          <a:p>
            <a:r>
              <a:rPr lang="en-GB" dirty="0"/>
              <a:t>SOP for Minimising Nosocomial Infections in the NHS - North East &amp; Yorkshire</a:t>
            </a:r>
          </a:p>
        </p:txBody>
      </p:sp>
      <p:sp>
        <p:nvSpPr>
          <p:cNvPr id="6" name="Title 1">
            <a:extLst>
              <a:ext uri="{FF2B5EF4-FFF2-40B4-BE49-F238E27FC236}">
                <a16:creationId xmlns:a16="http://schemas.microsoft.com/office/drawing/2014/main" id="{C05282A7-52C2-4743-853D-66BC39A7BE25}"/>
              </a:ext>
            </a:extLst>
          </p:cNvPr>
          <p:cNvSpPr txBox="1">
            <a:spLocks/>
          </p:cNvSpPr>
          <p:nvPr/>
        </p:nvSpPr>
        <p:spPr>
          <a:xfrm>
            <a:off x="649942" y="306936"/>
            <a:ext cx="10515600" cy="7215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rgbClr val="0070C0"/>
                </a:solidFill>
                <a:latin typeface="Arial" panose="020B0604020202020204" pitchFamily="34" charset="0"/>
                <a:cs typeface="Arial" panose="020B0604020202020204" pitchFamily="34" charset="0"/>
              </a:rPr>
              <a:t>Reporting Tools</a:t>
            </a:r>
          </a:p>
        </p:txBody>
      </p:sp>
    </p:spTree>
    <p:extLst>
      <p:ext uri="{BB962C8B-B14F-4D97-AF65-F5344CB8AC3E}">
        <p14:creationId xmlns:p14="http://schemas.microsoft.com/office/powerpoint/2010/main" val="2962854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4E4F-7EE6-40CD-8872-CFD524C2104A}"/>
              </a:ext>
            </a:extLst>
          </p:cNvPr>
          <p:cNvSpPr>
            <a:spLocks noGrp="1"/>
          </p:cNvSpPr>
          <p:nvPr>
            <p:ph type="title"/>
          </p:nvPr>
        </p:nvSpPr>
        <p:spPr>
          <a:xfrm>
            <a:off x="98474" y="57358"/>
            <a:ext cx="10505049" cy="478937"/>
          </a:xfrm>
        </p:spPr>
        <p:txBody>
          <a:bodyPr>
            <a:normAutofit/>
          </a:bodyPr>
          <a:lstStyle/>
          <a:p>
            <a:r>
              <a:rPr lang="en-GB" sz="1600" b="1" dirty="0">
                <a:solidFill>
                  <a:srgbClr val="0070C0"/>
                </a:solidFill>
              </a:rPr>
              <a:t>IIMARCH Form - an example</a:t>
            </a:r>
          </a:p>
        </p:txBody>
      </p:sp>
      <p:graphicFrame>
        <p:nvGraphicFramePr>
          <p:cNvPr id="6" name="Content Placeholder 5">
            <a:extLst>
              <a:ext uri="{FF2B5EF4-FFF2-40B4-BE49-F238E27FC236}">
                <a16:creationId xmlns:a16="http://schemas.microsoft.com/office/drawing/2014/main" id="{5A78F7F3-343E-4BC0-ABCA-9F52E28ACAC5}"/>
              </a:ext>
            </a:extLst>
          </p:cNvPr>
          <p:cNvGraphicFramePr>
            <a:graphicFrameLocks noGrp="1"/>
          </p:cNvGraphicFramePr>
          <p:nvPr>
            <p:ph idx="1"/>
            <p:extLst/>
          </p:nvPr>
        </p:nvGraphicFramePr>
        <p:xfrm>
          <a:off x="206324" y="602015"/>
          <a:ext cx="11147475" cy="5883929"/>
        </p:xfrm>
        <a:graphic>
          <a:graphicData uri="http://schemas.openxmlformats.org/drawingml/2006/table">
            <a:tbl>
              <a:tblPr firstRow="1" firstCol="1" bandRow="1"/>
              <a:tblGrid>
                <a:gridCol w="1128710">
                  <a:extLst>
                    <a:ext uri="{9D8B030D-6E8A-4147-A177-3AD203B41FA5}">
                      <a16:colId xmlns:a16="http://schemas.microsoft.com/office/drawing/2014/main" val="3979549310"/>
                    </a:ext>
                  </a:extLst>
                </a:gridCol>
                <a:gridCol w="10018765">
                  <a:extLst>
                    <a:ext uri="{9D8B030D-6E8A-4147-A177-3AD203B41FA5}">
                      <a16:colId xmlns:a16="http://schemas.microsoft.com/office/drawing/2014/main" val="1940265290"/>
                    </a:ext>
                  </a:extLst>
                </a:gridCol>
              </a:tblGrid>
              <a:tr h="1510277">
                <a:tc>
                  <a:txBody>
                    <a:bodyPr/>
                    <a:lstStyle/>
                    <a:p>
                      <a:pPr>
                        <a:lnSpc>
                          <a:spcPct val="107000"/>
                        </a:lnSpc>
                        <a:spcAft>
                          <a:spcPts val="80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Information</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Outbreak at A Hospital NHS Trust ward A123. Number of </a:t>
                      </a: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patients that  are involved, detailing wards/departments and over what time period </a:t>
                      </a:r>
                      <a:endParaRPr lang="en-GB" sz="1000" dirty="0">
                        <a:ln>
                          <a:noFill/>
                        </a:ln>
                        <a:solidFill>
                          <a:schemeClr val="tx1"/>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GB"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Confirmed as outbreak on PHE advice at 12:05 31/05/2020.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GB"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1: Admitted A123 21/04/202, symptomatic 24/05/2020, positive test result 27/05/2020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2: Admitted A123 03/05/2020, symptomatic 19/05/202, positive test result 21/05/2020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Patient 3: Admitted to Clean ITU on 13/05/2020 possible pulmonary Embolism - then moved to A123 19/05/2020, symptomatic</a:t>
                      </a:r>
                      <a:r>
                        <a:rPr lang="en-GB"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21</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/05/2020- fever. Moved to Covid bay, negative swab 22/05/2020, moved back to A123, re-swabbed 29/05/2020 (due to outbreak concern), positive test result 31/05/202. Patient moved to Covid ward within 30mins of results. 9 other patients on the ward have tested negative for Covid-19 29/05/2020.</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Previously two members of staff who work on ward A123 tested positive; they have since isolated and returned to work in line with PHE guidance.</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panose="020B0604020202020204" pitchFamily="34" charset="0"/>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The Trust has not allowed any visitors to the ward since the COVID-19 outbreak. Staff testing to commence 31/05/2020 </a:t>
                      </a: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Has the ward department been closed to admissions? Date  Number of patients affected   Number of staff affected   Number of relatives affected</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2852310992"/>
                  </a:ext>
                </a:extLst>
              </a:tr>
              <a:tr h="845200">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Intent</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Following the discussion with PHE and key stakeholders the NHS England and Improvement objectives are as follows: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ensure patient and staff safety in response / exposure</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maintain trust core business by appropriate arrangements if required</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Ensure adequate and appropriate messages to staff key stakeholders and the public</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To establish clear command control and communication to manage the incident</a:t>
                      </a: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086584111"/>
                  </a:ext>
                </a:extLst>
              </a:tr>
              <a:tr h="1002011">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Method</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Outbreak formally declared</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Ward closed to new admissions as of 30/05/2020.</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All patients swabbed, on PHE advice all negative patients will be swabbed on 02/5/2020 and then 5 days later</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Staff swabbing to commence 31/05/2020 - Microbiology to contact PHE Lab NW to arrange rapid turn around of staff swabs.</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Staff risk assessment / self identification of those at high risk of infection to assist with decisions of identification of those staff that require 14 day isolation.</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Enhanced cleaning in place on ward, internal Trust discussion to be undertaken with a view to potential decant of ward and deep clean as well as reinforce social distancing in all areas to include rest rooms </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407925922"/>
                  </a:ext>
                </a:extLst>
              </a:tr>
              <a:tr h="272718">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Administration</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A further outbreak meeting is set up for 12:00 02/05/2020, appropriate representation will attend.Loggist minute taker is in attendance. Internal Trust meetings on going</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944402613"/>
                  </a:ext>
                </a:extLst>
              </a:tr>
              <a:tr h="680790">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Risk Assessment</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Identified risks are:</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Patient and staff exposure</a:t>
                      </a:r>
                      <a:r>
                        <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Risk to Business Continuity of the trust, further nosocomial spread</a:t>
                      </a:r>
                      <a:r>
                        <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rPr>
                        <a:t> -</a:t>
                      </a: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Failure to maintain Duty of care and Candour </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Issues care, exposure levels and infection risk – Has any activity been cancelled as a result of the outbreak? What is the impact ?</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 Being able to identify the implications for reputational issues if not managed properly</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213397698"/>
                  </a:ext>
                </a:extLst>
              </a:tr>
              <a:tr h="850684">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Comms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NHSEI regional communications team will support the trust to ensure that all elements of internal and external communications are adequate.</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Trust Communications team managing staff, patient and family communication with NHSEI input</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Reactive media lines being worked up</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MP is Mr Jones</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marL="342900" lvl="0" indent="-342900" fontAlgn="base">
                        <a:lnSpc>
                          <a:spcPct val="107000"/>
                        </a:lnSpc>
                        <a:spcAft>
                          <a:spcPts val="0"/>
                        </a:spcAft>
                        <a:buFont typeface="Symbol" panose="05050102010706020507" pitchFamily="18" charset="2"/>
                        <a:buChar char="-"/>
                      </a:pPr>
                      <a:r>
                        <a:rPr lang="en-US" sz="1000" u="none" strike="noStrike" kern="0" spc="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Trust CEO briefing Local MP’s at 16:00 31/05/2020</a:t>
                      </a:r>
                      <a:endParaRPr lang="en-GB" sz="1000" u="none" strike="noStrike" kern="0" spc="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3997238799"/>
                  </a:ext>
                </a:extLst>
              </a:tr>
              <a:tr h="350609">
                <a:tc>
                  <a:txBody>
                    <a:bodyPr/>
                    <a:lstStyle/>
                    <a:p>
                      <a:pPr>
                        <a:lnSpc>
                          <a:spcPct val="107000"/>
                        </a:lnSpc>
                        <a:spcAft>
                          <a:spcPts val="0"/>
                        </a:spcAft>
                      </a:pPr>
                      <a:r>
                        <a:rPr lang="en-US" sz="1000" dirty="0">
                          <a:ln>
                            <a:noFill/>
                          </a:ln>
                          <a:solidFill>
                            <a:srgbClr val="000000"/>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Humanitarian issues</a:t>
                      </a:r>
                      <a:endParaRPr lang="en-GB" sz="1000" dirty="0">
                        <a:ln>
                          <a:noFill/>
                        </a:ln>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342900" lvl="0" indent="-342900" fontAlgn="base">
                        <a:lnSpc>
                          <a:spcPct val="107000"/>
                        </a:lnSpc>
                        <a:spcAft>
                          <a:spcPts val="0"/>
                        </a:spcAft>
                        <a:buFont typeface="Symbol" panose="05050102010706020507" pitchFamily="18" charset="2"/>
                        <a:buChar char="-"/>
                      </a:pPr>
                      <a:r>
                        <a:rPr lang="en-GB" sz="1000" u="none" strike="noStrike" kern="0" spc="0" dirty="0">
                          <a:effectLst/>
                          <a:latin typeface="Arial" panose="020B0604020202020204" pitchFamily="34" charset="0"/>
                          <a:ea typeface="Times New Roman" panose="02020603050405020304" pitchFamily="18" charset="0"/>
                          <a:cs typeface="Times New Roman" panose="02020603050405020304" pitchFamily="18" charset="0"/>
                        </a:rPr>
                        <a:t>Management of duty of candour</a:t>
                      </a:r>
                      <a:endParaRPr lang="en-GB" sz="10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Font typeface="Symbol" panose="05050102010706020507" pitchFamily="18" charset="2"/>
                        <a:buChar char="-"/>
                      </a:pPr>
                      <a:r>
                        <a:rPr lang="en-GB" sz="1000" u="none" strike="noStrike" kern="0" spc="0" dirty="0">
                          <a:effectLst/>
                          <a:latin typeface="Arial" panose="020B0604020202020204" pitchFamily="34" charset="0"/>
                          <a:ea typeface="Times New Roman" panose="02020603050405020304" pitchFamily="18" charset="0"/>
                          <a:cs typeface="Times New Roman" panose="02020603050405020304" pitchFamily="18" charset="0"/>
                        </a:rPr>
                        <a:t>Support for positive staff, patients and relatives</a:t>
                      </a:r>
                      <a:endParaRPr lang="en-GB" sz="10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593" marR="23593" marT="23593" marB="23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4E9"/>
                    </a:solidFill>
                  </a:tcPr>
                </a:tc>
                <a:extLst>
                  <a:ext uri="{0D108BD9-81ED-4DB2-BD59-A6C34878D82A}">
                    <a16:rowId xmlns:a16="http://schemas.microsoft.com/office/drawing/2014/main" val="454455075"/>
                  </a:ext>
                </a:extLst>
              </a:tr>
            </a:tbl>
          </a:graphicData>
        </a:graphic>
      </p:graphicFrame>
      <p:sp>
        <p:nvSpPr>
          <p:cNvPr id="4" name="Slide Number Placeholder 3">
            <a:extLst>
              <a:ext uri="{FF2B5EF4-FFF2-40B4-BE49-F238E27FC236}">
                <a16:creationId xmlns:a16="http://schemas.microsoft.com/office/drawing/2014/main" id="{B1380A46-47BD-4008-9785-EE205E2679D8}"/>
              </a:ext>
            </a:extLst>
          </p:cNvPr>
          <p:cNvSpPr>
            <a:spLocks noGrp="1"/>
          </p:cNvSpPr>
          <p:nvPr>
            <p:ph type="sldNum" sz="quarter" idx="12"/>
          </p:nvPr>
        </p:nvSpPr>
        <p:spPr>
          <a:xfrm>
            <a:off x="8610600" y="6492874"/>
            <a:ext cx="2743200" cy="365125"/>
          </a:xfrm>
        </p:spPr>
        <p:txBody>
          <a:bodyPr/>
          <a:lstStyle/>
          <a:p>
            <a:fld id="{A7F21FA5-B1F9-4A84-94E6-2BC681201AA2}" type="slidenum">
              <a:rPr lang="en-GB" smtClean="0"/>
              <a:t>29</a:t>
            </a:fld>
            <a:endParaRPr lang="en-GB" dirty="0"/>
          </a:p>
        </p:txBody>
      </p:sp>
      <p:sp>
        <p:nvSpPr>
          <p:cNvPr id="3" name="Footer Placeholder 2">
            <a:extLst>
              <a:ext uri="{FF2B5EF4-FFF2-40B4-BE49-F238E27FC236}">
                <a16:creationId xmlns:a16="http://schemas.microsoft.com/office/drawing/2014/main" id="{9C8CA129-B293-4878-8E82-5BCEB2E59061}"/>
              </a:ext>
            </a:extLst>
          </p:cNvPr>
          <p:cNvSpPr>
            <a:spLocks noGrp="1"/>
          </p:cNvSpPr>
          <p:nvPr>
            <p:ph type="ftr" sz="quarter" idx="11"/>
          </p:nvPr>
        </p:nvSpPr>
        <p:spPr>
          <a:xfrm>
            <a:off x="5644316" y="6492875"/>
            <a:ext cx="54281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75053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B58C-E972-4067-8997-C061BAFEEF9F}"/>
              </a:ext>
            </a:extLst>
          </p:cNvPr>
          <p:cNvSpPr>
            <a:spLocks noGrp="1"/>
          </p:cNvSpPr>
          <p:nvPr>
            <p:ph type="title"/>
          </p:nvPr>
        </p:nvSpPr>
        <p:spPr>
          <a:xfrm>
            <a:off x="685800" y="365125"/>
            <a:ext cx="10515600" cy="1097915"/>
          </a:xfrm>
        </p:spPr>
        <p:txBody>
          <a:bodyPr>
            <a:normAutofit/>
          </a:bodyPr>
          <a:lstStyle/>
          <a:p>
            <a:r>
              <a:rPr lang="en-GB" sz="3600" b="1" dirty="0">
                <a:solidFill>
                  <a:srgbClr val="0070C0"/>
                </a:solidFill>
                <a:latin typeface="Arial" panose="020B0604020202020204" pitchFamily="34" charset="0"/>
                <a:cs typeface="Arial" panose="020B0604020202020204" pitchFamily="34" charset="0"/>
              </a:rPr>
              <a:t>Foreword</a:t>
            </a:r>
          </a:p>
        </p:txBody>
      </p:sp>
      <p:sp>
        <p:nvSpPr>
          <p:cNvPr id="3" name="Content Placeholder 2">
            <a:extLst>
              <a:ext uri="{FF2B5EF4-FFF2-40B4-BE49-F238E27FC236}">
                <a16:creationId xmlns:a16="http://schemas.microsoft.com/office/drawing/2014/main" id="{C91DFF7A-3679-490F-8E1C-3567781EADF6}"/>
              </a:ext>
            </a:extLst>
          </p:cNvPr>
          <p:cNvSpPr>
            <a:spLocks noGrp="1"/>
          </p:cNvSpPr>
          <p:nvPr>
            <p:ph idx="1"/>
          </p:nvPr>
        </p:nvSpPr>
        <p:spPr>
          <a:xfrm>
            <a:off x="685800" y="1642428"/>
            <a:ext cx="10515600" cy="4014302"/>
          </a:xfrm>
        </p:spPr>
        <p:txBody>
          <a:bodyPr>
            <a:normAutofit/>
          </a:bodyPr>
          <a:lstStyle/>
          <a:p>
            <a:pPr marL="0" indent="0">
              <a:buNone/>
            </a:pPr>
            <a:r>
              <a:rPr lang="en-GB" sz="1600" dirty="0">
                <a:latin typeface="Arial" panose="020B0604020202020204" pitchFamily="34" charset="0"/>
                <a:cs typeface="Arial" panose="020B0604020202020204" pitchFamily="34" charset="0"/>
              </a:rPr>
              <a:t>This standing operating procedure has been written by the Regional leads from NHS England and NHS Improvement and Public Health England with the support of the Regional Covid 19 Incident Team to provide local guidance to support organisations.</a:t>
            </a:r>
          </a:p>
          <a:p>
            <a:pPr marL="0" indent="0">
              <a:buNone/>
            </a:pPr>
            <a:r>
              <a:rPr lang="en-GB" sz="1600" dirty="0">
                <a:latin typeface="Arial" panose="020B0604020202020204" pitchFamily="34" charset="0"/>
                <a:cs typeface="Arial" panose="020B0604020202020204" pitchFamily="34" charset="0"/>
              </a:rPr>
              <a:t>It describes the regional processes that are aligned to the ‘Minimising Nosocomial Infections in the NHS England and Improvement’ letter dated 9</a:t>
            </a:r>
            <a:r>
              <a:rPr lang="en-GB" sz="1600" baseline="300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June</a:t>
            </a:r>
            <a:r>
              <a:rPr lang="en-GB" sz="1600" baseline="300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2020.</a:t>
            </a:r>
          </a:p>
          <a:p>
            <a:pPr marL="0" indent="0">
              <a:buNone/>
            </a:pPr>
            <a:r>
              <a:rPr lang="en-GB" sz="1600" dirty="0">
                <a:latin typeface="Arial" panose="020B0604020202020204" pitchFamily="34" charset="0"/>
                <a:cs typeface="Arial" panose="020B0604020202020204" pitchFamily="34" charset="0"/>
              </a:rPr>
              <a:t>We recommend that all NHS organisations and providers of NHS funded care follow this process as part of the national incident requirements to protect staff and ensure timely reporting and management of outbreaks and staff absence.</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Richard Barker			Peter Kelly			Margaret Kitching </a:t>
            </a:r>
          </a:p>
          <a:p>
            <a:pPr marL="0" indent="0">
              <a:buNone/>
            </a:pPr>
            <a:r>
              <a:rPr lang="en-GB" sz="1400" b="1" dirty="0">
                <a:latin typeface="Arial" panose="020B0604020202020204" pitchFamily="34" charset="0"/>
                <a:cs typeface="Arial" panose="020B0604020202020204" pitchFamily="34" charset="0"/>
              </a:rPr>
              <a:t>Regional Director NHSE/I		Regional Director PHE		Regional Chief Nurse NHSE/I</a:t>
            </a:r>
          </a:p>
          <a:p>
            <a:pPr marL="0" indent="0">
              <a:buNone/>
            </a:pPr>
            <a:r>
              <a:rPr lang="en-GB" sz="1400" b="1" dirty="0">
                <a:latin typeface="Arial" panose="020B0604020202020204" pitchFamily="34" charset="0"/>
                <a:cs typeface="Arial" panose="020B0604020202020204" pitchFamily="34" charset="0"/>
              </a:rPr>
              <a:t>North East and Yorkshire Region	North East and Yorkshire Region	North East and Yorkshire Region</a:t>
            </a: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77A0953-0F95-43EE-94C5-16891E6D4B44}"/>
              </a:ext>
            </a:extLst>
          </p:cNvPr>
          <p:cNvSpPr>
            <a:spLocks noGrp="1"/>
          </p:cNvSpPr>
          <p:nvPr>
            <p:ph type="sldNum" sz="quarter" idx="12"/>
          </p:nvPr>
        </p:nvSpPr>
        <p:spPr>
          <a:xfrm>
            <a:off x="11178988" y="6310312"/>
            <a:ext cx="470647" cy="365125"/>
          </a:xfrm>
        </p:spPr>
        <p:txBody>
          <a:bodyPr/>
          <a:lstStyle/>
          <a:p>
            <a:fld id="{A7F21FA5-B1F9-4A84-94E6-2BC681201AA2}" type="slidenum">
              <a:rPr lang="en-GB" smtClean="0"/>
              <a:t>3</a:t>
            </a:fld>
            <a:endParaRPr lang="en-GB" dirty="0"/>
          </a:p>
        </p:txBody>
      </p:sp>
      <p:sp>
        <p:nvSpPr>
          <p:cNvPr id="6" name="Footer Placeholder 5">
            <a:extLst>
              <a:ext uri="{FF2B5EF4-FFF2-40B4-BE49-F238E27FC236}">
                <a16:creationId xmlns:a16="http://schemas.microsoft.com/office/drawing/2014/main" id="{636EC00A-F3C5-4064-96AC-A2A386246EAF}"/>
              </a:ext>
            </a:extLst>
          </p:cNvPr>
          <p:cNvSpPr>
            <a:spLocks noGrp="1"/>
          </p:cNvSpPr>
          <p:nvPr>
            <p:ph type="ftr" sz="quarter" idx="11"/>
          </p:nvPr>
        </p:nvSpPr>
        <p:spPr>
          <a:xfrm>
            <a:off x="6122894" y="6310312"/>
            <a:ext cx="5078506"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346510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9824-0DE9-4752-B911-2873611CC28A}"/>
              </a:ext>
            </a:extLst>
          </p:cNvPr>
          <p:cNvSpPr>
            <a:spLocks noGrp="1"/>
          </p:cNvSpPr>
          <p:nvPr>
            <p:ph type="title"/>
          </p:nvPr>
        </p:nvSpPr>
        <p:spPr/>
        <p:txBody>
          <a:bodyPr>
            <a:normAutofit/>
          </a:bodyPr>
          <a:lstStyle/>
          <a:p>
            <a:r>
              <a:rPr lang="en-GB" sz="2400" b="1" dirty="0">
                <a:solidFill>
                  <a:srgbClr val="0070C0"/>
                </a:solidFill>
                <a:latin typeface="Arial" panose="020B0604020202020204" pitchFamily="34" charset="0"/>
                <a:cs typeface="Arial" panose="020B0604020202020204" pitchFamily="34" charset="0"/>
              </a:rPr>
              <a:t>Public Health Minimum dataset spreadsheet </a:t>
            </a:r>
          </a:p>
        </p:txBody>
      </p:sp>
      <p:sp>
        <p:nvSpPr>
          <p:cNvPr id="3" name="Content Placeholder 2">
            <a:extLst>
              <a:ext uri="{FF2B5EF4-FFF2-40B4-BE49-F238E27FC236}">
                <a16:creationId xmlns:a16="http://schemas.microsoft.com/office/drawing/2014/main" id="{9AEBE10B-7C17-4C98-BE87-97426DBF5818}"/>
              </a:ext>
            </a:extLst>
          </p:cNvPr>
          <p:cNvSpPr>
            <a:spLocks noGrp="1"/>
          </p:cNvSpPr>
          <p:nvPr>
            <p:ph idx="1"/>
          </p:nvPr>
        </p:nvSpPr>
        <p:spPr/>
        <p:txBody>
          <a:bodyPr>
            <a:normAutofit/>
          </a:bodyPr>
          <a:lstStyle/>
          <a:p>
            <a:pPr marL="0" indent="0">
              <a:buNone/>
            </a:pPr>
            <a:r>
              <a:rPr lang="en-GB" sz="1600" b="1" dirty="0">
                <a:latin typeface="Arial" panose="020B0604020202020204" pitchFamily="34" charset="0"/>
                <a:cs typeface="Arial" panose="020B0604020202020204" pitchFamily="34" charset="0"/>
              </a:rPr>
              <a:t>Information requirements</a:t>
            </a:r>
          </a:p>
          <a:p>
            <a:r>
              <a:rPr lang="en-GB" sz="1600" dirty="0">
                <a:latin typeface="Arial" panose="020B0604020202020204" pitchFamily="34" charset="0"/>
                <a:cs typeface="Arial" panose="020B0604020202020204" pitchFamily="34" charset="0"/>
              </a:rPr>
              <a:t>ID numbers are the ones provided by NHS Test and Trace.  </a:t>
            </a:r>
          </a:p>
          <a:p>
            <a:r>
              <a:rPr lang="en-GB" sz="1600" dirty="0">
                <a:latin typeface="Arial" panose="020B0604020202020204" pitchFamily="34" charset="0"/>
                <a:cs typeface="Arial" panose="020B0604020202020204" pitchFamily="34" charset="0"/>
              </a:rPr>
              <a:t>Please note </a:t>
            </a:r>
            <a:r>
              <a:rPr lang="en-GB" sz="1600" b="1" dirty="0">
                <a:latin typeface="Arial" panose="020B0604020202020204" pitchFamily="34" charset="0"/>
                <a:cs typeface="Arial" panose="020B0604020202020204" pitchFamily="34" charset="0"/>
              </a:rPr>
              <a:t>-There is no requirement for Trusts/CCGs to return these spreadsheets </a:t>
            </a:r>
            <a:r>
              <a:rPr lang="en-GB" sz="1600" dirty="0">
                <a:latin typeface="Arial" panose="020B0604020202020204" pitchFamily="34" charset="0"/>
                <a:cs typeface="Arial" panose="020B0604020202020204" pitchFamily="34" charset="0"/>
              </a:rPr>
              <a:t>– they are for the their records.  </a:t>
            </a:r>
          </a:p>
          <a:p>
            <a:r>
              <a:rPr lang="en-GB" sz="1600" dirty="0">
                <a:latin typeface="Arial" panose="020B0604020202020204" pitchFamily="34" charset="0"/>
                <a:cs typeface="Arial" panose="020B0604020202020204" pitchFamily="34" charset="0"/>
              </a:rPr>
              <a:t>PHE recommend using a separate spreadsheet to record contacts for each case, (i.e. all contacts would have the same “Exposed to contact tracing account id” if you choose to obtain this from the case).  </a:t>
            </a:r>
          </a:p>
          <a:p>
            <a:r>
              <a:rPr lang="en-GB" sz="1600" dirty="0">
                <a:latin typeface="Arial" panose="020B0604020202020204" pitchFamily="34" charset="0"/>
                <a:cs typeface="Arial" panose="020B0604020202020204" pitchFamily="34" charset="0"/>
              </a:rPr>
              <a:t>The “Contact tracing account id” will only be generated if the contacts identified register on the NHS Test and Trace site. </a:t>
            </a:r>
          </a:p>
          <a:p>
            <a:r>
              <a:rPr lang="en-GB" sz="1600" dirty="0">
                <a:latin typeface="Arial" panose="020B0604020202020204" pitchFamily="34" charset="0"/>
                <a:cs typeface="Arial" panose="020B0604020202020204" pitchFamily="34" charset="0"/>
              </a:rPr>
              <a:t>To note that unless the contacts send this number back to organisations, they wouldn’t have this information.  </a:t>
            </a:r>
          </a:p>
          <a:p>
            <a:endParaRPr lang="en-GB" dirty="0"/>
          </a:p>
        </p:txBody>
      </p:sp>
      <p:sp>
        <p:nvSpPr>
          <p:cNvPr id="4" name="Footer Placeholder 3">
            <a:extLst>
              <a:ext uri="{FF2B5EF4-FFF2-40B4-BE49-F238E27FC236}">
                <a16:creationId xmlns:a16="http://schemas.microsoft.com/office/drawing/2014/main" id="{24F77F5F-5F9E-4035-ABEB-A03E343EFAC0}"/>
              </a:ext>
            </a:extLst>
          </p:cNvPr>
          <p:cNvSpPr>
            <a:spLocks noGrp="1"/>
          </p:cNvSpPr>
          <p:nvPr>
            <p:ph type="ftr" sz="quarter" idx="11"/>
          </p:nvPr>
        </p:nvSpPr>
        <p:spPr/>
        <p:txBody>
          <a:bodyPr/>
          <a:lstStyle/>
          <a:p>
            <a:r>
              <a:rPr lang="en-GB" dirty="0"/>
              <a:t>SOP for Minimising Nosocomial Infections in the NHS - North East &amp; Yorkshire</a:t>
            </a:r>
          </a:p>
        </p:txBody>
      </p:sp>
      <p:sp>
        <p:nvSpPr>
          <p:cNvPr id="5" name="Slide Number Placeholder 4">
            <a:extLst>
              <a:ext uri="{FF2B5EF4-FFF2-40B4-BE49-F238E27FC236}">
                <a16:creationId xmlns:a16="http://schemas.microsoft.com/office/drawing/2014/main" id="{99506757-3E25-46CA-A5B1-D7DAEE48B4E9}"/>
              </a:ext>
            </a:extLst>
          </p:cNvPr>
          <p:cNvSpPr>
            <a:spLocks noGrp="1"/>
          </p:cNvSpPr>
          <p:nvPr>
            <p:ph type="sldNum" sz="quarter" idx="12"/>
          </p:nvPr>
        </p:nvSpPr>
        <p:spPr/>
        <p:txBody>
          <a:bodyPr/>
          <a:lstStyle/>
          <a:p>
            <a:fld id="{A7F21FA5-B1F9-4A84-94E6-2BC681201AA2}" type="slidenum">
              <a:rPr lang="en-GB" smtClean="0"/>
              <a:t>30</a:t>
            </a:fld>
            <a:endParaRPr lang="en-GB" dirty="0"/>
          </a:p>
        </p:txBody>
      </p:sp>
    </p:spTree>
    <p:extLst>
      <p:ext uri="{BB962C8B-B14F-4D97-AF65-F5344CB8AC3E}">
        <p14:creationId xmlns:p14="http://schemas.microsoft.com/office/powerpoint/2010/main" val="647114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83DC-491E-401C-86F3-A38FC80380EA}"/>
              </a:ext>
            </a:extLst>
          </p:cNvPr>
          <p:cNvSpPr>
            <a:spLocks noGrp="1"/>
          </p:cNvSpPr>
          <p:nvPr>
            <p:ph type="title"/>
          </p:nvPr>
        </p:nvSpPr>
        <p:spPr>
          <a:xfrm>
            <a:off x="667871" y="383987"/>
            <a:ext cx="10515600" cy="594099"/>
          </a:xfrm>
        </p:spPr>
        <p:txBody>
          <a:bodyPr>
            <a:normAutofit/>
          </a:bodyPr>
          <a:lstStyle/>
          <a:p>
            <a:r>
              <a:rPr lang="en-GB" sz="2400" b="1" dirty="0">
                <a:latin typeface="Arial" panose="020B0604020202020204" pitchFamily="34" charset="0"/>
                <a:cs typeface="Arial" panose="020B0604020202020204" pitchFamily="34" charset="0"/>
              </a:rPr>
              <a:t> </a:t>
            </a:r>
            <a:r>
              <a:rPr lang="en-GB" sz="2400" b="1" dirty="0">
                <a:solidFill>
                  <a:srgbClr val="0070C0"/>
                </a:solidFill>
                <a:latin typeface="Arial" panose="020B0604020202020204" pitchFamily="34" charset="0"/>
                <a:cs typeface="Arial" panose="020B0604020202020204" pitchFamily="34" charset="0"/>
              </a:rPr>
              <a:t>Safety Advice - Supporting Tools</a:t>
            </a:r>
          </a:p>
        </p:txBody>
      </p:sp>
      <p:sp>
        <p:nvSpPr>
          <p:cNvPr id="3" name="Content Placeholder 2">
            <a:extLst>
              <a:ext uri="{FF2B5EF4-FFF2-40B4-BE49-F238E27FC236}">
                <a16:creationId xmlns:a16="http://schemas.microsoft.com/office/drawing/2014/main" id="{7695E997-CEAE-452E-9BDD-E338641CF5F5}"/>
              </a:ext>
            </a:extLst>
          </p:cNvPr>
          <p:cNvSpPr>
            <a:spLocks noGrp="1"/>
          </p:cNvSpPr>
          <p:nvPr>
            <p:ph idx="1"/>
          </p:nvPr>
        </p:nvSpPr>
        <p:spPr>
          <a:xfrm>
            <a:off x="757518" y="1253331"/>
            <a:ext cx="10515600" cy="4351338"/>
          </a:xfrm>
        </p:spPr>
        <p:txBody>
          <a:bodyPr>
            <a:normAutofit/>
          </a:bodyPr>
          <a:lstStyle/>
          <a:p>
            <a:r>
              <a:rPr lang="en-GB" sz="1600" b="1" dirty="0">
                <a:solidFill>
                  <a:srgbClr val="000000"/>
                </a:solidFill>
                <a:latin typeface="Arial" panose="020B0604020202020204" pitchFamily="34" charset="0"/>
              </a:rPr>
              <a:t>Investigating patient safety incidents </a:t>
            </a:r>
            <a:r>
              <a:rPr lang="en-GB" sz="1600" dirty="0">
                <a:solidFill>
                  <a:srgbClr val="000000"/>
                </a:solidFill>
                <a:latin typeface="Arial" panose="020B0604020202020204" pitchFamily="34" charset="0"/>
              </a:rPr>
              <a:t>– Tools and guidance have been published on the patient safety incident investigation webpage to support organisations in their response to patient safety incidents.</a:t>
            </a:r>
          </a:p>
          <a:p>
            <a:r>
              <a:rPr lang="en-GB" sz="1600" dirty="0">
                <a:solidFill>
                  <a:srgbClr val="000000"/>
                </a:solidFill>
                <a:latin typeface="Arial" panose="020B0604020202020204" pitchFamily="34" charset="0"/>
              </a:rPr>
              <a:t> </a:t>
            </a:r>
            <a:r>
              <a:rPr lang="en-GB" sz="1600" dirty="0">
                <a:solidFill>
                  <a:srgbClr val="000000"/>
                </a:solidFill>
                <a:latin typeface="Arial" panose="020B0604020202020204" pitchFamily="34" charset="0"/>
                <a:hlinkClick r:id="rId2"/>
              </a:rPr>
              <a:t>https://improvement.nhs.uk/resources/patient-safety-investigation/</a:t>
            </a:r>
            <a:endParaRPr lang="en-GB" sz="1600" dirty="0">
              <a:solidFill>
                <a:srgbClr val="000000"/>
              </a:solidFill>
              <a:latin typeface="Arial" panose="020B0604020202020204" pitchFamily="34" charset="0"/>
            </a:endParaRPr>
          </a:p>
          <a:p>
            <a:r>
              <a:rPr lang="en-GB" sz="1600" b="1" dirty="0">
                <a:solidFill>
                  <a:srgbClr val="000000"/>
                </a:solidFill>
                <a:latin typeface="Arial" panose="020B0604020202020204" pitchFamily="34" charset="0"/>
              </a:rPr>
              <a:t>Patient safety investigation standards </a:t>
            </a:r>
            <a:r>
              <a:rPr lang="en-GB" sz="1600" dirty="0">
                <a:solidFill>
                  <a:srgbClr val="000000"/>
                </a:solidFill>
                <a:latin typeface="Arial" panose="020B0604020202020204" pitchFamily="34" charset="0"/>
              </a:rPr>
              <a:t>have also been published for use by organisations to support the conduct of high-quality patient safety incident investigations. </a:t>
            </a:r>
          </a:p>
          <a:p>
            <a:r>
              <a:rPr lang="en-GB" sz="1600" dirty="0">
                <a:solidFill>
                  <a:srgbClr val="000000"/>
                </a:solidFill>
                <a:latin typeface="Arial" panose="020B0604020202020204" pitchFamily="34" charset="0"/>
                <a:hlinkClick r:id="rId3"/>
              </a:rPr>
              <a:t> https://improvement.nhs.uk/documents/6534/Standards_for_PSI_Investigation.pdf</a:t>
            </a:r>
            <a:endParaRPr lang="en-GB" dirty="0"/>
          </a:p>
          <a:p>
            <a:r>
              <a:rPr lang="en-GB" sz="1600" b="1" dirty="0">
                <a:latin typeface="Arial" panose="020B0604020202020204" pitchFamily="34" charset="0"/>
                <a:cs typeface="Arial" panose="020B0604020202020204" pitchFamily="34" charset="0"/>
              </a:rPr>
              <a:t>Fit testing for staff </a:t>
            </a:r>
            <a:r>
              <a:rPr lang="en-GB" sz="1600" dirty="0">
                <a:latin typeface="Arial" panose="020B0604020202020204" pitchFamily="34" charset="0"/>
                <a:cs typeface="Arial" panose="020B0604020202020204" pitchFamily="34" charset="0"/>
              </a:rPr>
              <a:t>– Trusts must continue to follow HSE guidelines on fit testing, an important procedure in ensuring staff and patient safety is maintained </a:t>
            </a:r>
          </a:p>
          <a:p>
            <a:r>
              <a:rPr lang="en-GB" sz="1600" dirty="0">
                <a:latin typeface="Arial" panose="020B0604020202020204" pitchFamily="34" charset="0"/>
                <a:cs typeface="Arial" panose="020B0604020202020204" pitchFamily="34" charset="0"/>
                <a:hlinkClick r:id="rId4"/>
              </a:rPr>
              <a:t>https://www.hse.gov.uk/coronavirus/ppe-face-masks/index.htm</a:t>
            </a:r>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Advice leaflets for pregnant women </a:t>
            </a:r>
            <a:r>
              <a:rPr lang="en-GB" sz="1600" dirty="0">
                <a:latin typeface="Arial" panose="020B0604020202020204" pitchFamily="34" charset="0"/>
                <a:cs typeface="Arial" panose="020B0604020202020204" pitchFamily="34" charset="0"/>
              </a:rPr>
              <a:t>– Many pregnant women with concerns have been fearful of attending hospital because of COVID-19. </a:t>
            </a:r>
          </a:p>
          <a:p>
            <a:r>
              <a:rPr lang="en-GB" sz="1600" dirty="0">
                <a:latin typeface="Arial" panose="020B0604020202020204" pitchFamily="34" charset="0"/>
                <a:cs typeface="Arial" panose="020B0604020202020204" pitchFamily="34" charset="0"/>
                <a:hlinkClick r:id="rId5"/>
              </a:rPr>
              <a:t>https://www.nhs.uk/conditions/coronavirus-covid-19/people-at-higher-risk/pregnancy-and-coronavirus/</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a:extLst>
              <a:ext uri="{FF2B5EF4-FFF2-40B4-BE49-F238E27FC236}">
                <a16:creationId xmlns:a16="http://schemas.microsoft.com/office/drawing/2014/main" id="{C909330F-A954-42F9-BC9B-92C7D73B1850}"/>
              </a:ext>
            </a:extLst>
          </p:cNvPr>
          <p:cNvSpPr>
            <a:spLocks noGrp="1"/>
          </p:cNvSpPr>
          <p:nvPr>
            <p:ph type="sldNum" sz="quarter" idx="12"/>
          </p:nvPr>
        </p:nvSpPr>
        <p:spPr/>
        <p:txBody>
          <a:bodyPr/>
          <a:lstStyle/>
          <a:p>
            <a:fld id="{A7F21FA5-B1F9-4A84-94E6-2BC681201AA2}" type="slidenum">
              <a:rPr lang="en-GB" smtClean="0"/>
              <a:t>31</a:t>
            </a:fld>
            <a:endParaRPr lang="en-GB" dirty="0"/>
          </a:p>
        </p:txBody>
      </p:sp>
      <p:sp>
        <p:nvSpPr>
          <p:cNvPr id="5" name="Footer Placeholder 4">
            <a:extLst>
              <a:ext uri="{FF2B5EF4-FFF2-40B4-BE49-F238E27FC236}">
                <a16:creationId xmlns:a16="http://schemas.microsoft.com/office/drawing/2014/main" id="{C5E84D3B-3FC0-477E-8286-35295615A3CA}"/>
              </a:ext>
            </a:extLst>
          </p:cNvPr>
          <p:cNvSpPr>
            <a:spLocks noGrp="1"/>
          </p:cNvSpPr>
          <p:nvPr>
            <p:ph type="ftr" sz="quarter" idx="11"/>
          </p:nvPr>
        </p:nvSpPr>
        <p:spPr>
          <a:xfrm>
            <a:off x="5553636" y="6374653"/>
            <a:ext cx="550881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209595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ABC3-615B-488C-8D57-9D6EC286A6C5}"/>
              </a:ext>
            </a:extLst>
          </p:cNvPr>
          <p:cNvSpPr>
            <a:spLocks noGrp="1"/>
          </p:cNvSpPr>
          <p:nvPr>
            <p:ph type="title"/>
          </p:nvPr>
        </p:nvSpPr>
        <p:spPr>
          <a:xfrm>
            <a:off x="762000" y="142606"/>
            <a:ext cx="10515600" cy="718087"/>
          </a:xfrm>
        </p:spPr>
        <p:txBody>
          <a:bodyPr>
            <a:normAutofit/>
          </a:bodyPr>
          <a:lstStyle/>
          <a:p>
            <a:r>
              <a:rPr lang="en-GB" sz="2400" b="1" dirty="0">
                <a:solidFill>
                  <a:srgbClr val="0070C0"/>
                </a:solidFill>
                <a:latin typeface="Arial" panose="020B0604020202020204" pitchFamily="34" charset="0"/>
                <a:cs typeface="Arial" panose="020B0604020202020204" pitchFamily="34" charset="0"/>
              </a:rPr>
              <a:t>Contact Details</a:t>
            </a:r>
          </a:p>
        </p:txBody>
      </p:sp>
      <p:sp>
        <p:nvSpPr>
          <p:cNvPr id="3" name="Content Placeholder 2">
            <a:extLst>
              <a:ext uri="{FF2B5EF4-FFF2-40B4-BE49-F238E27FC236}">
                <a16:creationId xmlns:a16="http://schemas.microsoft.com/office/drawing/2014/main" id="{ED20DBE1-EA6F-4AB3-AB29-11367F9C189C}"/>
              </a:ext>
            </a:extLst>
          </p:cNvPr>
          <p:cNvSpPr>
            <a:spLocks noGrp="1"/>
          </p:cNvSpPr>
          <p:nvPr>
            <p:ph idx="1"/>
          </p:nvPr>
        </p:nvSpPr>
        <p:spPr>
          <a:xfrm>
            <a:off x="762000" y="984738"/>
            <a:ext cx="10515600" cy="5371612"/>
          </a:xfrm>
        </p:spPr>
        <p:txBody>
          <a:bodyPr>
            <a:normAutofit fontScale="32500" lnSpcReduction="20000"/>
          </a:bodyPr>
          <a:lstStyle/>
          <a:p>
            <a:pPr marL="0" indent="0">
              <a:buNone/>
            </a:pPr>
            <a:r>
              <a:rPr lang="en-GB" sz="4900" b="1" dirty="0">
                <a:latin typeface="Arial" panose="020B0604020202020204" pitchFamily="34" charset="0"/>
                <a:cs typeface="Arial" panose="020B0604020202020204" pitchFamily="34" charset="0"/>
              </a:rPr>
              <a:t>NHS England and Improvement - North and East Yorkshire  Covid 19 Incident Coordination Centre</a:t>
            </a:r>
          </a:p>
          <a:p>
            <a:pPr marL="0" indent="0">
              <a:buNone/>
            </a:pPr>
            <a:r>
              <a:rPr lang="en-GB" sz="4900" dirty="0">
                <a:latin typeface="Arial" panose="020B0604020202020204" pitchFamily="34" charset="0"/>
                <a:cs typeface="Arial" panose="020B0604020202020204" pitchFamily="34" charset="0"/>
              </a:rPr>
              <a:t>Monday to Friday </a:t>
            </a:r>
            <a:r>
              <a:rPr lang="en-GB" sz="4900" b="1" dirty="0">
                <a:latin typeface="Arial" panose="020B0604020202020204" pitchFamily="34" charset="0"/>
                <a:cs typeface="Arial" panose="020B0604020202020204" pitchFamily="34" charset="0"/>
              </a:rPr>
              <a:t>0800 – 17.00  </a:t>
            </a:r>
            <a:r>
              <a:rPr lang="en-GB" sz="4900" dirty="0">
                <a:latin typeface="Arial" panose="020B0604020202020204" pitchFamily="34" charset="0"/>
                <a:cs typeface="Arial" panose="020B0604020202020204" pitchFamily="34" charset="0"/>
              </a:rPr>
              <a:t>Saturday-Sunday </a:t>
            </a:r>
            <a:r>
              <a:rPr lang="en-GB" sz="4900" b="1" dirty="0">
                <a:latin typeface="Arial" panose="020B0604020202020204" pitchFamily="34" charset="0"/>
                <a:cs typeface="Arial" panose="020B0604020202020204" pitchFamily="34" charset="0"/>
              </a:rPr>
              <a:t>09.00 – 16.00 </a:t>
            </a:r>
          </a:p>
          <a:p>
            <a:pPr marL="0" indent="0">
              <a:buNone/>
            </a:pPr>
            <a:r>
              <a:rPr lang="en-GB" sz="4900" dirty="0">
                <a:latin typeface="Arial" panose="020B0604020202020204" pitchFamily="34" charset="0"/>
                <a:cs typeface="Arial" panose="020B0604020202020204" pitchFamily="34" charset="0"/>
              </a:rPr>
              <a:t>Email::</a:t>
            </a:r>
            <a:r>
              <a:rPr lang="en-GB" sz="4900" b="1" u="sng" dirty="0">
                <a:latin typeface="Arial" panose="020B0604020202020204" pitchFamily="34" charset="0"/>
                <a:cs typeface="Arial" panose="020B0604020202020204" pitchFamily="34" charset="0"/>
                <a:hlinkClick r:id="rId2"/>
              </a:rPr>
              <a:t> </a:t>
            </a:r>
            <a:r>
              <a:rPr lang="en-GB" sz="4900" u="sng" dirty="0">
                <a:latin typeface="Arial" panose="020B0604020202020204" pitchFamily="34" charset="0"/>
                <a:cs typeface="Arial" panose="020B0604020202020204" pitchFamily="34" charset="0"/>
                <a:hlinkClick r:id="rId2"/>
              </a:rPr>
              <a:t>england.eprrney@nhs.net</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07702404046</a:t>
            </a:r>
          </a:p>
          <a:p>
            <a:pPr marL="0" indent="0">
              <a:buNone/>
            </a:pPr>
            <a:r>
              <a:rPr lang="en-GB" sz="4900" dirty="0">
                <a:latin typeface="Arial" panose="020B0604020202020204" pitchFamily="34" charset="0"/>
                <a:cs typeface="Arial" panose="020B0604020202020204" pitchFamily="34" charset="0"/>
              </a:rPr>
              <a:t>Pubic Health England Incident Coordination Centres operating Hours </a:t>
            </a:r>
            <a:r>
              <a:rPr lang="en-GB" sz="4900" b="1" dirty="0">
                <a:latin typeface="Arial" panose="020B0604020202020204" pitchFamily="34" charset="0"/>
                <a:cs typeface="Arial" panose="020B0604020202020204" pitchFamily="34" charset="0"/>
              </a:rPr>
              <a:t>7 days </a:t>
            </a:r>
            <a:r>
              <a:rPr lang="en-GB" sz="4900" dirty="0">
                <a:latin typeface="Arial" panose="020B0604020202020204" pitchFamily="34" charset="0"/>
                <a:cs typeface="Arial" panose="020B0604020202020204" pitchFamily="34" charset="0"/>
              </a:rPr>
              <a:t>a week </a:t>
            </a:r>
            <a:r>
              <a:rPr lang="en-GB" sz="4900" b="1" dirty="0">
                <a:latin typeface="Arial" panose="020B0604020202020204" pitchFamily="34" charset="0"/>
                <a:cs typeface="Arial" panose="020B0604020202020204" pitchFamily="34" charset="0"/>
              </a:rPr>
              <a:t>08.00 – 20.00</a:t>
            </a:r>
          </a:p>
          <a:p>
            <a:pPr marL="0" indent="0">
              <a:buNone/>
            </a:pPr>
            <a:r>
              <a:rPr lang="en-GB" sz="4900" b="1" dirty="0">
                <a:latin typeface="Arial" panose="020B0604020202020204" pitchFamily="34" charset="0"/>
                <a:cs typeface="Arial" panose="020B0604020202020204" pitchFamily="34" charset="0"/>
              </a:rPr>
              <a:t>North East</a:t>
            </a:r>
          </a:p>
          <a:p>
            <a:pPr marL="0" indent="0">
              <a:buNone/>
            </a:pPr>
            <a:r>
              <a:rPr lang="en-GB" sz="4900" dirty="0">
                <a:latin typeface="Arial" panose="020B0604020202020204" pitchFamily="34" charset="0"/>
                <a:cs typeface="Arial" panose="020B0604020202020204" pitchFamily="34" charset="0"/>
              </a:rPr>
              <a:t>Email:  </a:t>
            </a:r>
            <a:r>
              <a:rPr lang="en-GB" sz="4900" u="sng" dirty="0">
                <a:latin typeface="Arial" panose="020B0604020202020204" pitchFamily="34" charset="0"/>
                <a:cs typeface="Arial" panose="020B0604020202020204" pitchFamily="34" charset="0"/>
                <a:hlinkClick r:id="rId3"/>
              </a:rPr>
              <a:t>ICC.NorthEast@phe.gov.uk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0300 303 8596 </a:t>
            </a:r>
          </a:p>
          <a:p>
            <a:pPr marL="0" indent="0">
              <a:buNone/>
            </a:pPr>
            <a:r>
              <a:rPr lang="en-GB" sz="4900" b="1" dirty="0">
                <a:latin typeface="Arial" panose="020B0604020202020204" pitchFamily="34" charset="0"/>
                <a:cs typeface="Arial" panose="020B0604020202020204" pitchFamily="34" charset="0"/>
              </a:rPr>
              <a:t>Yorkshire and Humber</a:t>
            </a:r>
          </a:p>
          <a:p>
            <a:pPr marL="0" indent="0">
              <a:buNone/>
            </a:pPr>
            <a:r>
              <a:rPr lang="en-GB" sz="4900" dirty="0">
                <a:latin typeface="Arial" panose="020B0604020202020204" pitchFamily="34" charset="0"/>
                <a:cs typeface="Arial" panose="020B0604020202020204" pitchFamily="34" charset="0"/>
              </a:rPr>
              <a:t>Email: </a:t>
            </a:r>
            <a:r>
              <a:rPr lang="en-GB" sz="4900" u="sng" dirty="0">
                <a:latin typeface="Arial" panose="020B0604020202020204" pitchFamily="34" charset="0"/>
                <a:cs typeface="Arial" panose="020B0604020202020204" pitchFamily="34" charset="0"/>
                <a:hlinkClick r:id="rId4"/>
              </a:rPr>
              <a:t>ICC.YorkshireHumber@phe.gov.uk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01133860300</a:t>
            </a:r>
          </a:p>
          <a:p>
            <a:pPr marL="0" indent="0">
              <a:buNone/>
            </a:pPr>
            <a:r>
              <a:rPr lang="en-GB" sz="4900" b="1" dirty="0">
                <a:latin typeface="Arial" panose="020B0604020202020204" pitchFamily="34" charset="0"/>
                <a:cs typeface="Arial" panose="020B0604020202020204" pitchFamily="34" charset="0"/>
              </a:rPr>
              <a:t>North West</a:t>
            </a:r>
          </a:p>
          <a:p>
            <a:pPr marL="0" indent="0">
              <a:buNone/>
            </a:pPr>
            <a:r>
              <a:rPr lang="en-GB" sz="4900" dirty="0">
                <a:latin typeface="Arial" panose="020B0604020202020204" pitchFamily="34" charset="0"/>
                <a:cs typeface="Arial" panose="020B0604020202020204" pitchFamily="34" charset="0"/>
              </a:rPr>
              <a:t>Email</a:t>
            </a:r>
            <a:r>
              <a:rPr lang="en-GB" sz="4900" u="sng" dirty="0">
                <a:latin typeface="Arial" panose="020B0604020202020204" pitchFamily="34" charset="0"/>
                <a:cs typeface="Arial" panose="020B0604020202020204" pitchFamily="34" charset="0"/>
              </a:rPr>
              <a:t>: </a:t>
            </a:r>
            <a:r>
              <a:rPr lang="en-GB" sz="4900" u="sng" dirty="0">
                <a:latin typeface="Arial" panose="020B0604020202020204" pitchFamily="34" charset="0"/>
                <a:cs typeface="Arial" panose="020B0604020202020204" pitchFamily="34" charset="0"/>
                <a:hlinkClick r:id="rId5"/>
              </a:rPr>
              <a:t>ICC.NorthWest@phe.gov.uk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 </a:t>
            </a:r>
            <a:r>
              <a:rPr lang="en-GB" sz="4900" b="1" dirty="0">
                <a:latin typeface="Arial" panose="020B0604020202020204" pitchFamily="34" charset="0"/>
                <a:cs typeface="Arial" panose="020B0604020202020204" pitchFamily="34" charset="0"/>
              </a:rPr>
              <a:t>0344 225 0562</a:t>
            </a:r>
          </a:p>
          <a:p>
            <a:pPr marL="0" indent="0">
              <a:buNone/>
            </a:pPr>
            <a:r>
              <a:rPr lang="en-GB" sz="4900" b="1" dirty="0">
                <a:latin typeface="Arial" panose="020B0604020202020204" pitchFamily="34" charset="0"/>
                <a:cs typeface="Arial" panose="020B0604020202020204" pitchFamily="34" charset="0"/>
              </a:rPr>
              <a:t>Midlands</a:t>
            </a:r>
          </a:p>
          <a:p>
            <a:pPr marL="0" indent="0">
              <a:buNone/>
            </a:pPr>
            <a:r>
              <a:rPr lang="en-GB" sz="4900" dirty="0">
                <a:latin typeface="Arial" panose="020B0604020202020204" pitchFamily="34" charset="0"/>
                <a:cs typeface="Arial" panose="020B0604020202020204" pitchFamily="34" charset="0"/>
              </a:rPr>
              <a:t>Email:</a:t>
            </a:r>
            <a:r>
              <a:rPr lang="en-GB" sz="4900" u="sng" dirty="0">
                <a:latin typeface="Arial" panose="020B0604020202020204" pitchFamily="34" charset="0"/>
                <a:cs typeface="Arial" panose="020B0604020202020204" pitchFamily="34" charset="0"/>
                <a:hlinkClick r:id="rId6"/>
              </a:rPr>
              <a:t> ICC.Eastmidlands@phe.gov.uk</a:t>
            </a:r>
            <a:endParaRPr lang="en-GB" sz="4900" dirty="0">
              <a:latin typeface="Arial" panose="020B0604020202020204" pitchFamily="34" charset="0"/>
              <a:cs typeface="Arial" panose="020B0604020202020204" pitchFamily="34" charset="0"/>
            </a:endParaRPr>
          </a:p>
          <a:p>
            <a:pPr marL="0" indent="0">
              <a:buNone/>
            </a:pPr>
            <a:r>
              <a:rPr lang="en-GB" sz="4900" dirty="0">
                <a:latin typeface="Arial" panose="020B0604020202020204" pitchFamily="34" charset="0"/>
                <a:cs typeface="Arial" panose="020B0604020202020204" pitchFamily="34" charset="0"/>
              </a:rPr>
              <a:t>Phone:</a:t>
            </a:r>
            <a:r>
              <a:rPr lang="en-GB" sz="4900" b="1" dirty="0">
                <a:latin typeface="Arial" panose="020B0604020202020204" pitchFamily="34" charset="0"/>
                <a:cs typeface="Arial" panose="020B0604020202020204" pitchFamily="34" charset="0"/>
              </a:rPr>
              <a:t>03442254524</a:t>
            </a:r>
          </a:p>
          <a:p>
            <a:endParaRPr lang="en-GB" dirty="0"/>
          </a:p>
        </p:txBody>
      </p:sp>
      <p:sp>
        <p:nvSpPr>
          <p:cNvPr id="4" name="Slide Number Placeholder 3">
            <a:extLst>
              <a:ext uri="{FF2B5EF4-FFF2-40B4-BE49-F238E27FC236}">
                <a16:creationId xmlns:a16="http://schemas.microsoft.com/office/drawing/2014/main" id="{50474AEC-44E7-4640-A06F-5FB9B68A0912}"/>
              </a:ext>
            </a:extLst>
          </p:cNvPr>
          <p:cNvSpPr>
            <a:spLocks noGrp="1"/>
          </p:cNvSpPr>
          <p:nvPr>
            <p:ph type="sldNum" sz="quarter" idx="12"/>
          </p:nvPr>
        </p:nvSpPr>
        <p:spPr/>
        <p:txBody>
          <a:bodyPr/>
          <a:lstStyle/>
          <a:p>
            <a:fld id="{A7F21FA5-B1F9-4A84-94E6-2BC681201AA2}" type="slidenum">
              <a:rPr lang="en-GB" smtClean="0"/>
              <a:t>32</a:t>
            </a:fld>
            <a:endParaRPr lang="en-GB" dirty="0"/>
          </a:p>
        </p:txBody>
      </p:sp>
      <p:sp>
        <p:nvSpPr>
          <p:cNvPr id="5" name="Footer Placeholder 4">
            <a:extLst>
              <a:ext uri="{FF2B5EF4-FFF2-40B4-BE49-F238E27FC236}">
                <a16:creationId xmlns:a16="http://schemas.microsoft.com/office/drawing/2014/main" id="{5FD57CEC-4E9E-4872-BBD0-32948083662A}"/>
              </a:ext>
            </a:extLst>
          </p:cNvPr>
          <p:cNvSpPr>
            <a:spLocks noGrp="1"/>
          </p:cNvSpPr>
          <p:nvPr>
            <p:ph type="ftr" sz="quarter" idx="11"/>
          </p:nvPr>
        </p:nvSpPr>
        <p:spPr>
          <a:xfrm>
            <a:off x="5634316" y="6356350"/>
            <a:ext cx="529365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96834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757518" y="312178"/>
            <a:ext cx="10224247" cy="858557"/>
          </a:xfrm>
        </p:spPr>
        <p:txBody>
          <a:bodyPr>
            <a:normAutofit/>
          </a:bodyPr>
          <a:lstStyle/>
          <a:p>
            <a:r>
              <a:rPr lang="en-GB" sz="3600" b="1" dirty="0">
                <a:solidFill>
                  <a:srgbClr val="0070C0"/>
                </a:solidFill>
                <a:latin typeface="Arial" panose="020B0604020202020204" pitchFamily="34" charset="0"/>
                <a:cs typeface="Arial" panose="020B0604020202020204" pitchFamily="34" charset="0"/>
              </a:rPr>
              <a:t>COVID-19</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757518" y="1420519"/>
            <a:ext cx="10515600" cy="4567905"/>
          </a:xfrm>
        </p:spPr>
        <p:txBody>
          <a:bodyPr>
            <a:normAutofit/>
          </a:bodyPr>
          <a:lstStyle/>
          <a:p>
            <a:pPr>
              <a:spcBef>
                <a:spcPts val="1200"/>
              </a:spcBef>
              <a:spcAft>
                <a:spcPts val="1200"/>
              </a:spcAft>
            </a:pPr>
            <a:r>
              <a:rPr lang="en-GB" sz="1600" dirty="0">
                <a:latin typeface="Arial" panose="020B0604020202020204" pitchFamily="34" charset="0"/>
                <a:cs typeface="Arial" panose="020B0604020202020204" pitchFamily="34" charset="0"/>
              </a:rPr>
              <a:t>Since early April 2020, the number of new cases, hospital admissions and death from COVID-19 have all fallen steadily.</a:t>
            </a:r>
          </a:p>
          <a:p>
            <a:pPr>
              <a:spcBef>
                <a:spcPts val="1200"/>
              </a:spcBef>
              <a:spcAft>
                <a:spcPts val="1200"/>
              </a:spcAft>
            </a:pPr>
            <a:r>
              <a:rPr lang="en-GB" sz="1600" dirty="0">
                <a:latin typeface="Arial" panose="020B0604020202020204" pitchFamily="34" charset="0"/>
                <a:cs typeface="Arial" panose="020B0604020202020204" pitchFamily="34" charset="0"/>
              </a:rPr>
              <a:t>For most people of working age with no other co-morbidities this is a mild illness but the risk is higher with age, for males, for those with significant comorbidities and in some BAME populations.</a:t>
            </a:r>
          </a:p>
          <a:p>
            <a:pPr>
              <a:spcBef>
                <a:spcPts val="1200"/>
              </a:spcBef>
              <a:spcAft>
                <a:spcPts val="1200"/>
              </a:spcAft>
            </a:pPr>
            <a:r>
              <a:rPr lang="en-GB" sz="1600" dirty="0">
                <a:latin typeface="Arial" panose="020B0604020202020204" pitchFamily="34" charset="0"/>
                <a:cs typeface="Arial" panose="020B0604020202020204" pitchFamily="34" charset="0"/>
              </a:rPr>
              <a:t>The approach to reducing the number of cases back to manageable numbers starts with widespread availability of testing for all with symptoms: new persistent cough, temperature above 37.8c or new anosmia.</a:t>
            </a:r>
          </a:p>
          <a:p>
            <a:pPr>
              <a:spcBef>
                <a:spcPts val="1200"/>
              </a:spcBef>
              <a:spcAft>
                <a:spcPts val="1200"/>
              </a:spcAft>
            </a:pPr>
            <a:r>
              <a:rPr lang="en-GB" sz="1600" dirty="0">
                <a:latin typeface="Arial" panose="020B0604020202020204" pitchFamily="34" charset="0"/>
                <a:cs typeface="Arial" panose="020B0604020202020204" pitchFamily="34" charset="0"/>
              </a:rPr>
              <a:t>Those testing positive will be included in the new NHS Test and Trace Service which will help to identify, contacts and advise all at risk contacts to self isolate for 14 days.</a:t>
            </a:r>
          </a:p>
          <a:p>
            <a:pPr>
              <a:spcBef>
                <a:spcPts val="1200"/>
              </a:spcBef>
              <a:spcAft>
                <a:spcPts val="1200"/>
              </a:spcAft>
            </a:pPr>
            <a:r>
              <a:rPr lang="en-GB" sz="1600" dirty="0">
                <a:latin typeface="Arial" panose="020B0604020202020204" pitchFamily="34" charset="0"/>
                <a:cs typeface="Arial" panose="020B0604020202020204" pitchFamily="34" charset="0"/>
              </a:rPr>
              <a:t>Antibody testing is also now available to NHS staff and this will be rolled out to the public. At present this has no part in management of cases and contacts.</a:t>
            </a:r>
          </a:p>
          <a:p>
            <a:pPr>
              <a:spcBef>
                <a:spcPts val="1200"/>
              </a:spcBef>
              <a:spcAft>
                <a:spcPts val="1200"/>
              </a:spcAft>
            </a:pPr>
            <a:r>
              <a:rPr lang="en-GB" sz="1600" dirty="0">
                <a:latin typeface="Arial" panose="020B0604020202020204" pitchFamily="34" charset="0"/>
                <a:cs typeface="Arial" panose="020B0604020202020204" pitchFamily="34" charset="0"/>
              </a:rPr>
              <a:t>It is hoped that NHS Test and Trace will help move the country out of the more severe lockdown restrictions and help prevent a second wave of cases.</a:t>
            </a:r>
          </a:p>
        </p:txBody>
      </p:sp>
      <p:sp>
        <p:nvSpPr>
          <p:cNvPr id="4" name="Slide Number Placeholder 3">
            <a:extLst>
              <a:ext uri="{FF2B5EF4-FFF2-40B4-BE49-F238E27FC236}">
                <a16:creationId xmlns:a16="http://schemas.microsoft.com/office/drawing/2014/main" id="{362B666F-DC88-4907-8E0E-B0CB529FB056}"/>
              </a:ext>
            </a:extLst>
          </p:cNvPr>
          <p:cNvSpPr>
            <a:spLocks noGrp="1"/>
          </p:cNvSpPr>
          <p:nvPr>
            <p:ph type="sldNum" sz="quarter" idx="12"/>
          </p:nvPr>
        </p:nvSpPr>
        <p:spPr/>
        <p:txBody>
          <a:bodyPr/>
          <a:lstStyle/>
          <a:p>
            <a:fld id="{A7F21FA5-B1F9-4A84-94E6-2BC681201AA2}" type="slidenum">
              <a:rPr lang="en-GB" smtClean="0"/>
              <a:t>4</a:t>
            </a:fld>
            <a:endParaRPr lang="en-GB" dirty="0"/>
          </a:p>
        </p:txBody>
      </p:sp>
      <p:sp>
        <p:nvSpPr>
          <p:cNvPr id="5" name="Footer Placeholder 4">
            <a:extLst>
              <a:ext uri="{FF2B5EF4-FFF2-40B4-BE49-F238E27FC236}">
                <a16:creationId xmlns:a16="http://schemas.microsoft.com/office/drawing/2014/main" id="{50A60E6F-8FB6-4251-B6AB-3928FC2018F7}"/>
              </a:ext>
            </a:extLst>
          </p:cNvPr>
          <p:cNvSpPr>
            <a:spLocks noGrp="1"/>
          </p:cNvSpPr>
          <p:nvPr>
            <p:ph type="ftr" sz="quarter" idx="11"/>
          </p:nvPr>
        </p:nvSpPr>
        <p:spPr>
          <a:xfrm>
            <a:off x="5768787" y="6363259"/>
            <a:ext cx="5392271"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78301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542364" y="252038"/>
            <a:ext cx="11389660" cy="6353923"/>
          </a:xfrm>
        </p:spPr>
        <p:txBody>
          <a:bodyPr>
            <a:noAutofit/>
          </a:bodyPr>
          <a:lstStyle/>
          <a:p>
            <a:pPr marL="0" indent="0">
              <a:spcAft>
                <a:spcPts val="600"/>
              </a:spcAft>
              <a:buNone/>
            </a:pPr>
            <a:r>
              <a:rPr lang="en-GB" sz="1800" b="1" dirty="0">
                <a:solidFill>
                  <a:srgbClr val="0070C0"/>
                </a:solidFill>
                <a:latin typeface="Arial" panose="020B0604020202020204" pitchFamily="34" charset="0"/>
                <a:ea typeface="+mj-ea"/>
                <a:cs typeface="Arial" panose="020B0604020202020204" pitchFamily="34" charset="0"/>
              </a:rPr>
              <a:t>NHS Test and Trace </a:t>
            </a:r>
          </a:p>
          <a:p>
            <a:pPr>
              <a:spcAft>
                <a:spcPts val="600"/>
              </a:spcAft>
            </a:pPr>
            <a:r>
              <a:rPr lang="en-GB" sz="1400" dirty="0">
                <a:latin typeface="Arial" panose="020B0604020202020204" pitchFamily="34" charset="0"/>
                <a:cs typeface="Arial" panose="020B0604020202020204" pitchFamily="34" charset="0"/>
              </a:rPr>
              <a:t>Any person that received a positive test result will be included in NHS Test and Trace. They will receive a text or phone call asking them to go online to complete an online form which includes information about them and the people they have been in contact with.</a:t>
            </a:r>
          </a:p>
          <a:p>
            <a:pPr>
              <a:spcAft>
                <a:spcPts val="600"/>
              </a:spcAft>
            </a:pPr>
            <a:r>
              <a:rPr lang="en-GB" sz="1400" dirty="0">
                <a:latin typeface="Arial" panose="020B0604020202020204" pitchFamily="34" charset="0"/>
                <a:cs typeface="Arial" panose="020B0604020202020204" pitchFamily="34" charset="0"/>
              </a:rPr>
              <a:t>If people do not have access to the internet this form will be completed on the phone by a call handler.</a:t>
            </a:r>
          </a:p>
          <a:p>
            <a:pPr>
              <a:spcAft>
                <a:spcPts val="600"/>
              </a:spcAft>
            </a:pPr>
            <a:r>
              <a:rPr lang="en-GB" sz="1400" dirty="0">
                <a:latin typeface="Arial" panose="020B0604020202020204" pitchFamily="34" charset="0"/>
                <a:cs typeface="Arial" panose="020B0604020202020204" pitchFamily="34" charset="0"/>
              </a:rPr>
              <a:t>This information will be passed on to a clinical adviser who will contact the person and talk them through their contacts. In this way the final list of contacts will be defined. These contacts of the person with a positive test will be informed by text or a phone call that they are a contact of a known case of COVID-19. They will be advised to self isolate for 14 days, advised to look out for symptoms of the disease, and how to get tested if they become symptomatic.</a:t>
            </a:r>
          </a:p>
          <a:p>
            <a:pPr>
              <a:spcAft>
                <a:spcPts val="600"/>
              </a:spcAft>
            </a:pPr>
            <a:r>
              <a:rPr lang="en-GB" sz="1400" dirty="0">
                <a:latin typeface="Arial" panose="020B0604020202020204" pitchFamily="34" charset="0"/>
                <a:cs typeface="Arial" panose="020B0604020202020204" pitchFamily="34" charset="0"/>
              </a:rPr>
              <a:t>For healthcare workers, and cases that involved contacts in healthcare settings, the process will automatically be escalated to the local Health Protection Team (HPT). </a:t>
            </a:r>
          </a:p>
          <a:p>
            <a:r>
              <a:rPr lang="en-GB" sz="1400" dirty="0">
                <a:latin typeface="Arial" panose="020B0604020202020204" pitchFamily="34" charset="0"/>
                <a:cs typeface="Arial" panose="020B0604020202020204" pitchFamily="34" charset="0"/>
              </a:rPr>
              <a:t>When the local HPT is notified of a healthcare worker case, the social contacts (household, those they have had contact with outside work) will normally have been traced through the national process.</a:t>
            </a:r>
          </a:p>
          <a:p>
            <a:r>
              <a:rPr lang="en-GB" sz="1400" dirty="0">
                <a:latin typeface="Arial" panose="020B0604020202020204" pitchFamily="34" charset="0"/>
                <a:cs typeface="Arial" panose="020B0604020202020204" pitchFamily="34" charset="0"/>
              </a:rPr>
              <a:t>The HPT will pass on details of the case to the agreed single point of contact email address.</a:t>
            </a:r>
          </a:p>
          <a:p>
            <a:r>
              <a:rPr lang="en-GB" sz="1400" dirty="0">
                <a:latin typeface="Arial" panose="020B0604020202020204" pitchFamily="34" charset="0"/>
                <a:cs typeface="Arial" panose="020B0604020202020204" pitchFamily="34" charset="0"/>
              </a:rPr>
              <a:t>The </a:t>
            </a:r>
            <a:r>
              <a:rPr lang="en-GB" sz="1400" b="1" dirty="0">
                <a:latin typeface="Arial" panose="020B0604020202020204" pitchFamily="34" charset="0"/>
                <a:cs typeface="Arial" panose="020B0604020202020204" pitchFamily="34" charset="0"/>
              </a:rPr>
              <a:t>provider must </a:t>
            </a:r>
            <a:r>
              <a:rPr lang="en-GB" sz="1400" dirty="0">
                <a:latin typeface="Arial" panose="020B0604020202020204" pitchFamily="34" charset="0"/>
                <a:cs typeface="Arial" panose="020B0604020202020204" pitchFamily="34" charset="0"/>
              </a:rPr>
              <a:t>then gather more information about the case’s work and their contacts during the infectious period (patient and staff contacts).</a:t>
            </a:r>
          </a:p>
          <a:p>
            <a:r>
              <a:rPr lang="en-GB" sz="1400" dirty="0">
                <a:latin typeface="Arial" panose="020B0604020202020204" pitchFamily="34" charset="0"/>
                <a:cs typeface="Arial" panose="020B0604020202020204" pitchFamily="34" charset="0"/>
              </a:rPr>
              <a:t>The definition of contact is any of the following </a:t>
            </a:r>
            <a:r>
              <a:rPr lang="en-GB" sz="1400" b="1" dirty="0">
                <a:latin typeface="Arial" panose="020B0604020202020204" pitchFamily="34" charset="0"/>
                <a:cs typeface="Arial" panose="020B0604020202020204" pitchFamily="34" charset="0"/>
              </a:rPr>
              <a:t>without appropriate PPE </a:t>
            </a:r>
            <a:r>
              <a:rPr lang="en-GB" sz="1400" dirty="0">
                <a:latin typeface="Arial" panose="020B0604020202020204" pitchFamily="34" charset="0"/>
                <a:cs typeface="Arial" panose="020B0604020202020204" pitchFamily="34" charset="0"/>
              </a:rPr>
              <a:t>being used during the infectious period:</a:t>
            </a: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Direct Face-to-face contact (e.g. talking) for any length of time; </a:t>
            </a:r>
            <a:r>
              <a:rPr lang="en-GB" sz="1400" b="1" u="sng" dirty="0">
                <a:latin typeface="Arial" panose="020B0604020202020204" pitchFamily="34" charset="0"/>
                <a:cs typeface="Arial" panose="020B0604020202020204" pitchFamily="34" charset="0"/>
              </a:rPr>
              <a:t>or</a:t>
            </a:r>
            <a:endParaRPr lang="en-GB" sz="1400" b="1"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Being within 1m for 1 min or longer; </a:t>
            </a:r>
            <a:r>
              <a:rPr lang="en-GB" sz="1400" b="1" u="sng" dirty="0">
                <a:latin typeface="Arial" panose="020B0604020202020204" pitchFamily="34" charset="0"/>
                <a:cs typeface="Arial" panose="020B0604020202020204" pitchFamily="34" charset="0"/>
              </a:rPr>
              <a:t>or</a:t>
            </a:r>
            <a:endParaRPr lang="en-GB" sz="1400" b="1"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en-GB" sz="1400" dirty="0">
                <a:latin typeface="Arial" panose="020B0604020202020204" pitchFamily="34" charset="0"/>
                <a:cs typeface="Arial" panose="020B0604020202020204" pitchFamily="34" charset="0"/>
              </a:rPr>
              <a:t>Being within 2m for 15 mins or longer.</a:t>
            </a:r>
          </a:p>
          <a:p>
            <a:r>
              <a:rPr lang="en-GB" sz="1400" dirty="0">
                <a:latin typeface="Arial" panose="020B0604020202020204" pitchFamily="34" charset="0"/>
                <a:cs typeface="Arial" panose="020B0604020202020204" pitchFamily="34" charset="0"/>
              </a:rPr>
              <a:t>PHE have provided a suggested template for recording details of contacts – attached with this slide set called PHE Copy of minimum dataset</a:t>
            </a:r>
            <a:endParaRPr lang="en-GB" sz="1400" i="1" dirty="0">
              <a:solidFill>
                <a:srgbClr val="FF0000"/>
              </a:solidFill>
              <a:latin typeface="Arial" panose="020B0604020202020204" pitchFamily="34" charset="0"/>
              <a:cs typeface="Arial" panose="020B0604020202020204" pitchFamily="34" charset="0"/>
            </a:endParaRPr>
          </a:p>
          <a:p>
            <a:pPr marL="0" indent="0">
              <a:spcAft>
                <a:spcPts val="600"/>
              </a:spcAft>
              <a:buNone/>
            </a:pPr>
            <a:endParaRPr lang="en-GB" sz="1400" b="1" dirty="0">
              <a:latin typeface="Arial" panose="020B0604020202020204" pitchFamily="34" charset="0"/>
              <a:cs typeface="Arial" panose="020B0604020202020204" pitchFamily="34" charset="0"/>
            </a:endParaRPr>
          </a:p>
          <a:p>
            <a:pPr marL="0" indent="0">
              <a:spcAft>
                <a:spcPts val="600"/>
              </a:spcAft>
              <a:buNone/>
            </a:pPr>
            <a:endParaRPr lang="en-GB" sz="1400" dirty="0">
              <a:latin typeface="Arial" panose="020B0604020202020204" pitchFamily="34" charset="0"/>
              <a:cs typeface="Arial" panose="020B0604020202020204" pitchFamily="34" charset="0"/>
            </a:endParaRPr>
          </a:p>
          <a:p>
            <a:endParaRPr lang="en-GB" sz="1400" dirty="0">
              <a:solidFill>
                <a:srgbClr val="7030A0"/>
              </a:solidFill>
            </a:endParaRPr>
          </a:p>
        </p:txBody>
      </p:sp>
      <p:sp>
        <p:nvSpPr>
          <p:cNvPr id="4" name="Slide Number Placeholder 3">
            <a:extLst>
              <a:ext uri="{FF2B5EF4-FFF2-40B4-BE49-F238E27FC236}">
                <a16:creationId xmlns:a16="http://schemas.microsoft.com/office/drawing/2014/main" id="{0A1BA5BD-8C89-4A5E-A7D6-18460C995503}"/>
              </a:ext>
            </a:extLst>
          </p:cNvPr>
          <p:cNvSpPr>
            <a:spLocks noGrp="1"/>
          </p:cNvSpPr>
          <p:nvPr>
            <p:ph type="sldNum" sz="quarter" idx="12"/>
          </p:nvPr>
        </p:nvSpPr>
        <p:spPr/>
        <p:txBody>
          <a:bodyPr/>
          <a:lstStyle/>
          <a:p>
            <a:fld id="{A7F21FA5-B1F9-4A84-94E6-2BC681201AA2}" type="slidenum">
              <a:rPr lang="en-GB" smtClean="0"/>
              <a:t>5</a:t>
            </a:fld>
            <a:endParaRPr lang="en-GB" dirty="0"/>
          </a:p>
        </p:txBody>
      </p:sp>
      <p:sp>
        <p:nvSpPr>
          <p:cNvPr id="9" name="Footer Placeholder 8">
            <a:extLst>
              <a:ext uri="{FF2B5EF4-FFF2-40B4-BE49-F238E27FC236}">
                <a16:creationId xmlns:a16="http://schemas.microsoft.com/office/drawing/2014/main" id="{CF1A8AAB-741B-4CC4-84B9-568C1C1B90C3}"/>
              </a:ext>
            </a:extLst>
          </p:cNvPr>
          <p:cNvSpPr>
            <a:spLocks noGrp="1"/>
          </p:cNvSpPr>
          <p:nvPr>
            <p:ph type="ftr" sz="quarter" idx="11"/>
          </p:nvPr>
        </p:nvSpPr>
        <p:spPr>
          <a:xfrm>
            <a:off x="5544670" y="6356350"/>
            <a:ext cx="5616388"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76420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587188" y="266879"/>
            <a:ext cx="10515600" cy="827181"/>
          </a:xfrm>
        </p:spPr>
        <p:txBody>
          <a:bodyPr>
            <a:normAutofit/>
          </a:bodyPr>
          <a:lstStyle/>
          <a:p>
            <a:pPr>
              <a:spcBef>
                <a:spcPts val="1000"/>
              </a:spcBef>
              <a:spcAft>
                <a:spcPts val="600"/>
              </a:spcAft>
            </a:pPr>
            <a:r>
              <a:rPr lang="en-GB" sz="2400" b="1" dirty="0">
                <a:solidFill>
                  <a:srgbClr val="0070C0"/>
                </a:solidFill>
                <a:latin typeface="Arial" panose="020B0604020202020204" pitchFamily="34" charset="0"/>
                <a:cs typeface="Arial" panose="020B0604020202020204" pitchFamily="34" charset="0"/>
              </a:rPr>
              <a:t>Response to a case in a health care setting: immediate actions </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694765" y="1300295"/>
            <a:ext cx="10515600" cy="5056055"/>
          </a:xfrm>
        </p:spPr>
        <p:txBody>
          <a:bodyPr>
            <a:normAutofit fontScale="40000" lnSpcReduction="20000"/>
          </a:bodyPr>
          <a:lstStyle/>
          <a:p>
            <a:pPr marL="0" indent="0">
              <a:buNone/>
            </a:pPr>
            <a:endParaRPr lang="en-GB" sz="3600" b="1" dirty="0">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Once it has been verified that a positive case has been in the healthcare setting – actions to take</a:t>
            </a:r>
          </a:p>
          <a:p>
            <a:pPr marL="0" indent="0">
              <a:buNone/>
            </a:pPr>
            <a:endParaRPr lang="en-GB" sz="3600" b="1" dirty="0">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First few hours</a:t>
            </a:r>
          </a:p>
          <a:p>
            <a:pPr marL="0" indent="0">
              <a:buNone/>
            </a:pPr>
            <a:endParaRPr lang="en-GB" sz="3400" b="1" dirty="0">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Timeline of case in workplace in 48 hours before symptoms or positive test result (if asymptomatic)</a:t>
            </a:r>
          </a:p>
          <a:p>
            <a:r>
              <a:rPr lang="en-GB" sz="3300" dirty="0">
                <a:latin typeface="Arial" panose="020B0604020202020204" pitchFamily="34" charset="0"/>
                <a:cs typeface="Arial" panose="020B0604020202020204" pitchFamily="34" charset="0"/>
              </a:rPr>
              <a:t>Identification of possible contacts</a:t>
            </a:r>
          </a:p>
          <a:p>
            <a:r>
              <a:rPr lang="en-GB" sz="3300" dirty="0">
                <a:latin typeface="Arial" panose="020B0604020202020204" pitchFamily="34" charset="0"/>
                <a:cs typeface="Arial" panose="020B0604020202020204" pitchFamily="34" charset="0"/>
              </a:rPr>
              <a:t>Risk assessment of contacts</a:t>
            </a:r>
          </a:p>
          <a:p>
            <a:r>
              <a:rPr lang="en-GB" sz="3300" dirty="0">
                <a:latin typeface="Arial" panose="020B0604020202020204" pitchFamily="34" charset="0"/>
                <a:cs typeface="Arial" panose="020B0604020202020204" pitchFamily="34" charset="0"/>
              </a:rPr>
              <a:t>Record line list of contacts (using template) </a:t>
            </a:r>
          </a:p>
          <a:p>
            <a:r>
              <a:rPr lang="en-GB" sz="3300" dirty="0">
                <a:latin typeface="Arial" panose="020B0604020202020204" pitchFamily="34" charset="0"/>
                <a:cs typeface="Arial" panose="020B0604020202020204" pitchFamily="34" charset="0"/>
              </a:rPr>
              <a:t>Action for contacts (provide self-isolation advice)</a:t>
            </a:r>
          </a:p>
          <a:p>
            <a:r>
              <a:rPr lang="en-GB" sz="3300" dirty="0">
                <a:latin typeface="Arial" panose="020B0604020202020204" pitchFamily="34" charset="0"/>
                <a:cs typeface="Arial" panose="020B0604020202020204" pitchFamily="34" charset="0"/>
              </a:rPr>
              <a:t>Assessment of situation, is the outbreak criteria met  Link  </a:t>
            </a:r>
            <a:r>
              <a:rPr lang="en-GB" sz="3600" dirty="0">
                <a:hlinkClick r:id="rId2" action="ppaction://hlinksldjump"/>
              </a:rPr>
              <a:t>8</a:t>
            </a:r>
            <a:endParaRPr lang="en-GB" sz="3300" dirty="0">
              <a:solidFill>
                <a:srgbClr val="C00000"/>
              </a:solidFill>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Consider escalation and need for incident management team meeting</a:t>
            </a:r>
          </a:p>
          <a:p>
            <a:pPr marL="0" indent="0">
              <a:buNone/>
            </a:pPr>
            <a:endParaRPr lang="en-GB" sz="3400" b="1" dirty="0">
              <a:solidFill>
                <a:srgbClr val="FF0000"/>
              </a:solidFill>
              <a:latin typeface="Arial" panose="020B0604020202020204" pitchFamily="34" charset="0"/>
              <a:cs typeface="Arial" panose="020B0604020202020204" pitchFamily="34" charset="0"/>
            </a:endParaRPr>
          </a:p>
          <a:p>
            <a:pPr marL="0" indent="0">
              <a:buNone/>
            </a:pPr>
            <a:r>
              <a:rPr lang="en-GB" sz="3600" b="1" dirty="0">
                <a:latin typeface="Arial" panose="020B0604020202020204" pitchFamily="34" charset="0"/>
                <a:cs typeface="Arial" panose="020B0604020202020204" pitchFamily="34" charset="0"/>
              </a:rPr>
              <a:t>Within 24 hours</a:t>
            </a:r>
          </a:p>
          <a:p>
            <a:pPr marL="0" indent="0">
              <a:buNone/>
            </a:pPr>
            <a:endParaRPr lang="en-GB" sz="3400" b="1" dirty="0">
              <a:latin typeface="Arial" panose="020B0604020202020204" pitchFamily="34" charset="0"/>
              <a:cs typeface="Arial" panose="020B0604020202020204" pitchFamily="34" charset="0"/>
            </a:endParaRPr>
          </a:p>
          <a:p>
            <a:r>
              <a:rPr lang="en-GB" sz="3300" dirty="0">
                <a:latin typeface="Arial" panose="020B0604020202020204" pitchFamily="34" charset="0"/>
                <a:cs typeface="Arial" panose="020B0604020202020204" pitchFamily="34" charset="0"/>
              </a:rPr>
              <a:t>Incident management team meeting (if required)</a:t>
            </a:r>
          </a:p>
          <a:p>
            <a:r>
              <a:rPr lang="en-GB" sz="3300" dirty="0">
                <a:latin typeface="Arial" panose="020B0604020202020204" pitchFamily="34" charset="0"/>
                <a:cs typeface="Arial" panose="020B0604020202020204" pitchFamily="34" charset="0"/>
              </a:rPr>
              <a:t>Preparation of reactive comms</a:t>
            </a:r>
          </a:p>
          <a:p>
            <a:endParaRPr lang="en-GB" dirty="0"/>
          </a:p>
        </p:txBody>
      </p:sp>
      <p:sp>
        <p:nvSpPr>
          <p:cNvPr id="4" name="Slide Number Placeholder 3">
            <a:extLst>
              <a:ext uri="{FF2B5EF4-FFF2-40B4-BE49-F238E27FC236}">
                <a16:creationId xmlns:a16="http://schemas.microsoft.com/office/drawing/2014/main" id="{36F784FF-74BE-4811-8305-98B5C698F68A}"/>
              </a:ext>
            </a:extLst>
          </p:cNvPr>
          <p:cNvSpPr>
            <a:spLocks noGrp="1"/>
          </p:cNvSpPr>
          <p:nvPr>
            <p:ph type="sldNum" sz="quarter" idx="12"/>
          </p:nvPr>
        </p:nvSpPr>
        <p:spPr/>
        <p:txBody>
          <a:bodyPr/>
          <a:lstStyle/>
          <a:p>
            <a:fld id="{A7F21FA5-B1F9-4A84-94E6-2BC681201AA2}" type="slidenum">
              <a:rPr lang="en-GB" smtClean="0"/>
              <a:t>6</a:t>
            </a:fld>
            <a:endParaRPr lang="en-GB" dirty="0"/>
          </a:p>
        </p:txBody>
      </p:sp>
      <p:sp>
        <p:nvSpPr>
          <p:cNvPr id="5" name="Footer Placeholder 4">
            <a:extLst>
              <a:ext uri="{FF2B5EF4-FFF2-40B4-BE49-F238E27FC236}">
                <a16:creationId xmlns:a16="http://schemas.microsoft.com/office/drawing/2014/main" id="{EFD04490-1047-4971-90F6-E2DDA9CC1E5F}"/>
              </a:ext>
            </a:extLst>
          </p:cNvPr>
          <p:cNvSpPr>
            <a:spLocks noGrp="1"/>
          </p:cNvSpPr>
          <p:nvPr>
            <p:ph type="ftr" sz="quarter" idx="11"/>
          </p:nvPr>
        </p:nvSpPr>
        <p:spPr>
          <a:xfrm>
            <a:off x="5602941" y="6338794"/>
            <a:ext cx="5499847"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51582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11E5-8824-490A-8EE9-94954F9ABCB6}"/>
              </a:ext>
            </a:extLst>
          </p:cNvPr>
          <p:cNvSpPr>
            <a:spLocks noGrp="1"/>
          </p:cNvSpPr>
          <p:nvPr>
            <p:ph type="title"/>
          </p:nvPr>
        </p:nvSpPr>
        <p:spPr>
          <a:xfrm>
            <a:off x="716437" y="365126"/>
            <a:ext cx="10821971" cy="791322"/>
          </a:xfrm>
        </p:spPr>
        <p:txBody>
          <a:bodyPr>
            <a:normAutofit/>
          </a:bodyPr>
          <a:lstStyle/>
          <a:p>
            <a:r>
              <a:rPr lang="en-GB" sz="3200" b="1" dirty="0">
                <a:solidFill>
                  <a:srgbClr val="0070C0"/>
                </a:solidFill>
                <a:latin typeface="Arial" panose="020B0604020202020204" pitchFamily="34" charset="0"/>
                <a:cs typeface="Arial" panose="020B0604020202020204" pitchFamily="34" charset="0"/>
              </a:rPr>
              <a:t>Further actions</a:t>
            </a:r>
          </a:p>
        </p:txBody>
      </p:sp>
      <p:sp>
        <p:nvSpPr>
          <p:cNvPr id="3" name="Content Placeholder 2">
            <a:extLst>
              <a:ext uri="{FF2B5EF4-FFF2-40B4-BE49-F238E27FC236}">
                <a16:creationId xmlns:a16="http://schemas.microsoft.com/office/drawing/2014/main" id="{3AC1BAB5-6734-4AD5-8074-C9664EF768B4}"/>
              </a:ext>
            </a:extLst>
          </p:cNvPr>
          <p:cNvSpPr>
            <a:spLocks noGrp="1"/>
          </p:cNvSpPr>
          <p:nvPr>
            <p:ph idx="1"/>
          </p:nvPr>
        </p:nvSpPr>
        <p:spPr>
          <a:xfrm>
            <a:off x="716437" y="1377390"/>
            <a:ext cx="10515600" cy="4351338"/>
          </a:xfrm>
        </p:spPr>
        <p:txBody>
          <a:bodyPr>
            <a:normAutofit lnSpcReduction="10000"/>
          </a:bodyPr>
          <a:lstStyle/>
          <a:p>
            <a:pPr>
              <a:spcAft>
                <a:spcPts val="600"/>
              </a:spcAft>
            </a:pPr>
            <a:r>
              <a:rPr lang="en-GB" sz="1800" dirty="0">
                <a:latin typeface="Arial" panose="020B0604020202020204" pitchFamily="34" charset="0"/>
                <a:cs typeface="Arial" panose="020B0604020202020204" pitchFamily="34" charset="0"/>
              </a:rPr>
              <a:t>The level of PPE is appropriate if it fits the guidance for this level of contact with a case </a:t>
            </a:r>
          </a:p>
          <a:p>
            <a:pPr>
              <a:spcAft>
                <a:spcPts val="600"/>
              </a:spcAft>
            </a:pPr>
            <a:r>
              <a:rPr lang="en-GB" sz="1800" dirty="0">
                <a:latin typeface="Arial" panose="020B0604020202020204" pitchFamily="34" charset="0"/>
                <a:cs typeface="Arial" panose="020B0604020202020204" pitchFamily="34" charset="0"/>
              </a:rPr>
              <a:t>Staff who have a work-based exposure to a patient with COVID-19 without adequate PPE should be subject to an organisational risk assessment. This should take into consideration the severity of symptoms the case has, the length of exposure, the proximity of the case, the activities that took place when the worker was in proximity (such as aerosol-generating procedures (AGPs), monitoring, personal care) and whether the member of staff had their eyes, nose or mouth exposed. If the risk assessment concludes that there has been a “significant breach of close contact without PPE”, then the staff member should be advised to self-isolate for 14 days at home in the same manner as any member of the general public.</a:t>
            </a:r>
          </a:p>
          <a:p>
            <a:pPr>
              <a:spcAft>
                <a:spcPts val="600"/>
              </a:spcAft>
            </a:pPr>
            <a:r>
              <a:rPr lang="en-GB" sz="1800" dirty="0">
                <a:latin typeface="Arial" panose="020B0604020202020204" pitchFamily="34" charset="0"/>
                <a:cs typeface="Arial" panose="020B0604020202020204" pitchFamily="34" charset="0"/>
              </a:rPr>
              <a:t>As for any case of an infectious disease in a staff member, we would strongly recommend that you consider both staff and patient contacts which have occurred in the workplace without appropriate PPE during the infectious period. The infectious period begins 48hrs before onset of symptoms (or 48hrs before the time of the test if the person is asymptomatic).</a:t>
            </a:r>
          </a:p>
          <a:p>
            <a:pPr>
              <a:spcAft>
                <a:spcPts val="600"/>
              </a:spcAft>
            </a:pPr>
            <a:r>
              <a:rPr lang="en-GB" sz="1800" dirty="0">
                <a:latin typeface="Arial" panose="020B0604020202020204" pitchFamily="34" charset="0"/>
                <a:cs typeface="Arial" panose="020B0604020202020204" pitchFamily="34" charset="0"/>
              </a:rPr>
              <a:t>The staff who have contact with confirmed cases outside of their professional duties should be advised to self-isolate for 14 days at home in the same manner as any member of the general public.</a:t>
            </a:r>
          </a:p>
          <a:p>
            <a:endParaRPr lang="en-GB"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F7F720E-76BA-43C5-95E4-D0C9E6C8F744}"/>
              </a:ext>
            </a:extLst>
          </p:cNvPr>
          <p:cNvSpPr>
            <a:spLocks noGrp="1"/>
          </p:cNvSpPr>
          <p:nvPr>
            <p:ph type="sldNum" sz="quarter" idx="12"/>
          </p:nvPr>
        </p:nvSpPr>
        <p:spPr/>
        <p:txBody>
          <a:bodyPr/>
          <a:lstStyle/>
          <a:p>
            <a:fld id="{A7F21FA5-B1F9-4A84-94E6-2BC681201AA2}" type="slidenum">
              <a:rPr lang="en-GB" smtClean="0"/>
              <a:t>7</a:t>
            </a:fld>
            <a:endParaRPr lang="en-GB" dirty="0"/>
          </a:p>
        </p:txBody>
      </p:sp>
      <p:sp>
        <p:nvSpPr>
          <p:cNvPr id="5" name="Footer Placeholder 4">
            <a:extLst>
              <a:ext uri="{FF2B5EF4-FFF2-40B4-BE49-F238E27FC236}">
                <a16:creationId xmlns:a16="http://schemas.microsoft.com/office/drawing/2014/main" id="{23556241-1708-4DC4-B72F-74C2D3C6E9F0}"/>
              </a:ext>
            </a:extLst>
          </p:cNvPr>
          <p:cNvSpPr>
            <a:spLocks noGrp="1"/>
          </p:cNvSpPr>
          <p:nvPr>
            <p:ph type="ftr" sz="quarter" idx="11"/>
          </p:nvPr>
        </p:nvSpPr>
        <p:spPr>
          <a:xfrm>
            <a:off x="5903259" y="6356724"/>
            <a:ext cx="5239870"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29004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482E2-473F-435F-904F-D0B4B812BF63}"/>
              </a:ext>
            </a:extLst>
          </p:cNvPr>
          <p:cNvSpPr>
            <a:spLocks noGrp="1"/>
          </p:cNvSpPr>
          <p:nvPr>
            <p:ph type="title"/>
          </p:nvPr>
        </p:nvSpPr>
        <p:spPr>
          <a:xfrm>
            <a:off x="486562" y="168902"/>
            <a:ext cx="10515600" cy="503451"/>
          </a:xfrm>
        </p:spPr>
        <p:txBody>
          <a:bodyPr>
            <a:normAutofit fontScale="90000"/>
          </a:bodyPr>
          <a:lstStyle/>
          <a:p>
            <a:r>
              <a:rPr lang="en-GB" sz="2800" b="1" dirty="0">
                <a:solidFill>
                  <a:srgbClr val="0070C0"/>
                </a:solidFill>
                <a:latin typeface="Arial" panose="020B0604020202020204" pitchFamily="34" charset="0"/>
                <a:cs typeface="Arial" panose="020B0604020202020204" pitchFamily="34" charset="0"/>
              </a:rPr>
              <a:t>Outbreak criteria for all organisations </a:t>
            </a:r>
            <a:br>
              <a:rPr lang="en-GB" sz="2800" b="1" dirty="0">
                <a:solidFill>
                  <a:srgbClr val="0070C0"/>
                </a:solidFill>
                <a:latin typeface="Arial" panose="020B0604020202020204" pitchFamily="34" charset="0"/>
                <a:cs typeface="Arial" panose="020B0604020202020204" pitchFamily="34" charset="0"/>
              </a:rPr>
            </a:br>
            <a:r>
              <a:rPr lang="en-GB" sz="1600" b="1" dirty="0">
                <a:solidFill>
                  <a:srgbClr val="0070C0"/>
                </a:solidFill>
                <a:latin typeface="Arial" panose="020B0604020202020204" pitchFamily="34" charset="0"/>
                <a:cs typeface="Arial" panose="020B0604020202020204" pitchFamily="34" charset="0"/>
              </a:rPr>
              <a:t>(Cases may be staff, patients or visitors to the setting) </a:t>
            </a:r>
          </a:p>
        </p:txBody>
      </p:sp>
      <p:graphicFrame>
        <p:nvGraphicFramePr>
          <p:cNvPr id="5" name="Content Placeholder 4">
            <a:extLst>
              <a:ext uri="{FF2B5EF4-FFF2-40B4-BE49-F238E27FC236}">
                <a16:creationId xmlns:a16="http://schemas.microsoft.com/office/drawing/2014/main" id="{FDD3D150-B2E6-4624-A34E-F078EDB36CA5}"/>
              </a:ext>
            </a:extLst>
          </p:cNvPr>
          <p:cNvGraphicFramePr>
            <a:graphicFrameLocks noGrp="1"/>
          </p:cNvGraphicFramePr>
          <p:nvPr>
            <p:ph idx="1"/>
            <p:extLst>
              <p:ext uri="{D42A27DB-BD31-4B8C-83A1-F6EECF244321}">
                <p14:modId xmlns:p14="http://schemas.microsoft.com/office/powerpoint/2010/main" val="1182242290"/>
              </p:ext>
            </p:extLst>
          </p:nvPr>
        </p:nvGraphicFramePr>
        <p:xfrm>
          <a:off x="838201" y="900332"/>
          <a:ext cx="10515600" cy="5345724"/>
        </p:xfrm>
        <a:graphic>
          <a:graphicData uri="http://schemas.openxmlformats.org/drawingml/2006/table">
            <a:tbl>
              <a:tblPr firstRow="1" firstCol="1" bandRow="1">
                <a:tableStyleId>{5C22544A-7EE6-4342-B048-85BDC9FD1C3A}</a:tableStyleId>
              </a:tblPr>
              <a:tblGrid>
                <a:gridCol w="968334">
                  <a:extLst>
                    <a:ext uri="{9D8B030D-6E8A-4147-A177-3AD203B41FA5}">
                      <a16:colId xmlns:a16="http://schemas.microsoft.com/office/drawing/2014/main" val="1712945553"/>
                    </a:ext>
                  </a:extLst>
                </a:gridCol>
                <a:gridCol w="7551958">
                  <a:extLst>
                    <a:ext uri="{9D8B030D-6E8A-4147-A177-3AD203B41FA5}">
                      <a16:colId xmlns:a16="http://schemas.microsoft.com/office/drawing/2014/main" val="1582346327"/>
                    </a:ext>
                  </a:extLst>
                </a:gridCol>
                <a:gridCol w="1995308">
                  <a:extLst>
                    <a:ext uri="{9D8B030D-6E8A-4147-A177-3AD203B41FA5}">
                      <a16:colId xmlns:a16="http://schemas.microsoft.com/office/drawing/2014/main" val="4114828176"/>
                    </a:ext>
                  </a:extLst>
                </a:gridCol>
              </a:tblGrid>
              <a:tr h="223865">
                <a:tc>
                  <a:txBody>
                    <a:bodyPr/>
                    <a:lstStyle/>
                    <a:p>
                      <a:pPr algn="l">
                        <a:lnSpc>
                          <a:spcPct val="107000"/>
                        </a:lnSpc>
                        <a:spcAft>
                          <a:spcPts val="0"/>
                        </a:spcAft>
                      </a:pPr>
                      <a:r>
                        <a:rPr lang="en-GB" sz="1400" baseline="0" dirty="0">
                          <a:effectLst/>
                        </a:rPr>
                        <a:t>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rPr>
                        <a:t>Criteria to declare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rPr>
                        <a:t>Criteria to end </a:t>
                      </a:r>
                      <a:endParaRPr lang="en-GB" sz="1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0340853"/>
                  </a:ext>
                </a:extLst>
              </a:tr>
              <a:tr h="1394987">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an inpatient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OR clinically suspected cases of COVDI-19 among individuals associated with a specific setting. For linked patients this will be onset dates 8-14 days after admissions within the same ward or wing of a hospital.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NB. If there is a single laboratory confirmed case, this would initiate further investigation and risk assessment.</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6773155"/>
                  </a:ext>
                </a:extLst>
              </a:tr>
              <a:tr h="1863436">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an outpatient setting </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among individuals associated with a specific setting with onset dates within 14 days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AND:</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9260585"/>
                  </a:ext>
                </a:extLst>
              </a:tr>
              <a:tr h="1863436">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Outbreak in a non-clinical workplace</a:t>
                      </a:r>
                      <a:endParaRPr lang="en-GB" sz="1400" baseline="0" dirty="0">
                        <a:effectLst/>
                        <a:latin typeface="Arial" panose="020B0604020202020204" pitchFamily="34" charset="0"/>
                        <a:ea typeface="Calibri" panose="020F050202020403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400" baseline="0" dirty="0">
                          <a:effectLst/>
                          <a:latin typeface="Arial" panose="020B0604020202020204" pitchFamily="34" charset="0"/>
                          <a:cs typeface="Arial" panose="020B0604020202020204" pitchFamily="34" charset="0"/>
                        </a:rPr>
                        <a:t>Two or more confirmed cases of COVID-19 among individuals associated with a specific setting with onset dates within 14 days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AND:</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Identified direct exposure between at least two of the confirmed cases in that setting (e.g. within 2 metres for &gt;15 minutes) during the infectious period of the putative index case</a:t>
                      </a:r>
                    </a:p>
                    <a:p>
                      <a:pPr algn="l">
                        <a:lnSpc>
                          <a:spcPct val="107000"/>
                        </a:lnSpc>
                        <a:spcAft>
                          <a:spcPts val="0"/>
                        </a:spcAft>
                      </a:pPr>
                      <a:r>
                        <a:rPr lang="en-GB" sz="1400" baseline="0" dirty="0">
                          <a:effectLst/>
                          <a:latin typeface="Arial" panose="020B0604020202020204" pitchFamily="34" charset="0"/>
                          <a:cs typeface="Arial" panose="020B0604020202020204" pitchFamily="34" charset="0"/>
                        </a:rPr>
                        <a:t> </a:t>
                      </a: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pPr>
                      <a:r>
                        <a:rPr lang="en-GB" sz="1400" baseline="0" dirty="0">
                          <a:effectLst/>
                          <a:latin typeface="Arial" panose="020B0604020202020204" pitchFamily="34" charset="0"/>
                          <a:cs typeface="Arial" panose="020B0604020202020204" pitchFamily="34" charset="0"/>
                        </a:rPr>
                        <a:t>No confirmed cases with onset dates in the last 28 days in that setting.</a:t>
                      </a:r>
                      <a:endParaRPr lang="en-GB" sz="1400" baseline="0" dirty="0">
                        <a:latin typeface="Arial" panose="020B0604020202020204" pitchFamily="34" charset="0"/>
                        <a:cs typeface="Arial" panose="020B0604020202020204" pitchFamily="34" charset="0"/>
                      </a:endParaRPr>
                    </a:p>
                  </a:txBody>
                  <a:tcPr marL="32780" marR="32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56622"/>
                  </a:ext>
                </a:extLst>
              </a:tr>
            </a:tbl>
          </a:graphicData>
        </a:graphic>
      </p:graphicFrame>
      <p:sp>
        <p:nvSpPr>
          <p:cNvPr id="4" name="Slide Number Placeholder 3">
            <a:extLst>
              <a:ext uri="{FF2B5EF4-FFF2-40B4-BE49-F238E27FC236}">
                <a16:creationId xmlns:a16="http://schemas.microsoft.com/office/drawing/2014/main" id="{6A895784-D8C0-4E36-A78A-6DF3F3E83B56}"/>
              </a:ext>
            </a:extLst>
          </p:cNvPr>
          <p:cNvSpPr>
            <a:spLocks noGrp="1"/>
          </p:cNvSpPr>
          <p:nvPr>
            <p:ph type="sldNum" sz="quarter" idx="12"/>
          </p:nvPr>
        </p:nvSpPr>
        <p:spPr>
          <a:xfrm>
            <a:off x="11002162" y="6419829"/>
            <a:ext cx="351638" cy="365125"/>
          </a:xfrm>
        </p:spPr>
        <p:txBody>
          <a:bodyPr/>
          <a:lstStyle/>
          <a:p>
            <a:fld id="{A7F21FA5-B1F9-4A84-94E6-2BC681201AA2}" type="slidenum">
              <a:rPr lang="en-GB" smtClean="0"/>
              <a:t>8</a:t>
            </a:fld>
            <a:endParaRPr lang="en-GB" dirty="0"/>
          </a:p>
        </p:txBody>
      </p:sp>
      <p:sp>
        <p:nvSpPr>
          <p:cNvPr id="3" name="Footer Placeholder 2">
            <a:extLst>
              <a:ext uri="{FF2B5EF4-FFF2-40B4-BE49-F238E27FC236}">
                <a16:creationId xmlns:a16="http://schemas.microsoft.com/office/drawing/2014/main" id="{03721696-C266-4E0A-AE47-2D5E685D36BF}"/>
              </a:ext>
            </a:extLst>
          </p:cNvPr>
          <p:cNvSpPr>
            <a:spLocks noGrp="1"/>
          </p:cNvSpPr>
          <p:nvPr>
            <p:ph type="ftr" sz="quarter" idx="11"/>
          </p:nvPr>
        </p:nvSpPr>
        <p:spPr>
          <a:xfrm>
            <a:off x="5358880" y="6437758"/>
            <a:ext cx="5643282"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177367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C331-8E32-4E8B-B48D-4B5A428D3139}"/>
              </a:ext>
            </a:extLst>
          </p:cNvPr>
          <p:cNvSpPr>
            <a:spLocks noGrp="1"/>
          </p:cNvSpPr>
          <p:nvPr>
            <p:ph type="title"/>
          </p:nvPr>
        </p:nvSpPr>
        <p:spPr>
          <a:xfrm>
            <a:off x="315833" y="217917"/>
            <a:ext cx="11167862" cy="615801"/>
          </a:xfrm>
        </p:spPr>
        <p:txBody>
          <a:bodyPr>
            <a:noAutofit/>
          </a:bodyPr>
          <a:lstStyle/>
          <a:p>
            <a:r>
              <a:rPr lang="en-GB" sz="3200" b="1" dirty="0">
                <a:solidFill>
                  <a:srgbClr val="0070C0"/>
                </a:solidFill>
                <a:latin typeface="Arial" panose="020B0604020202020204" pitchFamily="34" charset="0"/>
                <a:cs typeface="Arial" panose="020B0604020202020204" pitchFamily="34" charset="0"/>
              </a:rPr>
              <a:t>NHS Trusts (Acute, Community &amp; Mental Health)</a:t>
            </a:r>
            <a:endParaRPr lang="en-GB"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582747-9821-42BB-A357-224C8C081CBA}"/>
              </a:ext>
            </a:extLst>
          </p:cNvPr>
          <p:cNvSpPr>
            <a:spLocks noGrp="1"/>
          </p:cNvSpPr>
          <p:nvPr>
            <p:ph idx="1"/>
          </p:nvPr>
        </p:nvSpPr>
        <p:spPr>
          <a:xfrm>
            <a:off x="325702" y="1798112"/>
            <a:ext cx="10775623" cy="4351338"/>
          </a:xfrm>
        </p:spPr>
        <p:txBody>
          <a:bodyPr>
            <a:noAutofit/>
          </a:bodyPr>
          <a:lstStyle/>
          <a:p>
            <a:r>
              <a:rPr lang="en-GB" sz="1800" dirty="0">
                <a:latin typeface="Arial" panose="020B0604020202020204" pitchFamily="34" charset="0"/>
                <a:cs typeface="Arial" panose="020B0604020202020204" pitchFamily="34" charset="0"/>
              </a:rPr>
              <a:t>Trust EPRR staff should be familiar with Local Resilience Forum arrangements and relevant LRF plans / command and control structures.</a:t>
            </a:r>
          </a:p>
          <a:p>
            <a:r>
              <a:rPr lang="en-GB" sz="1800" dirty="0">
                <a:latin typeface="Arial" panose="020B0604020202020204" pitchFamily="34" charset="0"/>
                <a:cs typeface="Arial" panose="020B0604020202020204" pitchFamily="34" charset="0"/>
              </a:rPr>
              <a:t>All trusts should already have an </a:t>
            </a:r>
            <a:r>
              <a:rPr lang="en-GB" sz="1800" b="1" dirty="0">
                <a:latin typeface="Arial" panose="020B0604020202020204" pitchFamily="34" charset="0"/>
                <a:cs typeface="Arial" panose="020B0604020202020204" pitchFamily="34" charset="0"/>
              </a:rPr>
              <a:t>outbreak plan </a:t>
            </a:r>
            <a:r>
              <a:rPr lang="en-GB" sz="1800" dirty="0">
                <a:latin typeface="Arial" panose="020B0604020202020204" pitchFamily="34" charset="0"/>
                <a:cs typeface="Arial" panose="020B0604020202020204" pitchFamily="34" charset="0"/>
              </a:rPr>
              <a:t>ensuring the definitions and guidance in Public Health England;</a:t>
            </a:r>
          </a:p>
          <a:p>
            <a:pPr marL="0" indent="0">
              <a:buNone/>
            </a:pP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hlinkClick r:id="rId2"/>
              </a:rPr>
              <a:t>Communicable disease outbreak management: operational guidance</a:t>
            </a:r>
            <a:r>
              <a:rPr lang="en-GB" sz="1800" dirty="0">
                <a:latin typeface="Arial" panose="020B0604020202020204" pitchFamily="34" charset="0"/>
                <a:cs typeface="Arial" panose="020B0604020202020204" pitchFamily="34" charset="0"/>
              </a:rPr>
              <a:t>’ with </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escalation – when, how and who to report to,</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terms of reference for outbreak control team, </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templates for agenda,</a:t>
            </a:r>
          </a:p>
          <a:p>
            <a:pPr lvl="1">
              <a:buFont typeface="Wingdings" panose="05000000000000000000" pitchFamily="2" charset="2"/>
              <a:buChar char="Ø"/>
            </a:pPr>
            <a:r>
              <a:rPr lang="en-GB" sz="1800" dirty="0">
                <a:latin typeface="Arial" panose="020B0604020202020204" pitchFamily="34" charset="0"/>
                <a:cs typeface="Arial" panose="020B0604020202020204" pitchFamily="34" charset="0"/>
              </a:rPr>
              <a:t>risk assessment tools.</a:t>
            </a:r>
          </a:p>
          <a:p>
            <a:r>
              <a:rPr lang="en-GB" sz="1800" dirty="0">
                <a:latin typeface="Arial" panose="020B0604020202020204" pitchFamily="34" charset="0"/>
                <a:cs typeface="Arial" panose="020B0604020202020204" pitchFamily="34" charset="0"/>
              </a:rPr>
              <a:t>Outbreak management arrangements should be outlined in the plan and reporting processes (including to external partners e.g. NHSEI)</a:t>
            </a:r>
          </a:p>
          <a:p>
            <a:r>
              <a:rPr lang="en-GB" sz="1800" dirty="0">
                <a:latin typeface="Arial" panose="020B0604020202020204" pitchFamily="34" charset="0"/>
                <a:cs typeface="Arial" panose="020B0604020202020204" pitchFamily="34" charset="0"/>
              </a:rPr>
              <a:t>The outbreak plan must include communications (including media management) and links to partners (e.g. PHE).</a:t>
            </a:r>
          </a:p>
        </p:txBody>
      </p:sp>
      <p:sp>
        <p:nvSpPr>
          <p:cNvPr id="4" name="Slide Number Placeholder 3">
            <a:extLst>
              <a:ext uri="{FF2B5EF4-FFF2-40B4-BE49-F238E27FC236}">
                <a16:creationId xmlns:a16="http://schemas.microsoft.com/office/drawing/2014/main" id="{926B1AAD-0334-4488-9D72-0ECF73A7EDC0}"/>
              </a:ext>
            </a:extLst>
          </p:cNvPr>
          <p:cNvSpPr>
            <a:spLocks noGrp="1"/>
          </p:cNvSpPr>
          <p:nvPr>
            <p:ph type="sldNum" sz="quarter" idx="12"/>
          </p:nvPr>
        </p:nvSpPr>
        <p:spPr/>
        <p:txBody>
          <a:bodyPr/>
          <a:lstStyle/>
          <a:p>
            <a:fld id="{A7F21FA5-B1F9-4A84-94E6-2BC681201AA2}" type="slidenum">
              <a:rPr lang="en-GB" smtClean="0"/>
              <a:t>9</a:t>
            </a:fld>
            <a:endParaRPr lang="en-GB" dirty="0"/>
          </a:p>
        </p:txBody>
      </p:sp>
      <p:sp>
        <p:nvSpPr>
          <p:cNvPr id="5" name="Rectangle 4">
            <a:extLst>
              <a:ext uri="{FF2B5EF4-FFF2-40B4-BE49-F238E27FC236}">
                <a16:creationId xmlns:a16="http://schemas.microsoft.com/office/drawing/2014/main" id="{76C07F0B-EC84-4FD2-B5A3-1BDFA0A9AAC7}"/>
              </a:ext>
            </a:extLst>
          </p:cNvPr>
          <p:cNvSpPr/>
          <p:nvPr/>
        </p:nvSpPr>
        <p:spPr>
          <a:xfrm>
            <a:off x="315833" y="1065946"/>
            <a:ext cx="5796780" cy="523220"/>
          </a:xfrm>
          <a:prstGeom prst="rect">
            <a:avLst/>
          </a:prstGeom>
        </p:spPr>
        <p:txBody>
          <a:bodyPr wrap="none">
            <a:spAutoFit/>
          </a:bodyPr>
          <a:lstStyle/>
          <a:p>
            <a:r>
              <a:rPr lang="en-GB" sz="2800" b="1" dirty="0">
                <a:latin typeface="Arial" panose="020B0604020202020204" pitchFamily="34" charset="0"/>
                <a:cs typeface="Arial" panose="020B0604020202020204" pitchFamily="34" charset="0"/>
              </a:rPr>
              <a:t>Planning in trusts: outbreak plan</a:t>
            </a:r>
            <a:endParaRPr lang="en-GB" sz="2800" dirty="0"/>
          </a:p>
        </p:txBody>
      </p:sp>
      <p:sp>
        <p:nvSpPr>
          <p:cNvPr id="6" name="Footer Placeholder 5">
            <a:extLst>
              <a:ext uri="{FF2B5EF4-FFF2-40B4-BE49-F238E27FC236}">
                <a16:creationId xmlns:a16="http://schemas.microsoft.com/office/drawing/2014/main" id="{176C8A8D-8EEE-472D-BB2F-15C86C5CDB8A}"/>
              </a:ext>
            </a:extLst>
          </p:cNvPr>
          <p:cNvSpPr>
            <a:spLocks noGrp="1"/>
          </p:cNvSpPr>
          <p:nvPr>
            <p:ph type="ftr" sz="quarter" idx="11"/>
          </p:nvPr>
        </p:nvSpPr>
        <p:spPr>
          <a:xfrm>
            <a:off x="5520796" y="6356350"/>
            <a:ext cx="5580529" cy="365125"/>
          </a:xfrm>
        </p:spPr>
        <p:txBody>
          <a:bodyPr/>
          <a:lstStyle/>
          <a:p>
            <a:r>
              <a:rPr lang="en-GB" dirty="0"/>
              <a:t>SOP for Minimising Nosocomial Infections in the NHS - North East &amp; Yorkshire</a:t>
            </a:r>
          </a:p>
        </p:txBody>
      </p:sp>
    </p:spTree>
    <p:extLst>
      <p:ext uri="{BB962C8B-B14F-4D97-AF65-F5344CB8AC3E}">
        <p14:creationId xmlns:p14="http://schemas.microsoft.com/office/powerpoint/2010/main" val="385731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TotalTime>
  <Words>5813</Words>
  <Application>Microsoft Office PowerPoint</Application>
  <PresentationFormat>Widescreen</PresentationFormat>
  <Paragraphs>477</Paragraphs>
  <Slides>32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Calibri Light</vt:lpstr>
      <vt:lpstr>Symbol</vt:lpstr>
      <vt:lpstr>Times New Roman</vt:lpstr>
      <vt:lpstr>Wingdings</vt:lpstr>
      <vt:lpstr>Office Theme</vt:lpstr>
      <vt:lpstr>Adobe Acrobat Document</vt:lpstr>
      <vt:lpstr> North East and Yorkshire Region</vt:lpstr>
      <vt:lpstr>Contents</vt:lpstr>
      <vt:lpstr>Foreword</vt:lpstr>
      <vt:lpstr>COVID-19</vt:lpstr>
      <vt:lpstr>PowerPoint Presentation</vt:lpstr>
      <vt:lpstr>Response to a case in a health care setting: immediate actions </vt:lpstr>
      <vt:lpstr>Further actions</vt:lpstr>
      <vt:lpstr>Outbreak criteria for all organisations  (Cases may be staff, patients or visitors to the setting) </vt:lpstr>
      <vt:lpstr>NHS Trusts (Acute, Community &amp; Mental Health)</vt:lpstr>
      <vt:lpstr>Planning in trusts: what to have in place</vt:lpstr>
      <vt:lpstr>Planning in trusts: don’t be a Covid-19 contact</vt:lpstr>
      <vt:lpstr>FAQs on masks</vt:lpstr>
      <vt:lpstr>Post Infection Review</vt:lpstr>
      <vt:lpstr>Planning in Ambulance Services </vt:lpstr>
      <vt:lpstr>Independent Sector  to include Hospices and Specialised Commissioning services</vt:lpstr>
      <vt:lpstr>NHS Primary Care – General Practice</vt:lpstr>
      <vt:lpstr>Primary Care – CCG and Practice</vt:lpstr>
      <vt:lpstr>CCG Planning </vt:lpstr>
      <vt:lpstr>Practice Planning</vt:lpstr>
      <vt:lpstr>Steps needed when case identified</vt:lpstr>
      <vt:lpstr>Community pharmacists</vt:lpstr>
      <vt:lpstr>PowerPoint Presentation</vt:lpstr>
      <vt:lpstr>Dentists and Optometry</vt:lpstr>
      <vt:lpstr>Primary Care reporting flow chart for community pharmacy, optometry and dentistry </vt:lpstr>
      <vt:lpstr>Prison Healthcare</vt:lpstr>
      <vt:lpstr>Prison Healthcare</vt:lpstr>
      <vt:lpstr>Care Homes</vt:lpstr>
      <vt:lpstr>Notification and update of Covid-19 outbreaks</vt:lpstr>
      <vt:lpstr>IIMARCH Form - an example</vt:lpstr>
      <vt:lpstr>Public Health Minimum dataset spreadsheet </vt:lpstr>
      <vt:lpstr> Safety Advice - Supporting Tools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Test and Trace 1</dc:title>
  <dc:creator>Kevin Smith</dc:creator>
  <cp:lastModifiedBy>Natalie Murray</cp:lastModifiedBy>
  <cp:revision>113</cp:revision>
  <dcterms:created xsi:type="dcterms:W3CDTF">2020-06-10T14:19:36Z</dcterms:created>
  <dcterms:modified xsi:type="dcterms:W3CDTF">2020-07-06T07:44:31Z</dcterms:modified>
</cp:coreProperties>
</file>