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9" r:id="rId2"/>
    <p:sldId id="261" r:id="rId3"/>
    <p:sldId id="260" r:id="rId4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9" autoAdjust="0"/>
  </p:normalViewPr>
  <p:slideViewPr>
    <p:cSldViewPr snapToGrid="0" snapToObjects="1">
      <p:cViewPr varScale="1">
        <p:scale>
          <a:sx n="45" d="100"/>
          <a:sy n="45" d="100"/>
        </p:scale>
        <p:origin x="15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1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8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1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3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4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4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3008-BDDC-FE4C-B66F-7AB5E2565C1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F86DC-FAE9-2C4C-8680-CBAE18F30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9551" y="597168"/>
            <a:ext cx="8465811" cy="511291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Covid 19 testing process prior to discharge to care homes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6235" y="1278009"/>
            <a:ext cx="8359140" cy="9203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This flowchart aims to support the Adult Social Care Covid-19 Action Plan to control the spread of infection in care settings and to protect the residents, testing should be carried out for anyone leaving hospital to a care home following attendance or admission.</a:t>
            </a:r>
            <a:endParaRPr lang="en-US" sz="1600" b="1" dirty="0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2129690" y="4340642"/>
            <a:ext cx="1" cy="293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0501" y="3305428"/>
            <a:ext cx="7331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Kirklees</a:t>
            </a:r>
            <a:r>
              <a:rPr lang="en-US" sz="1400" dirty="0"/>
              <a:t> resident - patient medically stable, ask if the care home appropriately isolate the patient.</a:t>
            </a:r>
            <a:endParaRPr lang="en-US" sz="1400" baseline="300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D871863-5245-4AB6-9649-C817051253CF}"/>
              </a:ext>
            </a:extLst>
          </p:cNvPr>
          <p:cNvSpPr/>
          <p:nvPr/>
        </p:nvSpPr>
        <p:spPr>
          <a:xfrm>
            <a:off x="349551" y="3284090"/>
            <a:ext cx="7286565" cy="418838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EEC1C7F4-4C23-47A9-9635-83811F0C7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875" y="3154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00C1943F-9632-4E0F-AE19-EE1F884F18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407711"/>
              </p:ext>
            </p:extLst>
          </p:nvPr>
        </p:nvGraphicFramePr>
        <p:xfrm>
          <a:off x="6703797" y="143494"/>
          <a:ext cx="23145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r:id="rId3" imgW="6677074" imgH="804549" progId="MSPhotoEd.3">
                  <p:embed/>
                </p:oleObj>
              </mc:Choice>
              <mc:Fallback>
                <p:oleObj r:id="rId3" imgW="6677074" imgH="804549" progId="MSPhotoEd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3797" y="143494"/>
                        <a:ext cx="23145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9A1B4D-3020-4E4C-9865-15617627D034}"/>
              </a:ext>
            </a:extLst>
          </p:cNvPr>
          <p:cNvCxnSpPr>
            <a:cxnSpLocks/>
          </p:cNvCxnSpPr>
          <p:nvPr/>
        </p:nvCxnSpPr>
        <p:spPr>
          <a:xfrm>
            <a:off x="5953097" y="4306935"/>
            <a:ext cx="0" cy="315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FD10BD5F-0B8F-4897-B452-401B47AA0EAC}"/>
              </a:ext>
            </a:extLst>
          </p:cNvPr>
          <p:cNvGrpSpPr/>
          <p:nvPr/>
        </p:nvGrpSpPr>
        <p:grpSpPr>
          <a:xfrm>
            <a:off x="1893596" y="3862559"/>
            <a:ext cx="619916" cy="487873"/>
            <a:chOff x="1965403" y="3321008"/>
            <a:chExt cx="619916" cy="48787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763896-390E-46E5-A96F-1B922B949FD8}"/>
                </a:ext>
              </a:extLst>
            </p:cNvPr>
            <p:cNvSpPr txBox="1"/>
            <p:nvPr/>
          </p:nvSpPr>
          <p:spPr>
            <a:xfrm>
              <a:off x="1965403" y="3367735"/>
              <a:ext cx="619916" cy="441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YES</a:t>
              </a:r>
              <a:endParaRPr lang="en-US" sz="1200" baseline="30000" dirty="0"/>
            </a:p>
            <a:p>
              <a:pPr algn="ctr"/>
              <a:endParaRPr lang="en-US" sz="1600" baseline="30000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BF5648E-FF0B-402F-9DEB-9F3CF632D098}"/>
                </a:ext>
              </a:extLst>
            </p:cNvPr>
            <p:cNvSpPr/>
            <p:nvPr/>
          </p:nvSpPr>
          <p:spPr>
            <a:xfrm>
              <a:off x="2013495" y="3321008"/>
              <a:ext cx="523732" cy="374254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1B94516-E71A-46FF-B20E-1A9631DF5A4B}"/>
              </a:ext>
            </a:extLst>
          </p:cNvPr>
          <p:cNvGrpSpPr/>
          <p:nvPr/>
        </p:nvGrpSpPr>
        <p:grpSpPr>
          <a:xfrm>
            <a:off x="5677425" y="3871384"/>
            <a:ext cx="575469" cy="330568"/>
            <a:chOff x="6465270" y="2647183"/>
            <a:chExt cx="575469" cy="33056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9DFAB7D-F86B-45E1-869D-58036B06ED79}"/>
                </a:ext>
              </a:extLst>
            </p:cNvPr>
            <p:cNvSpPr txBox="1"/>
            <p:nvPr/>
          </p:nvSpPr>
          <p:spPr>
            <a:xfrm>
              <a:off x="6465270" y="2662188"/>
              <a:ext cx="5513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NO</a:t>
              </a:r>
              <a:endParaRPr lang="en-US" sz="1200" baseline="30000" dirty="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397E4445-AF9A-427C-904C-EE70211E9150}"/>
                </a:ext>
              </a:extLst>
            </p:cNvPr>
            <p:cNvSpPr/>
            <p:nvPr/>
          </p:nvSpPr>
          <p:spPr>
            <a:xfrm>
              <a:off x="6489393" y="2647183"/>
              <a:ext cx="551346" cy="330568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3544D58-E943-450F-B3DD-648A104E4117}"/>
              </a:ext>
            </a:extLst>
          </p:cNvPr>
          <p:cNvGrpSpPr/>
          <p:nvPr/>
        </p:nvGrpSpPr>
        <p:grpSpPr>
          <a:xfrm>
            <a:off x="4462635" y="4727159"/>
            <a:ext cx="4474689" cy="1750122"/>
            <a:chOff x="4438651" y="3318138"/>
            <a:chExt cx="4474689" cy="190268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290A37C-ACEB-438A-9A3B-F2E994EC362A}"/>
                </a:ext>
              </a:extLst>
            </p:cNvPr>
            <p:cNvSpPr txBox="1"/>
            <p:nvPr/>
          </p:nvSpPr>
          <p:spPr>
            <a:xfrm>
              <a:off x="4438652" y="3413950"/>
              <a:ext cx="4474688" cy="1806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8am – 8pm ring Discharge Team on 07899912713 for advice</a:t>
              </a:r>
            </a:p>
            <a:p>
              <a:pPr algn="ctr"/>
              <a:r>
                <a:rPr lang="en-US" sz="1400" dirty="0"/>
                <a:t>8pm – 8am </a:t>
              </a:r>
              <a:r>
                <a:rPr lang="en-US" sz="1300" dirty="0"/>
                <a:t>patient to be admitted at CHFT via conversation with Clinical Site Commander/Night Matron.</a:t>
              </a:r>
            </a:p>
            <a:p>
              <a:pPr algn="ctr"/>
              <a:endParaRPr lang="en-US" sz="1300" dirty="0"/>
            </a:p>
            <a:p>
              <a:pPr algn="ctr"/>
              <a:r>
                <a:rPr lang="en-US" sz="1300" dirty="0"/>
                <a:t>Social Care, CCG and CHFT will work together to find a designated placement</a:t>
              </a:r>
            </a:p>
            <a:p>
              <a:pPr algn="ctr"/>
              <a:endParaRPr lang="en-US" sz="1200" baseline="30000" dirty="0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676541E-E208-487C-A984-7CEAF1A855D7}"/>
                </a:ext>
              </a:extLst>
            </p:cNvPr>
            <p:cNvSpPr/>
            <p:nvPr/>
          </p:nvSpPr>
          <p:spPr>
            <a:xfrm>
              <a:off x="4438651" y="3318138"/>
              <a:ext cx="4414866" cy="1778977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95C8F5D-6670-47A1-9431-9076B07DA52D}"/>
              </a:ext>
            </a:extLst>
          </p:cNvPr>
          <p:cNvSpPr txBox="1"/>
          <p:nvPr/>
        </p:nvSpPr>
        <p:spPr>
          <a:xfrm>
            <a:off x="144591" y="6473513"/>
            <a:ext cx="3204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>
                    <a:lumMod val="50000"/>
                  </a:schemeClr>
                </a:solidFill>
              </a:rPr>
              <a:t>Updated to reflect current guidance as of  22/04/2020</a:t>
            </a:r>
            <a:endParaRPr lang="en-GB" sz="1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54F406-4EF0-4B1A-B11C-C344F7DD0C5E}"/>
              </a:ext>
            </a:extLst>
          </p:cNvPr>
          <p:cNvGrpSpPr/>
          <p:nvPr/>
        </p:nvGrpSpPr>
        <p:grpSpPr>
          <a:xfrm>
            <a:off x="186601" y="4734983"/>
            <a:ext cx="4089879" cy="1750607"/>
            <a:chOff x="534602" y="3055119"/>
            <a:chExt cx="3315244" cy="116612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B6E2F45-D998-4957-99ED-5CB8C46F436A}"/>
                </a:ext>
              </a:extLst>
            </p:cNvPr>
            <p:cNvSpPr txBox="1"/>
            <p:nvPr/>
          </p:nvSpPr>
          <p:spPr>
            <a:xfrm>
              <a:off x="534602" y="3131233"/>
              <a:ext cx="3191907" cy="1090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dirty="0"/>
                <a:t>Unless tested positive for Covid*, swab the patient and transfer to care home with advice to isolate for 14 days, the care home will be informed of the result centrally.</a:t>
              </a:r>
            </a:p>
            <a:p>
              <a:pPr algn="ctr"/>
              <a:r>
                <a:rPr lang="en-US" sz="1300" i="1" dirty="0">
                  <a:solidFill>
                    <a:srgbClr val="FF0000"/>
                  </a:solidFill>
                </a:rPr>
                <a:t>NB it is important not to wait for the result to reduce risk of further exposure to the patient</a:t>
              </a:r>
            </a:p>
            <a:p>
              <a:pPr algn="ctr"/>
              <a:r>
                <a:rPr lang="en-US" sz="1300" dirty="0"/>
                <a:t>* Positive cases isolate for 14 days from day zero (date of result)</a:t>
              </a:r>
            </a:p>
            <a:p>
              <a:pPr algn="ctr"/>
              <a:endParaRPr lang="en-US" sz="1400" baseline="30000" dirty="0"/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622FC197-BBEA-4188-949F-4D816489CFC7}"/>
                </a:ext>
              </a:extLst>
            </p:cNvPr>
            <p:cNvSpPr/>
            <p:nvPr/>
          </p:nvSpPr>
          <p:spPr>
            <a:xfrm>
              <a:off x="550875" y="3055119"/>
              <a:ext cx="3298971" cy="1090014"/>
            </a:xfrm>
            <a:prstGeom prst="round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31FB87A-6763-4C5A-A313-B31B80274961}"/>
              </a:ext>
            </a:extLst>
          </p:cNvPr>
          <p:cNvSpPr/>
          <p:nvPr/>
        </p:nvSpPr>
        <p:spPr>
          <a:xfrm>
            <a:off x="356236" y="2637326"/>
            <a:ext cx="3608270" cy="414131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62A505-309C-44C8-83F9-639A0DD8D9A7}"/>
              </a:ext>
            </a:extLst>
          </p:cNvPr>
          <p:cNvSpPr txBox="1"/>
          <p:nvPr/>
        </p:nvSpPr>
        <p:spPr>
          <a:xfrm>
            <a:off x="325555" y="2692534"/>
            <a:ext cx="3608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Calderdale</a:t>
            </a:r>
            <a:r>
              <a:rPr lang="en-US" sz="1400" dirty="0"/>
              <a:t> resident - patient medically stable   </a:t>
            </a:r>
            <a:endParaRPr lang="en-US" sz="1400" baseline="300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3D2F136-DD74-4053-9664-6BAD8B561831}"/>
              </a:ext>
            </a:extLst>
          </p:cNvPr>
          <p:cNvCxnSpPr>
            <a:cxnSpLocks/>
          </p:cNvCxnSpPr>
          <p:nvPr/>
        </p:nvCxnSpPr>
        <p:spPr>
          <a:xfrm>
            <a:off x="7965815" y="2880521"/>
            <a:ext cx="0" cy="1706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46B93-BD0E-4EA7-8864-3FDCD777D3C0}"/>
              </a:ext>
            </a:extLst>
          </p:cNvPr>
          <p:cNvCxnSpPr>
            <a:cxnSpLocks/>
          </p:cNvCxnSpPr>
          <p:nvPr/>
        </p:nvCxnSpPr>
        <p:spPr>
          <a:xfrm>
            <a:off x="4124324" y="2880521"/>
            <a:ext cx="383527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7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3761" y="178446"/>
            <a:ext cx="8229600" cy="714173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Covid-19 positive Infection Control Guidance for </a:t>
            </a:r>
            <a:br>
              <a:rPr lang="en-US" sz="2000" b="1" dirty="0"/>
            </a:br>
            <a:r>
              <a:rPr lang="en-US" sz="2000" b="1" dirty="0"/>
              <a:t>Care Homes and providers of Home Care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3417" y="1063815"/>
            <a:ext cx="8650178" cy="77431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Clinically assessed as stable for discharge from hospital</a:t>
            </a:r>
          </a:p>
          <a:p>
            <a:pPr algn="ctr"/>
            <a:r>
              <a:rPr lang="en-GB" sz="1600" i="1" dirty="0"/>
              <a:t>(N.B. persistent ‘post-viral’ cough is common but does not necessarily indicate infectiousness</a:t>
            </a:r>
            <a:r>
              <a:rPr lang="en-GB" sz="1400" i="1" dirty="0"/>
              <a:t>)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315" y="2739614"/>
            <a:ext cx="59809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14</a:t>
            </a:r>
            <a:r>
              <a:rPr lang="en-US" dirty="0"/>
              <a:t> days </a:t>
            </a:r>
            <a:r>
              <a:rPr lang="en-US" b="1" dirty="0"/>
              <a:t>Droplet PPE precautions and isolation from </a:t>
            </a:r>
            <a:r>
              <a:rPr lang="en-US" b="1"/>
              <a:t>Day Zero </a:t>
            </a:r>
            <a:r>
              <a:rPr lang="en-US"/>
              <a:t>whilst </a:t>
            </a:r>
            <a:r>
              <a:rPr lang="en-US" dirty="0"/>
              <a:t>in care home/facility OR for a health care worker coming into the patient’s home to provide care – risk assess for eye protection. No PPE for household members required unless providing care. </a:t>
            </a:r>
            <a:br>
              <a:rPr lang="en-US" sz="1200" dirty="0"/>
            </a:br>
            <a:endParaRPr lang="en-US" sz="12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693010" y="4732458"/>
            <a:ext cx="2545731" cy="138499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Droplet PPE precautions </a:t>
            </a:r>
            <a:r>
              <a:rPr lang="en-GB" sz="1200" dirty="0">
                <a:solidFill>
                  <a:srgbClr val="FF0000"/>
                </a:solidFill>
              </a:rPr>
              <a:t>= fluid repellent surgical face mask, apron, gloves &amp; eye protection 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Contact PPE precautions </a:t>
            </a:r>
            <a:r>
              <a:rPr lang="en-GB" sz="1200" dirty="0">
                <a:solidFill>
                  <a:srgbClr val="FF0000"/>
                </a:solidFill>
              </a:rPr>
              <a:t>= Gloves and apron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Day zero </a:t>
            </a:r>
            <a:r>
              <a:rPr lang="en-GB" sz="1200" dirty="0">
                <a:solidFill>
                  <a:srgbClr val="FF0000"/>
                </a:solidFill>
              </a:rPr>
              <a:t>= date of positive COVID-19 test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663440" y="1922106"/>
            <a:ext cx="5066" cy="643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FCAABCC-9661-4FA4-BB66-5B9AF8E49720}"/>
              </a:ext>
            </a:extLst>
          </p:cNvPr>
          <p:cNvSpPr txBox="1"/>
          <p:nvPr/>
        </p:nvSpPr>
        <p:spPr>
          <a:xfrm>
            <a:off x="4404809" y="4732457"/>
            <a:ext cx="44162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Patient name                …………………………………………………………..</a:t>
            </a:r>
          </a:p>
          <a:p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Date Covid-19 </a:t>
            </a:r>
          </a:p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positive confirmed</a:t>
            </a:r>
          </a:p>
          <a:p>
            <a:r>
              <a:rPr lang="en-GB" sz="1200" b="1" dirty="0" err="1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GB" sz="1200" b="1" dirty="0">
                <a:solidFill>
                  <a:schemeClr val="bg1">
                    <a:lumMod val="50000"/>
                  </a:schemeClr>
                </a:solidFill>
              </a:rPr>
              <a:t> day zero                    …………………………………………………………..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D871863-5245-4AB6-9649-C817051253CF}"/>
              </a:ext>
            </a:extLst>
          </p:cNvPr>
          <p:cNvSpPr/>
          <p:nvPr/>
        </p:nvSpPr>
        <p:spPr>
          <a:xfrm>
            <a:off x="1412663" y="2666762"/>
            <a:ext cx="6226718" cy="1673290"/>
          </a:xfrm>
          <a:prstGeom prst="roundRect">
            <a:avLst/>
          </a:prstGeom>
          <a:noFill/>
          <a:ln w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EEC1C7F4-4C23-47A9-9635-83811F0C7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875" y="3154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00C1943F-9632-4E0F-AE19-EE1F884F18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1875" y="315493"/>
          <a:ext cx="23145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3" imgW="6677074" imgH="804549" progId="MSPhotoEd.3">
                  <p:embed/>
                </p:oleObj>
              </mc:Choice>
              <mc:Fallback>
                <p:oleObj r:id="rId3" imgW="6677074" imgH="804549" progId="MSPhotoEd.3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00C1943F-9632-4E0F-AE19-EE1F884F18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875" y="315493"/>
                        <a:ext cx="23145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C68ED434-3491-447F-BACE-93815A885EC7}"/>
              </a:ext>
            </a:extLst>
          </p:cNvPr>
          <p:cNvSpPr txBox="1"/>
          <p:nvPr/>
        </p:nvSpPr>
        <p:spPr>
          <a:xfrm>
            <a:off x="5878287" y="817594"/>
            <a:ext cx="3098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>
                    <a:lumMod val="50000"/>
                  </a:schemeClr>
                </a:solidFill>
              </a:rPr>
              <a:t>Updated to reflect current guidance as of  20/04/2020</a:t>
            </a:r>
            <a:endParaRPr lang="en-GB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41C876-0862-4FC3-BEC7-694D2863B3D1}"/>
              </a:ext>
            </a:extLst>
          </p:cNvPr>
          <p:cNvSpPr txBox="1"/>
          <p:nvPr/>
        </p:nvSpPr>
        <p:spPr>
          <a:xfrm>
            <a:off x="59543" y="6328588"/>
            <a:ext cx="8934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 ALL CASES RETURN TO USUAL CONTACT PPE AS PER STANDARD PRECAUTIONS FOLLOWING THIS PERIOD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309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632" y="54222"/>
            <a:ext cx="9662123" cy="680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98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7547</TotalTime>
  <Words>352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MSPhotoEd.3</vt:lpstr>
      <vt:lpstr>Covid 19 testing process prior to discharge to care homes</vt:lpstr>
      <vt:lpstr>Covid-19 positive Infection Control Guidance for  Care Homes and providers of Home Care</vt:lpstr>
      <vt:lpstr>PowerPoint Presentation</vt:lpstr>
    </vt:vector>
  </TitlesOfParts>
  <Company>King's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Discharge guidance for Covid-19 positive patients</dc:title>
  <dc:creator>Nick Price</dc:creator>
  <cp:lastModifiedBy>Marcus Beacham</cp:lastModifiedBy>
  <cp:revision>108</cp:revision>
  <cp:lastPrinted>2020-04-07T13:39:36Z</cp:lastPrinted>
  <dcterms:created xsi:type="dcterms:W3CDTF">2020-03-23T17:57:06Z</dcterms:created>
  <dcterms:modified xsi:type="dcterms:W3CDTF">2020-04-24T23:28:54Z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3d55c03b-6fa7-48d6-a5e8-6a07e65b2595</vt:lpwstr>
  </property>
</Properties>
</file>