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sldIdLst>
    <p:sldId id="256" r:id="rId6"/>
    <p:sldId id="278" r:id="rId7"/>
    <p:sldId id="279" r:id="rId8"/>
    <p:sldId id="280" r:id="rId9"/>
    <p:sldId id="282" r:id="rId10"/>
    <p:sldId id="285" r:id="rId11"/>
    <p:sldId id="286" r:id="rId12"/>
    <p:sldId id="289" r:id="rId13"/>
    <p:sldId id="277" r:id="rId14"/>
    <p:sldId id="287" r:id="rId15"/>
    <p:sldId id="288" r:id="rId16"/>
  </p:sldIdLst>
  <p:sldSz cx="9906000" cy="6858000" type="A4"/>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A188"/>
    <a:srgbClr val="D3C9E5"/>
    <a:srgbClr val="A892CB"/>
    <a:srgbClr val="7C5CB2"/>
    <a:srgbClr val="512698"/>
    <a:srgbClr val="616265"/>
    <a:srgbClr val="DF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113" d="100"/>
          <a:sy n="113" d="100"/>
        </p:scale>
        <p:origin x="-1170" y="-10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D175CF-358E-474E-A884-47D592703046}" type="doc">
      <dgm:prSet loTypeId="urn:microsoft.com/office/officeart/2005/8/layout/chevron1" loCatId="process" qsTypeId="urn:microsoft.com/office/officeart/2005/8/quickstyle/simple1" qsCatId="simple" csTypeId="urn:microsoft.com/office/officeart/2005/8/colors/accent1_2" csCatId="accent1" phldr="1"/>
      <dgm:spPr/>
    </dgm:pt>
    <dgm:pt modelId="{48099AFB-C5D4-4C03-AE31-637752D1CAC8}">
      <dgm:prSet phldrT="[Text]" custT="1"/>
      <dgm:spPr/>
      <dgm:t>
        <a:bodyPr/>
        <a:lstStyle/>
        <a:p>
          <a:pPr>
            <a:buFont typeface="+mj-lt"/>
            <a:buAutoNum type="arabicPeriod"/>
          </a:pPr>
          <a:r>
            <a:rPr lang="en-GB" sz="1100" b="0" dirty="0"/>
            <a:t>Log-in to your SMS account</a:t>
          </a:r>
          <a:endParaRPr lang="en-US" sz="1100" dirty="0"/>
        </a:p>
      </dgm:t>
    </dgm:pt>
    <dgm:pt modelId="{155B5600-4490-4481-B652-49A05CAC8E63}" type="parTrans" cxnId="{C9DAB243-5CB8-4AC3-9167-4F6075C05AEC}">
      <dgm:prSet/>
      <dgm:spPr/>
      <dgm:t>
        <a:bodyPr/>
        <a:lstStyle/>
        <a:p>
          <a:endParaRPr lang="en-US"/>
        </a:p>
      </dgm:t>
    </dgm:pt>
    <dgm:pt modelId="{311EF235-7A67-476B-9414-E69112E23DB7}" type="sibTrans" cxnId="{C9DAB243-5CB8-4AC3-9167-4F6075C05AEC}">
      <dgm:prSet/>
      <dgm:spPr/>
      <dgm:t>
        <a:bodyPr/>
        <a:lstStyle/>
        <a:p>
          <a:endParaRPr lang="en-US"/>
        </a:p>
      </dgm:t>
    </dgm:pt>
    <dgm:pt modelId="{3F4BA404-9847-481F-8167-6ABCDE4AA465}">
      <dgm:prSet phldrT="[Text]" custT="1"/>
      <dgm:spPr/>
      <dgm:t>
        <a:bodyPr/>
        <a:lstStyle/>
        <a:p>
          <a:pPr>
            <a:buFont typeface="+mj-lt"/>
            <a:buAutoNum type="arabicPeriod"/>
          </a:pPr>
          <a:r>
            <a:rPr lang="en-GB" sz="1100" b="0" dirty="0"/>
            <a:t>Click on the ‘Workers’ tab in the left-hand drop down menu</a:t>
          </a:r>
          <a:endParaRPr lang="en-US" sz="1100" dirty="0"/>
        </a:p>
      </dgm:t>
    </dgm:pt>
    <dgm:pt modelId="{9C85534E-2B30-485D-9127-A81C9EA8B0BF}" type="parTrans" cxnId="{3973574E-ECCA-46C2-B3DF-85DBFECE2163}">
      <dgm:prSet/>
      <dgm:spPr/>
      <dgm:t>
        <a:bodyPr/>
        <a:lstStyle/>
        <a:p>
          <a:endParaRPr lang="en-US"/>
        </a:p>
      </dgm:t>
    </dgm:pt>
    <dgm:pt modelId="{BCC444A1-140C-40A3-8FF1-F852A2BF16C9}" type="sibTrans" cxnId="{3973574E-ECCA-46C2-B3DF-85DBFECE2163}">
      <dgm:prSet/>
      <dgm:spPr/>
      <dgm:t>
        <a:bodyPr/>
        <a:lstStyle/>
        <a:p>
          <a:endParaRPr lang="en-US"/>
        </a:p>
      </dgm:t>
    </dgm:pt>
    <dgm:pt modelId="{8CB8142E-0D66-4C3E-AA3B-BE4DA57795A4}">
      <dgm:prSet phldrT="[Text]" custT="1"/>
      <dgm:spPr/>
      <dgm:t>
        <a:bodyPr/>
        <a:lstStyle/>
        <a:p>
          <a:pPr>
            <a:buFont typeface="+mj-lt"/>
            <a:buAutoNum type="arabicPeriod"/>
          </a:pPr>
          <a:r>
            <a:rPr lang="en-GB" sz="1100" b="0" dirty="0"/>
            <a:t>Select ‘Create and Assign’ and answer the following questions</a:t>
          </a:r>
          <a:endParaRPr lang="en-US" sz="1100" dirty="0"/>
        </a:p>
      </dgm:t>
    </dgm:pt>
    <dgm:pt modelId="{523006EE-408D-4C9A-AABE-05C76C15631D}" type="sibTrans" cxnId="{F8E85937-E185-4303-8136-295CC132359B}">
      <dgm:prSet/>
      <dgm:spPr/>
      <dgm:t>
        <a:bodyPr/>
        <a:lstStyle/>
        <a:p>
          <a:endParaRPr lang="en-US"/>
        </a:p>
      </dgm:t>
    </dgm:pt>
    <dgm:pt modelId="{C5674859-64EC-4E61-B03B-20DF873BCAFC}" type="parTrans" cxnId="{F8E85937-E185-4303-8136-295CC132359B}">
      <dgm:prSet/>
      <dgm:spPr/>
      <dgm:t>
        <a:bodyPr/>
        <a:lstStyle/>
        <a:p>
          <a:endParaRPr lang="en-US"/>
        </a:p>
      </dgm:t>
    </dgm:pt>
    <dgm:pt modelId="{BF831411-8789-4697-8981-FC915A82CBEB}" type="pres">
      <dgm:prSet presAssocID="{4ED175CF-358E-474E-A884-47D592703046}" presName="Name0" presStyleCnt="0">
        <dgm:presLayoutVars>
          <dgm:dir/>
          <dgm:animLvl val="lvl"/>
          <dgm:resizeHandles val="exact"/>
        </dgm:presLayoutVars>
      </dgm:prSet>
      <dgm:spPr/>
    </dgm:pt>
    <dgm:pt modelId="{4B917F6A-62EE-4C39-9396-83A6670A58FA}" type="pres">
      <dgm:prSet presAssocID="{48099AFB-C5D4-4C03-AE31-637752D1CAC8}" presName="parTxOnly" presStyleLbl="node1" presStyleIdx="0" presStyleCnt="3">
        <dgm:presLayoutVars>
          <dgm:chMax val="0"/>
          <dgm:chPref val="0"/>
          <dgm:bulletEnabled val="1"/>
        </dgm:presLayoutVars>
      </dgm:prSet>
      <dgm:spPr/>
      <dgm:t>
        <a:bodyPr/>
        <a:lstStyle/>
        <a:p>
          <a:endParaRPr lang="en-GB"/>
        </a:p>
      </dgm:t>
    </dgm:pt>
    <dgm:pt modelId="{560BC13E-09C4-40B0-ABD2-E666B9CF22E5}" type="pres">
      <dgm:prSet presAssocID="{311EF235-7A67-476B-9414-E69112E23DB7}" presName="parTxOnlySpace" presStyleCnt="0"/>
      <dgm:spPr/>
    </dgm:pt>
    <dgm:pt modelId="{BB6C9C52-0979-4DB2-8515-928606FD59C8}" type="pres">
      <dgm:prSet presAssocID="{3F4BA404-9847-481F-8167-6ABCDE4AA465}" presName="parTxOnly" presStyleLbl="node1" presStyleIdx="1" presStyleCnt="3">
        <dgm:presLayoutVars>
          <dgm:chMax val="0"/>
          <dgm:chPref val="0"/>
          <dgm:bulletEnabled val="1"/>
        </dgm:presLayoutVars>
      </dgm:prSet>
      <dgm:spPr/>
      <dgm:t>
        <a:bodyPr/>
        <a:lstStyle/>
        <a:p>
          <a:endParaRPr lang="en-GB"/>
        </a:p>
      </dgm:t>
    </dgm:pt>
    <dgm:pt modelId="{4F159EDF-445B-424D-8117-7D470BE7B578}" type="pres">
      <dgm:prSet presAssocID="{BCC444A1-140C-40A3-8FF1-F852A2BF16C9}" presName="parTxOnlySpace" presStyleCnt="0"/>
      <dgm:spPr/>
    </dgm:pt>
    <dgm:pt modelId="{E1A6354F-B95E-48FF-8C5D-70D3B9BA1583}" type="pres">
      <dgm:prSet presAssocID="{8CB8142E-0D66-4C3E-AA3B-BE4DA57795A4}" presName="parTxOnly" presStyleLbl="node1" presStyleIdx="2" presStyleCnt="3">
        <dgm:presLayoutVars>
          <dgm:chMax val="0"/>
          <dgm:chPref val="0"/>
          <dgm:bulletEnabled val="1"/>
        </dgm:presLayoutVars>
      </dgm:prSet>
      <dgm:spPr/>
      <dgm:t>
        <a:bodyPr/>
        <a:lstStyle/>
        <a:p>
          <a:endParaRPr lang="en-GB"/>
        </a:p>
      </dgm:t>
    </dgm:pt>
  </dgm:ptLst>
  <dgm:cxnLst>
    <dgm:cxn modelId="{3973574E-ECCA-46C2-B3DF-85DBFECE2163}" srcId="{4ED175CF-358E-474E-A884-47D592703046}" destId="{3F4BA404-9847-481F-8167-6ABCDE4AA465}" srcOrd="1" destOrd="0" parTransId="{9C85534E-2B30-485D-9127-A81C9EA8B0BF}" sibTransId="{BCC444A1-140C-40A3-8FF1-F852A2BF16C9}"/>
    <dgm:cxn modelId="{C9DAB243-5CB8-4AC3-9167-4F6075C05AEC}" srcId="{4ED175CF-358E-474E-A884-47D592703046}" destId="{48099AFB-C5D4-4C03-AE31-637752D1CAC8}" srcOrd="0" destOrd="0" parTransId="{155B5600-4490-4481-B652-49A05CAC8E63}" sibTransId="{311EF235-7A67-476B-9414-E69112E23DB7}"/>
    <dgm:cxn modelId="{F8E85937-E185-4303-8136-295CC132359B}" srcId="{4ED175CF-358E-474E-A884-47D592703046}" destId="{8CB8142E-0D66-4C3E-AA3B-BE4DA57795A4}" srcOrd="2" destOrd="0" parTransId="{C5674859-64EC-4E61-B03B-20DF873BCAFC}" sibTransId="{523006EE-408D-4C9A-AABE-05C76C15631D}"/>
    <dgm:cxn modelId="{E4C915DF-0FC3-4F73-AC8F-BCC25245252E}" type="presOf" srcId="{48099AFB-C5D4-4C03-AE31-637752D1CAC8}" destId="{4B917F6A-62EE-4C39-9396-83A6670A58FA}" srcOrd="0" destOrd="0" presId="urn:microsoft.com/office/officeart/2005/8/layout/chevron1"/>
    <dgm:cxn modelId="{A429D263-938A-4E7E-908D-E107D4060745}" type="presOf" srcId="{3F4BA404-9847-481F-8167-6ABCDE4AA465}" destId="{BB6C9C52-0979-4DB2-8515-928606FD59C8}" srcOrd="0" destOrd="0" presId="urn:microsoft.com/office/officeart/2005/8/layout/chevron1"/>
    <dgm:cxn modelId="{E2DF1E51-2377-43B3-A58C-6567AE5DF064}" type="presOf" srcId="{8CB8142E-0D66-4C3E-AA3B-BE4DA57795A4}" destId="{E1A6354F-B95E-48FF-8C5D-70D3B9BA1583}" srcOrd="0" destOrd="0" presId="urn:microsoft.com/office/officeart/2005/8/layout/chevron1"/>
    <dgm:cxn modelId="{847DEF24-8BB8-4F57-9F9C-DE8A4AE1C260}" type="presOf" srcId="{4ED175CF-358E-474E-A884-47D592703046}" destId="{BF831411-8789-4697-8981-FC915A82CBEB}" srcOrd="0" destOrd="0" presId="urn:microsoft.com/office/officeart/2005/8/layout/chevron1"/>
    <dgm:cxn modelId="{AE9A3D01-3F35-473F-9CA3-D49904FE2CAD}" type="presParOf" srcId="{BF831411-8789-4697-8981-FC915A82CBEB}" destId="{4B917F6A-62EE-4C39-9396-83A6670A58FA}" srcOrd="0" destOrd="0" presId="urn:microsoft.com/office/officeart/2005/8/layout/chevron1"/>
    <dgm:cxn modelId="{296C735F-1954-45FF-AB2A-13DEA67A2FB1}" type="presParOf" srcId="{BF831411-8789-4697-8981-FC915A82CBEB}" destId="{560BC13E-09C4-40B0-ABD2-E666B9CF22E5}" srcOrd="1" destOrd="0" presId="urn:microsoft.com/office/officeart/2005/8/layout/chevron1"/>
    <dgm:cxn modelId="{F0E46D66-5866-47BB-BDA3-1238F7121587}" type="presParOf" srcId="{BF831411-8789-4697-8981-FC915A82CBEB}" destId="{BB6C9C52-0979-4DB2-8515-928606FD59C8}" srcOrd="2" destOrd="0" presId="urn:microsoft.com/office/officeart/2005/8/layout/chevron1"/>
    <dgm:cxn modelId="{CE22A8B1-5349-4702-8156-C478CBAE0EE8}" type="presParOf" srcId="{BF831411-8789-4697-8981-FC915A82CBEB}" destId="{4F159EDF-445B-424D-8117-7D470BE7B578}" srcOrd="3" destOrd="0" presId="urn:microsoft.com/office/officeart/2005/8/layout/chevron1"/>
    <dgm:cxn modelId="{C1D9BFC7-5AB0-46A8-9457-5C9B997073FC}" type="presParOf" srcId="{BF831411-8789-4697-8981-FC915A82CBEB}" destId="{E1A6354F-B95E-48FF-8C5D-70D3B9BA158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17F6A-62EE-4C39-9396-83A6670A58FA}">
      <dsp:nvSpPr>
        <dsp:cNvPr id="0" name=""/>
        <dsp:cNvSpPr/>
      </dsp:nvSpPr>
      <dsp:spPr>
        <a:xfrm>
          <a:off x="2724" y="819967"/>
          <a:ext cx="3318878" cy="132755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buFont typeface="+mj-lt"/>
            <a:buAutoNum type="arabicPeriod"/>
          </a:pPr>
          <a:r>
            <a:rPr lang="en-GB" sz="1100" b="0" kern="1200" dirty="0"/>
            <a:t>Log-in to your SMS account</a:t>
          </a:r>
          <a:endParaRPr lang="en-US" sz="1100" kern="1200" dirty="0"/>
        </a:p>
      </dsp:txBody>
      <dsp:txXfrm>
        <a:off x="666500" y="819967"/>
        <a:ext cx="1991327" cy="1327551"/>
      </dsp:txXfrm>
    </dsp:sp>
    <dsp:sp modelId="{BB6C9C52-0979-4DB2-8515-928606FD59C8}">
      <dsp:nvSpPr>
        <dsp:cNvPr id="0" name=""/>
        <dsp:cNvSpPr/>
      </dsp:nvSpPr>
      <dsp:spPr>
        <a:xfrm>
          <a:off x="2989714" y="819967"/>
          <a:ext cx="3318878" cy="132755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buFont typeface="+mj-lt"/>
            <a:buAutoNum type="arabicPeriod"/>
          </a:pPr>
          <a:r>
            <a:rPr lang="en-GB" sz="1100" b="0" kern="1200" dirty="0"/>
            <a:t>Click on the ‘Workers’ tab in the left-hand drop down menu</a:t>
          </a:r>
          <a:endParaRPr lang="en-US" sz="1100" kern="1200" dirty="0"/>
        </a:p>
      </dsp:txBody>
      <dsp:txXfrm>
        <a:off x="3653490" y="819967"/>
        <a:ext cx="1991327" cy="1327551"/>
      </dsp:txXfrm>
    </dsp:sp>
    <dsp:sp modelId="{E1A6354F-B95E-48FF-8C5D-70D3B9BA1583}">
      <dsp:nvSpPr>
        <dsp:cNvPr id="0" name=""/>
        <dsp:cNvSpPr/>
      </dsp:nvSpPr>
      <dsp:spPr>
        <a:xfrm>
          <a:off x="5976705" y="819967"/>
          <a:ext cx="3318878" cy="132755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buFont typeface="+mj-lt"/>
            <a:buAutoNum type="arabicPeriod"/>
          </a:pPr>
          <a:r>
            <a:rPr lang="en-GB" sz="1100" b="0" kern="1200" dirty="0"/>
            <a:t>Select ‘Create and Assign’ and answer the following questions</a:t>
          </a:r>
          <a:endParaRPr lang="en-US" sz="1100" kern="1200" dirty="0"/>
        </a:p>
      </dsp:txBody>
      <dsp:txXfrm>
        <a:off x="6640481" y="819967"/>
        <a:ext cx="1991327" cy="13275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5AA9E37C-DD1A-4073-B30C-386131B90569}" type="datetimeFigureOut">
              <a:rPr lang="en-GB" smtClean="0"/>
              <a:t>18/12/2019</a:t>
            </a:fld>
            <a:endParaRPr lang="en-GB"/>
          </a:p>
        </p:txBody>
      </p:sp>
      <p:sp>
        <p:nvSpPr>
          <p:cNvPr id="4" name="Slide Image Placeholder 3"/>
          <p:cNvSpPr>
            <a:spLocks noGrp="1" noRot="1" noChangeAspect="1"/>
          </p:cNvSpPr>
          <p:nvPr>
            <p:ph type="sldImg" idx="2"/>
          </p:nvPr>
        </p:nvSpPr>
        <p:spPr>
          <a:xfrm>
            <a:off x="982663" y="1243013"/>
            <a:ext cx="48434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CFC676B2-F24C-455B-A0FE-DDE7C0C01D95}" type="slidenum">
              <a:rPr lang="en-GB" smtClean="0"/>
              <a:t>‹#›</a:t>
            </a:fld>
            <a:endParaRPr lang="en-GB"/>
          </a:p>
        </p:txBody>
      </p:sp>
    </p:spTree>
    <p:extLst>
      <p:ext uri="{BB962C8B-B14F-4D97-AF65-F5344CB8AC3E}">
        <p14:creationId xmlns:p14="http://schemas.microsoft.com/office/powerpoint/2010/main" val="86896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FA0CB21D-7BEC-4DF4-9AB8-64A68C3053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50" r="3902" b="7163"/>
          <a:stretch/>
        </p:blipFill>
        <p:spPr>
          <a:xfrm>
            <a:off x="8466" y="2060812"/>
            <a:ext cx="9510847" cy="4305870"/>
          </a:xfrm>
          <a:prstGeom prst="rect">
            <a:avLst/>
          </a:prstGeom>
        </p:spPr>
      </p:pic>
      <p:sp>
        <p:nvSpPr>
          <p:cNvPr id="2" name="Title 1">
            <a:extLst>
              <a:ext uri="{FF2B5EF4-FFF2-40B4-BE49-F238E27FC236}">
                <a16:creationId xmlns="" xmlns:a16="http://schemas.microsoft.com/office/drawing/2014/main" id="{FEF3EE83-9BB9-481D-8395-69C4DB5CDE1E}"/>
              </a:ext>
            </a:extLst>
          </p:cNvPr>
          <p:cNvSpPr>
            <a:spLocks noGrp="1"/>
          </p:cNvSpPr>
          <p:nvPr>
            <p:ph type="ctrTitle" hasCustomPrompt="1"/>
          </p:nvPr>
        </p:nvSpPr>
        <p:spPr>
          <a:xfrm>
            <a:off x="755929" y="2549670"/>
            <a:ext cx="7429500" cy="1034386"/>
          </a:xfrm>
        </p:spPr>
        <p:txBody>
          <a:bodyPr anchor="t" anchorCtr="0">
            <a:spAutoFit/>
          </a:bodyPr>
          <a:lstStyle>
            <a:lvl1pPr algn="l">
              <a:defRPr sz="3401"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 xmlns:a16="http://schemas.microsoft.com/office/drawing/2014/main" id="{786283A4-33DB-4552-9007-D12033D1E1CF}"/>
              </a:ext>
            </a:extLst>
          </p:cNvPr>
          <p:cNvSpPr>
            <a:spLocks noGrp="1"/>
          </p:cNvSpPr>
          <p:nvPr>
            <p:ph type="subTitle" idx="1" hasCustomPrompt="1"/>
          </p:nvPr>
        </p:nvSpPr>
        <p:spPr>
          <a:xfrm>
            <a:off x="755929" y="4156221"/>
            <a:ext cx="7429500" cy="369332"/>
          </a:xfrm>
        </p:spPr>
        <p:txBody>
          <a:bodyPr>
            <a:spAutoFit/>
          </a:bodyPr>
          <a:lstStyle>
            <a:lvl1pPr marL="0" indent="0" algn="l">
              <a:buNone/>
              <a:defRPr sz="2000" b="1"/>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a:t>Click to edit Presented by/Sub-heading style</a:t>
            </a:r>
            <a:endParaRPr lang="en-GB" dirty="0"/>
          </a:p>
        </p:txBody>
      </p:sp>
      <p:sp>
        <p:nvSpPr>
          <p:cNvPr id="11" name="Text Placeholder 10">
            <a:extLst>
              <a:ext uri="{FF2B5EF4-FFF2-40B4-BE49-F238E27FC236}">
                <a16:creationId xmlns="" xmlns:a16="http://schemas.microsoft.com/office/drawing/2014/main" id="{7AFDDB99-4A42-4713-B148-1FC5187A0930}"/>
              </a:ext>
            </a:extLst>
          </p:cNvPr>
          <p:cNvSpPr>
            <a:spLocks noGrp="1"/>
          </p:cNvSpPr>
          <p:nvPr>
            <p:ph type="body" sz="quarter" idx="13" hasCustomPrompt="1"/>
          </p:nvPr>
        </p:nvSpPr>
        <p:spPr>
          <a:xfrm>
            <a:off x="755848" y="5671239"/>
            <a:ext cx="3296841" cy="286360"/>
          </a:xfrm>
        </p:spPr>
        <p:txBody>
          <a:bodyPr anchor="b" anchorCtr="0">
            <a:spAutoFit/>
          </a:bodyPr>
          <a:lstStyle>
            <a:lvl1pPr marL="0" marR="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sz="1401" b="0">
                <a:latin typeface="Arial" panose="020B0604020202020204" pitchFamily="34" charset="0"/>
                <a:cs typeface="Arial" panose="020B0604020202020204" pitchFamily="34" charset="0"/>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Published DD Month YYYY</a:t>
            </a:r>
          </a:p>
        </p:txBody>
      </p:sp>
    </p:spTree>
    <p:extLst>
      <p:ext uri="{BB962C8B-B14F-4D97-AF65-F5344CB8AC3E}">
        <p14:creationId xmlns:p14="http://schemas.microsoft.com/office/powerpoint/2010/main" val="347968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D00B1E-7CC5-4A29-9FDA-CA9B202B5FCF}"/>
              </a:ext>
            </a:extLst>
          </p:cNvPr>
          <p:cNvSpPr>
            <a:spLocks noGrp="1"/>
          </p:cNvSpPr>
          <p:nvPr>
            <p:ph type="title"/>
          </p:nvPr>
        </p:nvSpPr>
        <p:spPr>
          <a:xfrm>
            <a:off x="682329" y="635473"/>
            <a:ext cx="3194943" cy="1421928"/>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EA8D207-F256-473F-8ACD-7992ADD8222A}"/>
              </a:ext>
            </a:extLst>
          </p:cNvPr>
          <p:cNvSpPr>
            <a:spLocks noGrp="1"/>
          </p:cNvSpPr>
          <p:nvPr>
            <p:ph idx="1"/>
          </p:nvPr>
        </p:nvSpPr>
        <p:spPr>
          <a:xfrm>
            <a:off x="4211341" y="987428"/>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849864E7-4D70-4211-A41C-CD2456D5D5C9}"/>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US"/>
              <a:t>Edit Master text styles</a:t>
            </a:r>
          </a:p>
        </p:txBody>
      </p:sp>
      <p:sp>
        <p:nvSpPr>
          <p:cNvPr id="6" name="Footer Placeholder 5">
            <a:extLst>
              <a:ext uri="{FF2B5EF4-FFF2-40B4-BE49-F238E27FC236}">
                <a16:creationId xmlns="" xmlns:a16="http://schemas.microsoft.com/office/drawing/2014/main" id="{B64C231D-00C0-4BA4-8EC1-A2C808CE3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cxnSp>
        <p:nvCxnSpPr>
          <p:cNvPr id="8" name="Straight Connector 7">
            <a:extLst>
              <a:ext uri="{FF2B5EF4-FFF2-40B4-BE49-F238E27FC236}">
                <a16:creationId xmlns="" xmlns:a16="http://schemas.microsoft.com/office/drawing/2014/main" id="{99244842-F40C-4798-A6E8-44740CEF0AEC}"/>
              </a:ext>
            </a:extLst>
          </p:cNvPr>
          <p:cNvCxnSpPr/>
          <p:nvPr userDrawn="1"/>
        </p:nvCxnSpPr>
        <p:spPr>
          <a:xfrm>
            <a:off x="-20323" y="6414347"/>
            <a:ext cx="1006517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29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846B65-0149-4100-B804-D2C789D96D47}"/>
              </a:ext>
            </a:extLst>
          </p:cNvPr>
          <p:cNvSpPr>
            <a:spLocks noGrp="1"/>
          </p:cNvSpPr>
          <p:nvPr>
            <p:ph type="title"/>
          </p:nvPr>
        </p:nvSpPr>
        <p:spPr>
          <a:xfrm>
            <a:off x="682329" y="635473"/>
            <a:ext cx="3194943" cy="1421928"/>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3246C89B-BCF7-4515-83E9-A3C71E9652A2}"/>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en-US"/>
              <a:t>Click icon to add picture</a:t>
            </a:r>
            <a:endParaRPr lang="en-GB"/>
          </a:p>
        </p:txBody>
      </p:sp>
      <p:sp>
        <p:nvSpPr>
          <p:cNvPr id="4" name="Text Placeholder 3">
            <a:extLst>
              <a:ext uri="{FF2B5EF4-FFF2-40B4-BE49-F238E27FC236}">
                <a16:creationId xmlns="" xmlns:a16="http://schemas.microsoft.com/office/drawing/2014/main" id="{D143B3E4-DD4B-4F60-B675-7EE726FC7D05}"/>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US"/>
              <a:t>Edit Master text styles</a:t>
            </a:r>
          </a:p>
        </p:txBody>
      </p:sp>
      <p:sp>
        <p:nvSpPr>
          <p:cNvPr id="6" name="Footer Placeholder 5">
            <a:extLst>
              <a:ext uri="{FF2B5EF4-FFF2-40B4-BE49-F238E27FC236}">
                <a16:creationId xmlns="" xmlns:a16="http://schemas.microsoft.com/office/drawing/2014/main" id="{605A4386-6EBC-49F7-B127-B0EBBFF21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cxnSp>
        <p:nvCxnSpPr>
          <p:cNvPr id="8" name="Straight Connector 7">
            <a:extLst>
              <a:ext uri="{FF2B5EF4-FFF2-40B4-BE49-F238E27FC236}">
                <a16:creationId xmlns="" xmlns:a16="http://schemas.microsoft.com/office/drawing/2014/main" id="{5CE63303-5DEF-4DCC-B38F-7199C345820D}"/>
              </a:ext>
            </a:extLst>
          </p:cNvPr>
          <p:cNvCxnSpPr/>
          <p:nvPr userDrawn="1"/>
        </p:nvCxnSpPr>
        <p:spPr>
          <a:xfrm>
            <a:off x="-20323" y="6414347"/>
            <a:ext cx="1006517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37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 xmlns:a16="http://schemas.microsoft.com/office/drawing/2014/main" id="{AC158A1F-8F81-4146-95DA-CEF409E4CE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cxnSp>
        <p:nvCxnSpPr>
          <p:cNvPr id="7" name="Straight Connector 6">
            <a:extLst>
              <a:ext uri="{FF2B5EF4-FFF2-40B4-BE49-F238E27FC236}">
                <a16:creationId xmlns="" xmlns:a16="http://schemas.microsoft.com/office/drawing/2014/main" id="{BF00ED38-153E-4F94-BC9D-8AEDF8B6C20E}"/>
              </a:ext>
            </a:extLst>
          </p:cNvPr>
          <p:cNvCxnSpPr/>
          <p:nvPr userDrawn="1"/>
        </p:nvCxnSpPr>
        <p:spPr>
          <a:xfrm>
            <a:off x="-20323" y="6414347"/>
            <a:ext cx="1006517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14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3E0E009-FA67-4DB0-9941-4B016B540462}"/>
              </a:ext>
            </a:extLst>
          </p:cNvPr>
          <p:cNvSpPr>
            <a:spLocks noGrp="1"/>
          </p:cNvSpPr>
          <p:nvPr>
            <p:ph type="title" orient="vert"/>
          </p:nvPr>
        </p:nvSpPr>
        <p:spPr>
          <a:xfrm>
            <a:off x="8597099" y="365125"/>
            <a:ext cx="627864"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AC6841E8-6B80-423A-957E-5BF42338425B}"/>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 xmlns:a16="http://schemas.microsoft.com/office/drawing/2014/main" id="{40EBF63B-FEF9-4C03-9300-380CF7AC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cxnSp>
        <p:nvCxnSpPr>
          <p:cNvPr id="7" name="Straight Connector 6">
            <a:extLst>
              <a:ext uri="{FF2B5EF4-FFF2-40B4-BE49-F238E27FC236}">
                <a16:creationId xmlns="" xmlns:a16="http://schemas.microsoft.com/office/drawing/2014/main" id="{CAA7A618-5966-45B9-903B-148744380E4A}"/>
              </a:ext>
            </a:extLst>
          </p:cNvPr>
          <p:cNvCxnSpPr/>
          <p:nvPr userDrawn="1"/>
        </p:nvCxnSpPr>
        <p:spPr>
          <a:xfrm>
            <a:off x="-20323" y="6414347"/>
            <a:ext cx="1006517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40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C0FCC9-C3AF-4E08-A905-07A58A845817}"/>
              </a:ext>
            </a:extLst>
          </p:cNvPr>
          <p:cNvSpPr>
            <a:spLocks noGrp="1"/>
          </p:cNvSpPr>
          <p:nvPr>
            <p:ph type="title"/>
          </p:nvPr>
        </p:nvSpPr>
        <p:spPr>
          <a:xfrm>
            <a:off x="292501" y="360003"/>
            <a:ext cx="9300007"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 xmlns:a16="http://schemas.microsoft.com/office/drawing/2014/main" id="{E93FDBA4-4D5B-4377-BB63-5EFB26E87BF2}"/>
              </a:ext>
            </a:extLst>
          </p:cNvPr>
          <p:cNvSpPr>
            <a:spLocks noGrp="1"/>
          </p:cNvSpPr>
          <p:nvPr>
            <p:ph idx="1" hasCustomPrompt="1"/>
          </p:nvPr>
        </p:nvSpPr>
        <p:spPr>
          <a:xfrm>
            <a:off x="292501" y="1440000"/>
            <a:ext cx="9300007"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1"/>
              </a:spcAft>
              <a:buNone/>
              <a:defRPr lang="en-US" sz="1600" b="1" kern="1200" dirty="0">
                <a:solidFill>
                  <a:schemeClr val="tx1"/>
                </a:solidFill>
                <a:latin typeface="+mn-lt"/>
                <a:ea typeface="+mn-ea"/>
                <a:cs typeface="+mn-cs"/>
              </a:defRPr>
            </a:lvl2pPr>
            <a:lvl3pPr marL="0" indent="0">
              <a:lnSpc>
                <a:spcPct val="90000"/>
              </a:lnSpc>
              <a:spcBef>
                <a:spcPts val="0"/>
              </a:spcBef>
              <a:spcAft>
                <a:spcPts val="601"/>
              </a:spcAft>
              <a:buNone/>
              <a:defRPr lang="en-US" sz="1600" kern="1200" dirty="0">
                <a:solidFill>
                  <a:schemeClr val="tx1"/>
                </a:solidFill>
                <a:latin typeface="+mn-lt"/>
                <a:ea typeface="+mn-ea"/>
                <a:cs typeface="+mn-cs"/>
              </a:defRPr>
            </a:lvl3pPr>
            <a:lvl4pPr marL="0" indent="-228606">
              <a:defRPr lang="en-US" sz="1600" kern="1200" dirty="0">
                <a:solidFill>
                  <a:schemeClr val="tx1"/>
                </a:solidFill>
                <a:latin typeface="+mn-lt"/>
                <a:ea typeface="+mn-ea"/>
                <a:cs typeface="+mn-cs"/>
              </a:defRPr>
            </a:lvl4pPr>
            <a:lvl5pPr marL="460812" indent="-228606">
              <a:defRPr lang="en-GB" sz="1600" kern="1200" dirty="0">
                <a:solidFill>
                  <a:schemeClr val="tx1"/>
                </a:solidFill>
                <a:latin typeface="+mn-lt"/>
                <a:ea typeface="+mn-ea"/>
                <a:cs typeface="+mn-cs"/>
              </a:defRPr>
            </a:lvl5pPr>
          </a:lstStyle>
          <a:p>
            <a:pPr marL="0" lvl="0" indent="0" algn="l" defTabSz="914423"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23" rtl="0" eaLnBrk="1" latinLnBrk="0" hangingPunct="1">
              <a:lnSpc>
                <a:spcPct val="90000"/>
              </a:lnSpc>
              <a:spcBef>
                <a:spcPts val="0"/>
              </a:spcBef>
              <a:spcAft>
                <a:spcPts val="601"/>
              </a:spcAft>
              <a:buFont typeface="Arial" panose="020B0604020202020204" pitchFamily="34" charset="0"/>
              <a:buNone/>
            </a:pPr>
            <a:r>
              <a:rPr lang="en-US" dirty="0"/>
              <a:t>Heading 2</a:t>
            </a:r>
          </a:p>
          <a:p>
            <a:pPr marL="0" lvl="2" indent="0" algn="l" defTabSz="914423" rtl="0" eaLnBrk="1" latinLnBrk="0" hangingPunct="1">
              <a:lnSpc>
                <a:spcPct val="90000"/>
              </a:lnSpc>
              <a:spcBef>
                <a:spcPts val="0"/>
              </a:spcBef>
              <a:spcAft>
                <a:spcPts val="601"/>
              </a:spcAft>
              <a:buFont typeface="Arial" panose="020B0604020202020204" pitchFamily="34" charset="0"/>
              <a:buNone/>
            </a:pPr>
            <a:r>
              <a:rPr lang="en-US" dirty="0"/>
              <a:t>Body copy</a:t>
            </a:r>
          </a:p>
          <a:p>
            <a:pPr marL="0" lvl="3" indent="-228606" algn="l" defTabSz="914423" rtl="0" eaLnBrk="1" latinLnBrk="0" hangingPunct="1">
              <a:lnSpc>
                <a:spcPct val="90000"/>
              </a:lnSpc>
              <a:spcBef>
                <a:spcPts val="500"/>
              </a:spcBef>
              <a:buFont typeface="Arial" panose="020B0604020202020204" pitchFamily="34" charset="0"/>
              <a:buChar char="•"/>
            </a:pPr>
            <a:r>
              <a:rPr lang="en-US" dirty="0"/>
              <a:t>Bullet</a:t>
            </a:r>
          </a:p>
          <a:p>
            <a:pPr marL="460812" lvl="4" indent="-228606" algn="l" defTabSz="914423"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 xmlns:a16="http://schemas.microsoft.com/office/drawing/2014/main" id="{5EDE29FC-0AE3-49EE-B903-BD5846EC98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cxnSp>
        <p:nvCxnSpPr>
          <p:cNvPr id="8" name="Straight Connector 7">
            <a:extLst>
              <a:ext uri="{FF2B5EF4-FFF2-40B4-BE49-F238E27FC236}">
                <a16:creationId xmlns="" xmlns:a16="http://schemas.microsoft.com/office/drawing/2014/main" id="{16980933-B0E6-4412-ADFE-0B2B59BF2CF4}"/>
              </a:ext>
            </a:extLst>
          </p:cNvPr>
          <p:cNvCxnSpPr/>
          <p:nvPr userDrawn="1"/>
        </p:nvCxnSpPr>
        <p:spPr>
          <a:xfrm>
            <a:off x="-20323" y="6414347"/>
            <a:ext cx="1006517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54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C0FCC9-C3AF-4E08-A905-07A58A845817}"/>
              </a:ext>
            </a:extLst>
          </p:cNvPr>
          <p:cNvSpPr>
            <a:spLocks noGrp="1"/>
          </p:cNvSpPr>
          <p:nvPr>
            <p:ph type="title"/>
          </p:nvPr>
        </p:nvSpPr>
        <p:spPr>
          <a:xfrm>
            <a:off x="292501" y="360003"/>
            <a:ext cx="9300007"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 xmlns:a16="http://schemas.microsoft.com/office/drawing/2014/main" id="{E93FDBA4-4D5B-4377-BB63-5EFB26E87BF2}"/>
              </a:ext>
            </a:extLst>
          </p:cNvPr>
          <p:cNvSpPr>
            <a:spLocks noGrp="1"/>
          </p:cNvSpPr>
          <p:nvPr>
            <p:ph idx="1" hasCustomPrompt="1"/>
          </p:nvPr>
        </p:nvSpPr>
        <p:spPr>
          <a:xfrm>
            <a:off x="292501" y="1440000"/>
            <a:ext cx="9300007"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1"/>
              </a:spcAft>
              <a:buNone/>
              <a:defRPr lang="en-US" sz="1600" b="1" kern="1200" dirty="0">
                <a:solidFill>
                  <a:schemeClr val="tx1"/>
                </a:solidFill>
                <a:latin typeface="+mn-lt"/>
                <a:ea typeface="+mn-ea"/>
                <a:cs typeface="+mn-cs"/>
              </a:defRPr>
            </a:lvl2pPr>
            <a:lvl3pPr marL="0" indent="0">
              <a:lnSpc>
                <a:spcPct val="90000"/>
              </a:lnSpc>
              <a:spcBef>
                <a:spcPts val="0"/>
              </a:spcBef>
              <a:spcAft>
                <a:spcPts val="601"/>
              </a:spcAft>
              <a:buNone/>
              <a:defRPr lang="en-US" sz="1600" kern="1200" dirty="0">
                <a:solidFill>
                  <a:schemeClr val="tx1"/>
                </a:solidFill>
                <a:latin typeface="+mn-lt"/>
                <a:ea typeface="+mn-ea"/>
                <a:cs typeface="+mn-cs"/>
              </a:defRPr>
            </a:lvl3pPr>
            <a:lvl4pPr marL="0" indent="-228606">
              <a:defRPr lang="en-US" sz="1600" kern="1200" dirty="0">
                <a:solidFill>
                  <a:schemeClr val="tx1"/>
                </a:solidFill>
                <a:latin typeface="+mn-lt"/>
                <a:ea typeface="+mn-ea"/>
                <a:cs typeface="+mn-cs"/>
              </a:defRPr>
            </a:lvl4pPr>
            <a:lvl5pPr marL="460812" indent="-228606">
              <a:defRPr lang="en-GB" sz="1600" kern="1200" dirty="0">
                <a:solidFill>
                  <a:schemeClr val="tx1"/>
                </a:solidFill>
                <a:latin typeface="+mn-lt"/>
                <a:ea typeface="+mn-ea"/>
                <a:cs typeface="+mn-cs"/>
              </a:defRPr>
            </a:lvl5pPr>
          </a:lstStyle>
          <a:p>
            <a:pPr marL="0" lvl="0" indent="0" algn="l" defTabSz="914423"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23" rtl="0" eaLnBrk="1" latinLnBrk="0" hangingPunct="1">
              <a:lnSpc>
                <a:spcPct val="90000"/>
              </a:lnSpc>
              <a:spcBef>
                <a:spcPts val="0"/>
              </a:spcBef>
              <a:spcAft>
                <a:spcPts val="601"/>
              </a:spcAft>
              <a:buFont typeface="Arial" panose="020B0604020202020204" pitchFamily="34" charset="0"/>
              <a:buNone/>
            </a:pPr>
            <a:r>
              <a:rPr lang="en-US" dirty="0"/>
              <a:t>Heading 2</a:t>
            </a:r>
          </a:p>
          <a:p>
            <a:pPr marL="0" lvl="2" indent="0" algn="l" defTabSz="914423" rtl="0" eaLnBrk="1" latinLnBrk="0" hangingPunct="1">
              <a:lnSpc>
                <a:spcPct val="90000"/>
              </a:lnSpc>
              <a:spcBef>
                <a:spcPts val="0"/>
              </a:spcBef>
              <a:spcAft>
                <a:spcPts val="601"/>
              </a:spcAft>
              <a:buFont typeface="Arial" panose="020B0604020202020204" pitchFamily="34" charset="0"/>
              <a:buNone/>
            </a:pPr>
            <a:r>
              <a:rPr lang="en-US" dirty="0"/>
              <a:t>Body copy</a:t>
            </a:r>
          </a:p>
          <a:p>
            <a:pPr marL="0" lvl="3" indent="-228606" algn="l" defTabSz="914423" rtl="0" eaLnBrk="1" latinLnBrk="0" hangingPunct="1">
              <a:lnSpc>
                <a:spcPct val="90000"/>
              </a:lnSpc>
              <a:spcBef>
                <a:spcPts val="500"/>
              </a:spcBef>
              <a:buFont typeface="Arial" panose="020B0604020202020204" pitchFamily="34" charset="0"/>
              <a:buChar char="•"/>
            </a:pPr>
            <a:r>
              <a:rPr lang="en-US" dirty="0"/>
              <a:t>Bullet</a:t>
            </a:r>
          </a:p>
          <a:p>
            <a:pPr marL="460812" lvl="4" indent="-228606" algn="l" defTabSz="914423"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 xmlns:a16="http://schemas.microsoft.com/office/drawing/2014/main" id="{5EDE29FC-0AE3-49EE-B903-BD5846EC98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20282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BA56A6B2-45CE-47D3-ADDB-BD31EA1119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
            <a:ext cx="9899122" cy="6857999"/>
          </a:xfrm>
          <a:prstGeom prst="rect">
            <a:avLst/>
          </a:prstGeom>
        </p:spPr>
      </p:pic>
      <p:sp>
        <p:nvSpPr>
          <p:cNvPr id="2" name="Title 1">
            <a:extLst>
              <a:ext uri="{FF2B5EF4-FFF2-40B4-BE49-F238E27FC236}">
                <a16:creationId xmlns="" xmlns:a16="http://schemas.microsoft.com/office/drawing/2014/main" id="{0ED93AC6-2F50-4B91-B6DD-840E6B04BBBF}"/>
              </a:ext>
            </a:extLst>
          </p:cNvPr>
          <p:cNvSpPr>
            <a:spLocks noGrp="1"/>
          </p:cNvSpPr>
          <p:nvPr>
            <p:ph type="title" hasCustomPrompt="1"/>
          </p:nvPr>
        </p:nvSpPr>
        <p:spPr>
          <a:xfrm>
            <a:off x="675878" y="2587194"/>
            <a:ext cx="8543925" cy="590931"/>
          </a:xfrm>
        </p:spPr>
        <p:txBody>
          <a:bodyPr anchor="t" anchorCtr="0">
            <a:spAutoFit/>
          </a:bodyPr>
          <a:lstStyle>
            <a:lvl1pPr>
              <a:defRPr sz="3600" b="1"/>
            </a:lvl1pPr>
          </a:lstStyle>
          <a:p>
            <a:r>
              <a:rPr lang="en-US" dirty="0"/>
              <a:t>Section heading</a:t>
            </a:r>
            <a:endParaRPr lang="en-GB" dirty="0"/>
          </a:p>
        </p:txBody>
      </p:sp>
      <p:sp>
        <p:nvSpPr>
          <p:cNvPr id="3" name="Text Placeholder 2">
            <a:extLst>
              <a:ext uri="{FF2B5EF4-FFF2-40B4-BE49-F238E27FC236}">
                <a16:creationId xmlns="" xmlns:a16="http://schemas.microsoft.com/office/drawing/2014/main" id="{2EA3EC35-1DF4-42E8-843A-F1C2835A2218}"/>
              </a:ext>
            </a:extLst>
          </p:cNvPr>
          <p:cNvSpPr>
            <a:spLocks noGrp="1"/>
          </p:cNvSpPr>
          <p:nvPr>
            <p:ph type="body" idx="1" hasCustomPrompt="1"/>
          </p:nvPr>
        </p:nvSpPr>
        <p:spPr>
          <a:xfrm>
            <a:off x="675878" y="3789941"/>
            <a:ext cx="8543925" cy="369332"/>
          </a:xfrm>
        </p:spPr>
        <p:txBody>
          <a:bodyPr>
            <a:spAutoFit/>
          </a:bodyPr>
          <a:lstStyle>
            <a:lvl1pPr marL="0" indent="0">
              <a:buNone/>
              <a:defRPr sz="2000" b="1">
                <a:solidFill>
                  <a:schemeClr val="tx1"/>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dirty="0"/>
              <a:t>Sub-heading</a:t>
            </a:r>
          </a:p>
        </p:txBody>
      </p:sp>
    </p:spTree>
    <p:extLst>
      <p:ext uri="{BB962C8B-B14F-4D97-AF65-F5344CB8AC3E}">
        <p14:creationId xmlns:p14="http://schemas.microsoft.com/office/powerpoint/2010/main" val="196778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sp>
        <p:nvSpPr>
          <p:cNvPr id="10" name="AutoShape 3">
            <a:extLst>
              <a:ext uri="{FF2B5EF4-FFF2-40B4-BE49-F238E27FC236}">
                <a16:creationId xmlns="" xmlns:a16="http://schemas.microsoft.com/office/drawing/2014/main" id="{4FAAD646-2462-41CA-AE4B-76753CEDFF52}"/>
              </a:ext>
            </a:extLst>
          </p:cNvPr>
          <p:cNvSpPr>
            <a:spLocks noChangeAspect="1" noChangeArrowheads="1" noTextEdit="1"/>
          </p:cNvSpPr>
          <p:nvPr userDrawn="1"/>
        </p:nvSpPr>
        <p:spPr bwMode="auto">
          <a:xfrm>
            <a:off x="0" y="0"/>
            <a:ext cx="987246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GB" sz="1801"/>
          </a:p>
        </p:txBody>
      </p:sp>
      <p:sp>
        <p:nvSpPr>
          <p:cNvPr id="3" name="Text Placeholder 2">
            <a:extLst>
              <a:ext uri="{FF2B5EF4-FFF2-40B4-BE49-F238E27FC236}">
                <a16:creationId xmlns="" xmlns:a16="http://schemas.microsoft.com/office/drawing/2014/main" id="{2EA3EC35-1DF4-42E8-843A-F1C2835A2218}"/>
              </a:ext>
            </a:extLst>
          </p:cNvPr>
          <p:cNvSpPr>
            <a:spLocks noGrp="1"/>
          </p:cNvSpPr>
          <p:nvPr>
            <p:ph type="body" idx="1" hasCustomPrompt="1"/>
          </p:nvPr>
        </p:nvSpPr>
        <p:spPr>
          <a:xfrm>
            <a:off x="738260" y="901416"/>
            <a:ext cx="8454809" cy="563359"/>
          </a:xfrm>
        </p:spPr>
        <p:txBody>
          <a:bodyPr>
            <a:spAutoFit/>
          </a:bodyPr>
          <a:lstStyle>
            <a:lvl1pPr marL="0" indent="0">
              <a:buNone/>
              <a:defRPr sz="3401" b="0">
                <a:solidFill>
                  <a:schemeClr val="tx1"/>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dirty="0"/>
              <a:t>Large text page</a:t>
            </a:r>
          </a:p>
        </p:txBody>
      </p:sp>
      <p:sp>
        <p:nvSpPr>
          <p:cNvPr id="5" name="Footer Placeholder 4">
            <a:extLst>
              <a:ext uri="{FF2B5EF4-FFF2-40B4-BE49-F238E27FC236}">
                <a16:creationId xmlns=""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 xmlns:a16="http://schemas.microsoft.com/office/drawing/2014/main" id="{9C8A0FD4-F699-4BB5-A3C8-3A511F41233C}"/>
              </a:ext>
            </a:extLst>
          </p:cNvPr>
          <p:cNvSpPr/>
          <p:nvPr userDrawn="1"/>
        </p:nvSpPr>
        <p:spPr>
          <a:xfrm flipH="1">
            <a:off x="441645" y="553338"/>
            <a:ext cx="9015047" cy="5390262"/>
          </a:xfrm>
          <a:prstGeom prst="round2DiagRect">
            <a:avLst/>
          </a:prstGeom>
          <a:noFill/>
          <a:ln w="2286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sz="1801" dirty="0">
              <a:solidFill>
                <a:schemeClr val="tx1"/>
              </a:solidFill>
            </a:endParaRPr>
          </a:p>
        </p:txBody>
      </p:sp>
      <p:cxnSp>
        <p:nvCxnSpPr>
          <p:cNvPr id="11" name="Straight Connector 10">
            <a:extLst>
              <a:ext uri="{FF2B5EF4-FFF2-40B4-BE49-F238E27FC236}">
                <a16:creationId xmlns="" xmlns:a16="http://schemas.microsoft.com/office/drawing/2014/main" id="{4A23DE23-BA05-4DAF-912F-043427402F6F}"/>
              </a:ext>
            </a:extLst>
          </p:cNvPr>
          <p:cNvCxnSpPr/>
          <p:nvPr userDrawn="1"/>
        </p:nvCxnSpPr>
        <p:spPr>
          <a:xfrm>
            <a:off x="-20323" y="6414347"/>
            <a:ext cx="1006517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39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266CC20F-2520-4988-AFE4-EBE97F23EF9C}"/>
              </a:ext>
            </a:extLst>
          </p:cNvPr>
          <p:cNvSpPr>
            <a:spLocks noGrp="1"/>
          </p:cNvSpPr>
          <p:nvPr>
            <p:ph sz="half" idx="1" hasCustomPrompt="1"/>
          </p:nvPr>
        </p:nvSpPr>
        <p:spPr>
          <a:xfrm>
            <a:off x="292500" y="1440000"/>
            <a:ext cx="4533750" cy="4711418"/>
          </a:xfrm>
        </p:spPr>
        <p:txBody>
          <a:bodyPr/>
          <a:lstStyle>
            <a:lvl1pPr marL="0" indent="0" algn="l" defTabSz="914423"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23" rtl="0" eaLnBrk="1" latinLnBrk="0" hangingPunct="1">
              <a:lnSpc>
                <a:spcPct val="90000"/>
              </a:lnSpc>
              <a:spcBef>
                <a:spcPts val="0"/>
              </a:spcBef>
              <a:spcAft>
                <a:spcPts val="601"/>
              </a:spcAft>
              <a:buFont typeface="Arial" panose="020B0604020202020204" pitchFamily="34" charset="0"/>
              <a:buNone/>
              <a:defRPr/>
            </a:lvl3pPr>
            <a:lvl4pPr marL="0" indent="-228606" algn="l" defTabSz="914423" rtl="0" eaLnBrk="1" latinLnBrk="0" hangingPunct="1">
              <a:lnSpc>
                <a:spcPct val="90000"/>
              </a:lnSpc>
              <a:spcBef>
                <a:spcPts val="500"/>
              </a:spcBef>
              <a:buFont typeface="Arial" panose="020B0604020202020204" pitchFamily="34" charset="0"/>
              <a:buChar char="•"/>
              <a:defRPr/>
            </a:lvl4pPr>
            <a:lvl5pPr marL="460812" indent="-228606" algn="l" defTabSz="914423" rtl="0" eaLnBrk="1" latinLnBrk="0" hangingPunct="1">
              <a:lnSpc>
                <a:spcPct val="90000"/>
              </a:lnSpc>
              <a:spcBef>
                <a:spcPts val="500"/>
              </a:spcBef>
              <a:buFont typeface="Arial" panose="020B0604020202020204" pitchFamily="34" charset="0"/>
              <a:buChar char="•"/>
              <a:defRPr/>
            </a:lvl5pPr>
          </a:lstStyle>
          <a:p>
            <a:pPr marL="0" lvl="0" indent="0" algn="l" defTabSz="914423"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23" rtl="0" eaLnBrk="1" latinLnBrk="0" hangingPunct="1">
              <a:lnSpc>
                <a:spcPct val="90000"/>
              </a:lnSpc>
              <a:spcBef>
                <a:spcPts val="0"/>
              </a:spcBef>
              <a:spcAft>
                <a:spcPts val="601"/>
              </a:spcAft>
              <a:buFont typeface="Arial" panose="020B0604020202020204" pitchFamily="34" charset="0"/>
              <a:buNone/>
            </a:pPr>
            <a:r>
              <a:rPr lang="en-US" dirty="0"/>
              <a:t>Heading 2</a:t>
            </a:r>
          </a:p>
          <a:p>
            <a:pPr marL="0" lvl="2" indent="0" algn="l" defTabSz="914423" rtl="0" eaLnBrk="1" latinLnBrk="0" hangingPunct="1">
              <a:lnSpc>
                <a:spcPct val="90000"/>
              </a:lnSpc>
              <a:spcBef>
                <a:spcPts val="0"/>
              </a:spcBef>
              <a:spcAft>
                <a:spcPts val="601"/>
              </a:spcAft>
              <a:buFont typeface="Arial" panose="020B0604020202020204" pitchFamily="34" charset="0"/>
              <a:buNone/>
            </a:pPr>
            <a:r>
              <a:rPr lang="en-US" dirty="0"/>
              <a:t>Body copy</a:t>
            </a:r>
          </a:p>
          <a:p>
            <a:pPr marL="0" lvl="3" indent="-228606" algn="l" defTabSz="914423" rtl="0" eaLnBrk="1" latinLnBrk="0" hangingPunct="1">
              <a:lnSpc>
                <a:spcPct val="90000"/>
              </a:lnSpc>
              <a:spcBef>
                <a:spcPts val="500"/>
              </a:spcBef>
              <a:buFont typeface="Arial" panose="020B0604020202020204" pitchFamily="34" charset="0"/>
              <a:buChar char="•"/>
            </a:pPr>
            <a:r>
              <a:rPr lang="en-US" dirty="0"/>
              <a:t>Bullet</a:t>
            </a:r>
          </a:p>
          <a:p>
            <a:pPr marL="460812" lvl="4" indent="-228606" algn="l" defTabSz="914423"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4" name="Content Placeholder 3">
            <a:extLst>
              <a:ext uri="{FF2B5EF4-FFF2-40B4-BE49-F238E27FC236}">
                <a16:creationId xmlns="" xmlns:a16="http://schemas.microsoft.com/office/drawing/2014/main" id="{2ABA3220-04BF-4C22-9F1D-EA71CB2E4D12}"/>
              </a:ext>
            </a:extLst>
          </p:cNvPr>
          <p:cNvSpPr>
            <a:spLocks noGrp="1"/>
          </p:cNvSpPr>
          <p:nvPr>
            <p:ph sz="half" idx="2" hasCustomPrompt="1"/>
          </p:nvPr>
        </p:nvSpPr>
        <p:spPr>
          <a:xfrm>
            <a:off x="5057059" y="1440000"/>
            <a:ext cx="4533750" cy="4711418"/>
          </a:xfrm>
        </p:spPr>
        <p:txBody>
          <a:bodyPr/>
          <a:lstStyle>
            <a:lvl1pPr marL="0" indent="0" algn="l" defTabSz="914423"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23" rtl="0" eaLnBrk="1" latinLnBrk="0" hangingPunct="1">
              <a:lnSpc>
                <a:spcPct val="90000"/>
              </a:lnSpc>
              <a:spcBef>
                <a:spcPts val="0"/>
              </a:spcBef>
              <a:spcAft>
                <a:spcPts val="601"/>
              </a:spcAft>
              <a:buFont typeface="Arial" panose="020B0604020202020204" pitchFamily="34" charset="0"/>
              <a:buNone/>
              <a:defRPr/>
            </a:lvl3pPr>
            <a:lvl4pPr marL="0" indent="-228606" algn="l" defTabSz="914423" rtl="0" eaLnBrk="1" latinLnBrk="0" hangingPunct="1">
              <a:lnSpc>
                <a:spcPct val="90000"/>
              </a:lnSpc>
              <a:spcBef>
                <a:spcPts val="500"/>
              </a:spcBef>
              <a:buFont typeface="Arial" panose="020B0604020202020204" pitchFamily="34" charset="0"/>
              <a:buChar char="•"/>
              <a:defRPr/>
            </a:lvl4pPr>
            <a:lvl5pPr marL="460812" indent="-228606" algn="l" defTabSz="914423" rtl="0" eaLnBrk="1" latinLnBrk="0" hangingPunct="1">
              <a:lnSpc>
                <a:spcPct val="90000"/>
              </a:lnSpc>
              <a:spcBef>
                <a:spcPts val="500"/>
              </a:spcBef>
              <a:buFont typeface="Arial" panose="020B0604020202020204" pitchFamily="34" charset="0"/>
              <a:buChar char="•"/>
              <a:defRPr/>
            </a:lvl5pPr>
          </a:lstStyle>
          <a:p>
            <a:pPr marL="0" lvl="0" indent="0" algn="l" defTabSz="914423"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23" rtl="0" eaLnBrk="1" latinLnBrk="0" hangingPunct="1">
              <a:lnSpc>
                <a:spcPct val="90000"/>
              </a:lnSpc>
              <a:spcBef>
                <a:spcPts val="0"/>
              </a:spcBef>
              <a:spcAft>
                <a:spcPts val="601"/>
              </a:spcAft>
              <a:buFont typeface="Arial" panose="020B0604020202020204" pitchFamily="34" charset="0"/>
              <a:buNone/>
            </a:pPr>
            <a:r>
              <a:rPr lang="en-US" dirty="0"/>
              <a:t>Heading 2</a:t>
            </a:r>
          </a:p>
          <a:p>
            <a:pPr marL="0" lvl="2" indent="0" algn="l" defTabSz="914423" rtl="0" eaLnBrk="1" latinLnBrk="0" hangingPunct="1">
              <a:lnSpc>
                <a:spcPct val="90000"/>
              </a:lnSpc>
              <a:spcBef>
                <a:spcPts val="0"/>
              </a:spcBef>
              <a:spcAft>
                <a:spcPts val="601"/>
              </a:spcAft>
              <a:buFont typeface="Arial" panose="020B0604020202020204" pitchFamily="34" charset="0"/>
              <a:buNone/>
            </a:pPr>
            <a:r>
              <a:rPr lang="en-US" dirty="0"/>
              <a:t>Body copy</a:t>
            </a:r>
          </a:p>
          <a:p>
            <a:pPr marL="0" lvl="3" indent="-228606" algn="l" defTabSz="914423" rtl="0" eaLnBrk="1" latinLnBrk="0" hangingPunct="1">
              <a:lnSpc>
                <a:spcPct val="90000"/>
              </a:lnSpc>
              <a:spcBef>
                <a:spcPts val="500"/>
              </a:spcBef>
              <a:buFont typeface="Arial" panose="020B0604020202020204" pitchFamily="34" charset="0"/>
              <a:buChar char="•"/>
            </a:pPr>
            <a:r>
              <a:rPr lang="en-US" dirty="0"/>
              <a:t>Bullet</a:t>
            </a:r>
          </a:p>
          <a:p>
            <a:pPr marL="460812" lvl="4" indent="-228606" algn="l" defTabSz="914423"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6" name="Footer Placeholder 5">
            <a:extLst>
              <a:ext uri="{FF2B5EF4-FFF2-40B4-BE49-F238E27FC236}">
                <a16:creationId xmlns="" xmlns:a16="http://schemas.microsoft.com/office/drawing/2014/main" id="{D69C2192-61D5-4EB8-AAF7-C62287CE3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cxnSp>
        <p:nvCxnSpPr>
          <p:cNvPr id="8" name="Straight Connector 7">
            <a:extLst>
              <a:ext uri="{FF2B5EF4-FFF2-40B4-BE49-F238E27FC236}">
                <a16:creationId xmlns="" xmlns:a16="http://schemas.microsoft.com/office/drawing/2014/main" id="{7E8DA826-AF6F-4D52-82EB-07B9FED8ABD9}"/>
              </a:ext>
            </a:extLst>
          </p:cNvPr>
          <p:cNvCxnSpPr/>
          <p:nvPr userDrawn="1"/>
        </p:nvCxnSpPr>
        <p:spPr>
          <a:xfrm>
            <a:off x="-20323" y="6414347"/>
            <a:ext cx="1006517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15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56CF47-9317-4BCB-B768-6FAFA244E835}"/>
              </a:ext>
            </a:extLst>
          </p:cNvPr>
          <p:cNvSpPr>
            <a:spLocks noGrp="1"/>
          </p:cNvSpPr>
          <p:nvPr>
            <p:ph type="title"/>
          </p:nvPr>
        </p:nvSpPr>
        <p:spPr>
          <a:xfrm>
            <a:off x="292501" y="360001"/>
            <a:ext cx="9298309" cy="535531"/>
          </a:xfrm>
        </p:spPr>
        <p:txBody>
          <a:bodyPr/>
          <a:lstStyle/>
          <a:p>
            <a:r>
              <a:rPr lang="en-US"/>
              <a:t>Click to edit Master title style</a:t>
            </a:r>
            <a:endParaRPr lang="en-GB" dirty="0"/>
          </a:p>
        </p:txBody>
      </p:sp>
      <p:sp>
        <p:nvSpPr>
          <p:cNvPr id="3" name="Text Placeholder 2">
            <a:extLst>
              <a:ext uri="{FF2B5EF4-FFF2-40B4-BE49-F238E27FC236}">
                <a16:creationId xmlns="" xmlns:a16="http://schemas.microsoft.com/office/drawing/2014/main" id="{28EE0031-2A64-4B9F-9549-581805ECA54B}"/>
              </a:ext>
            </a:extLst>
          </p:cNvPr>
          <p:cNvSpPr>
            <a:spLocks noGrp="1"/>
          </p:cNvSpPr>
          <p:nvPr>
            <p:ph type="body" idx="1"/>
          </p:nvPr>
        </p:nvSpPr>
        <p:spPr>
          <a:xfrm>
            <a:off x="299418" y="1440000"/>
            <a:ext cx="4533750" cy="823912"/>
          </a:xfrm>
        </p:spPr>
        <p:txBody>
          <a:bodyPr anchor="t" anchorCtr="0"/>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50C07EE-CCB7-404E-8CA0-28E7EADD4352}"/>
              </a:ext>
            </a:extLst>
          </p:cNvPr>
          <p:cNvSpPr>
            <a:spLocks noGrp="1"/>
          </p:cNvSpPr>
          <p:nvPr>
            <p:ph sz="half" idx="2" hasCustomPrompt="1"/>
          </p:nvPr>
        </p:nvSpPr>
        <p:spPr>
          <a:xfrm>
            <a:off x="299418" y="1980000"/>
            <a:ext cx="4533750" cy="3968218"/>
          </a:xfrm>
        </p:spPr>
        <p:txBody>
          <a:bodyPr/>
          <a:lstStyle>
            <a:lvl1pPr marL="0" indent="0" algn="l" defTabSz="914423" rtl="0" eaLnBrk="1" latinLnBrk="0" hangingPunct="1">
              <a:lnSpc>
                <a:spcPct val="90000"/>
              </a:lnSpc>
              <a:spcBef>
                <a:spcPts val="0"/>
              </a:spcBef>
              <a:spcAft>
                <a:spcPts val="1200"/>
              </a:spcAft>
              <a:buFont typeface="Arial" panose="020B0604020202020204" pitchFamily="34" charset="0"/>
              <a:buNone/>
              <a:defRPr/>
            </a:lvl1pPr>
            <a:lvl2pPr marL="0" indent="0" algn="l" defTabSz="914423" rtl="0" eaLnBrk="1" latinLnBrk="0" hangingPunct="1">
              <a:lnSpc>
                <a:spcPct val="90000"/>
              </a:lnSpc>
              <a:spcBef>
                <a:spcPts val="0"/>
              </a:spcBef>
              <a:spcAft>
                <a:spcPts val="601"/>
              </a:spcAft>
              <a:buFont typeface="Arial" panose="020B0604020202020204" pitchFamily="34" charset="0"/>
              <a:buNone/>
              <a:defRPr/>
            </a:lvl2pPr>
            <a:lvl3pPr marL="0" indent="0" algn="l" defTabSz="914423" rtl="0" eaLnBrk="1" latinLnBrk="0" hangingPunct="1">
              <a:lnSpc>
                <a:spcPct val="90000"/>
              </a:lnSpc>
              <a:spcBef>
                <a:spcPts val="0"/>
              </a:spcBef>
              <a:spcAft>
                <a:spcPts val="601"/>
              </a:spcAft>
              <a:buFont typeface="Arial" panose="020B0604020202020204" pitchFamily="34" charset="0"/>
              <a:buNone/>
              <a:defRPr/>
            </a:lvl3pPr>
            <a:lvl4pPr marL="0" indent="-228606" algn="l" defTabSz="914423" rtl="0" eaLnBrk="1" latinLnBrk="0" hangingPunct="1">
              <a:lnSpc>
                <a:spcPct val="90000"/>
              </a:lnSpc>
              <a:spcBef>
                <a:spcPts val="500"/>
              </a:spcBef>
              <a:buFont typeface="Arial" panose="020B0604020202020204" pitchFamily="34" charset="0"/>
              <a:buChar char="•"/>
              <a:defRPr/>
            </a:lvl4pPr>
            <a:lvl5pPr marL="460812" indent="-228606" algn="l" defTabSz="914423" rtl="0" eaLnBrk="1" latinLnBrk="0" hangingPunct="1">
              <a:lnSpc>
                <a:spcPct val="90000"/>
              </a:lnSpc>
              <a:spcBef>
                <a:spcPts val="500"/>
              </a:spcBef>
              <a:buFont typeface="Arial" panose="020B0604020202020204" pitchFamily="34" charset="0"/>
              <a:buChar char="•"/>
              <a:defRPr/>
            </a:lvl5pPr>
          </a:lstStyle>
          <a:p>
            <a:pPr marL="0" lvl="0" indent="0" algn="l" defTabSz="914423"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23" rtl="0" eaLnBrk="1" latinLnBrk="0" hangingPunct="1">
              <a:lnSpc>
                <a:spcPct val="90000"/>
              </a:lnSpc>
              <a:spcBef>
                <a:spcPts val="0"/>
              </a:spcBef>
              <a:spcAft>
                <a:spcPts val="601"/>
              </a:spcAft>
              <a:buFont typeface="Arial" panose="020B0604020202020204" pitchFamily="34" charset="0"/>
              <a:buNone/>
            </a:pPr>
            <a:r>
              <a:rPr lang="en-US" dirty="0"/>
              <a:t>Heading 2</a:t>
            </a:r>
          </a:p>
          <a:p>
            <a:pPr marL="0" lvl="2" indent="0" algn="l" defTabSz="914423" rtl="0" eaLnBrk="1" latinLnBrk="0" hangingPunct="1">
              <a:lnSpc>
                <a:spcPct val="90000"/>
              </a:lnSpc>
              <a:spcBef>
                <a:spcPts val="0"/>
              </a:spcBef>
              <a:spcAft>
                <a:spcPts val="601"/>
              </a:spcAft>
              <a:buFont typeface="Arial" panose="020B0604020202020204" pitchFamily="34" charset="0"/>
              <a:buNone/>
            </a:pPr>
            <a:r>
              <a:rPr lang="en-US" dirty="0"/>
              <a:t>Body copy</a:t>
            </a:r>
          </a:p>
          <a:p>
            <a:pPr marL="0" lvl="3" indent="-228606" algn="l" defTabSz="914423" rtl="0" eaLnBrk="1" latinLnBrk="0" hangingPunct="1">
              <a:lnSpc>
                <a:spcPct val="90000"/>
              </a:lnSpc>
              <a:spcBef>
                <a:spcPts val="500"/>
              </a:spcBef>
              <a:buFont typeface="Arial" panose="020B0604020202020204" pitchFamily="34" charset="0"/>
              <a:buChar char="•"/>
            </a:pPr>
            <a:r>
              <a:rPr lang="en-US" dirty="0"/>
              <a:t>Bullet</a:t>
            </a:r>
          </a:p>
          <a:p>
            <a:pPr marL="460812" lvl="4" indent="-228606" algn="l" defTabSz="914423"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Text Placeholder 4">
            <a:extLst>
              <a:ext uri="{FF2B5EF4-FFF2-40B4-BE49-F238E27FC236}">
                <a16:creationId xmlns="" xmlns:a16="http://schemas.microsoft.com/office/drawing/2014/main" id="{164D9511-94F7-4D8A-B308-9F45F8C31020}"/>
              </a:ext>
            </a:extLst>
          </p:cNvPr>
          <p:cNvSpPr>
            <a:spLocks noGrp="1"/>
          </p:cNvSpPr>
          <p:nvPr>
            <p:ph type="body" sz="quarter" idx="3"/>
          </p:nvPr>
        </p:nvSpPr>
        <p:spPr>
          <a:xfrm>
            <a:off x="5057059" y="1440000"/>
            <a:ext cx="4533750" cy="823912"/>
          </a:xfrm>
        </p:spPr>
        <p:txBody>
          <a:bodyPr anchor="t" anchorCtr="0"/>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D14B37DB-BE92-439C-B307-B67909DBB68B}"/>
              </a:ext>
            </a:extLst>
          </p:cNvPr>
          <p:cNvSpPr>
            <a:spLocks noGrp="1"/>
          </p:cNvSpPr>
          <p:nvPr>
            <p:ph sz="quarter" idx="4" hasCustomPrompt="1"/>
          </p:nvPr>
        </p:nvSpPr>
        <p:spPr>
          <a:xfrm>
            <a:off x="5057059" y="1980000"/>
            <a:ext cx="4533750" cy="3968218"/>
          </a:xfrm>
        </p:spPr>
        <p:txBody>
          <a:bodyPr/>
          <a:lstStyle>
            <a:lvl1pPr marL="0" indent="0" algn="l" defTabSz="914423" rtl="0" eaLnBrk="1" latinLnBrk="0" hangingPunct="1">
              <a:lnSpc>
                <a:spcPct val="90000"/>
              </a:lnSpc>
              <a:spcBef>
                <a:spcPts val="0"/>
              </a:spcBef>
              <a:spcAft>
                <a:spcPts val="1200"/>
              </a:spcAft>
              <a:buFont typeface="Arial" panose="020B0604020202020204" pitchFamily="34" charset="0"/>
              <a:buNone/>
              <a:defRPr/>
            </a:lvl1pPr>
            <a:lvl2pPr marL="0" indent="0" algn="l" defTabSz="914423" rtl="0" eaLnBrk="1" latinLnBrk="0" hangingPunct="1">
              <a:lnSpc>
                <a:spcPct val="90000"/>
              </a:lnSpc>
              <a:spcBef>
                <a:spcPts val="0"/>
              </a:spcBef>
              <a:spcAft>
                <a:spcPts val="601"/>
              </a:spcAft>
              <a:buFont typeface="Arial" panose="020B0604020202020204" pitchFamily="34" charset="0"/>
              <a:buNone/>
              <a:defRPr/>
            </a:lvl2pPr>
            <a:lvl3pPr marL="0" indent="0" algn="l" defTabSz="914423" rtl="0" eaLnBrk="1" latinLnBrk="0" hangingPunct="1">
              <a:lnSpc>
                <a:spcPct val="90000"/>
              </a:lnSpc>
              <a:spcBef>
                <a:spcPts val="0"/>
              </a:spcBef>
              <a:spcAft>
                <a:spcPts val="601"/>
              </a:spcAft>
              <a:buFont typeface="Arial" panose="020B0604020202020204" pitchFamily="34" charset="0"/>
              <a:buNone/>
              <a:defRPr/>
            </a:lvl3pPr>
            <a:lvl4pPr marL="0" indent="-228606" algn="l" defTabSz="914423" rtl="0" eaLnBrk="1" latinLnBrk="0" hangingPunct="1">
              <a:lnSpc>
                <a:spcPct val="90000"/>
              </a:lnSpc>
              <a:spcBef>
                <a:spcPts val="500"/>
              </a:spcBef>
              <a:buFont typeface="Arial" panose="020B0604020202020204" pitchFamily="34" charset="0"/>
              <a:buChar char="•"/>
              <a:defRPr/>
            </a:lvl4pPr>
            <a:lvl5pPr marL="460812" indent="-228606" algn="l" defTabSz="914423" rtl="0" eaLnBrk="1" latinLnBrk="0" hangingPunct="1">
              <a:lnSpc>
                <a:spcPct val="90000"/>
              </a:lnSpc>
              <a:spcBef>
                <a:spcPts val="500"/>
              </a:spcBef>
              <a:buFont typeface="Arial" panose="020B0604020202020204" pitchFamily="34" charset="0"/>
              <a:buChar char="•"/>
              <a:defRPr/>
            </a:lvl5pPr>
          </a:lstStyle>
          <a:p>
            <a:pPr marL="0" lvl="0" indent="0" algn="l" defTabSz="914423"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23" rtl="0" eaLnBrk="1" latinLnBrk="0" hangingPunct="1">
              <a:lnSpc>
                <a:spcPct val="90000"/>
              </a:lnSpc>
              <a:spcBef>
                <a:spcPts val="0"/>
              </a:spcBef>
              <a:spcAft>
                <a:spcPts val="601"/>
              </a:spcAft>
              <a:buFont typeface="Arial" panose="020B0604020202020204" pitchFamily="34" charset="0"/>
              <a:buNone/>
            </a:pPr>
            <a:r>
              <a:rPr lang="en-US" dirty="0"/>
              <a:t>Heading 2</a:t>
            </a:r>
          </a:p>
          <a:p>
            <a:pPr marL="0" lvl="2" indent="0" algn="l" defTabSz="914423" rtl="0" eaLnBrk="1" latinLnBrk="0" hangingPunct="1">
              <a:lnSpc>
                <a:spcPct val="90000"/>
              </a:lnSpc>
              <a:spcBef>
                <a:spcPts val="0"/>
              </a:spcBef>
              <a:spcAft>
                <a:spcPts val="601"/>
              </a:spcAft>
              <a:buFont typeface="Arial" panose="020B0604020202020204" pitchFamily="34" charset="0"/>
              <a:buNone/>
            </a:pPr>
            <a:r>
              <a:rPr lang="en-US" dirty="0"/>
              <a:t>Body copy</a:t>
            </a:r>
          </a:p>
          <a:p>
            <a:pPr marL="0" lvl="3" indent="-228606" algn="l" defTabSz="914423" rtl="0" eaLnBrk="1" latinLnBrk="0" hangingPunct="1">
              <a:lnSpc>
                <a:spcPct val="90000"/>
              </a:lnSpc>
              <a:spcBef>
                <a:spcPts val="500"/>
              </a:spcBef>
              <a:buFont typeface="Arial" panose="020B0604020202020204" pitchFamily="34" charset="0"/>
              <a:buChar char="•"/>
            </a:pPr>
            <a:r>
              <a:rPr lang="en-US" dirty="0"/>
              <a:t>Bullet</a:t>
            </a:r>
          </a:p>
          <a:p>
            <a:pPr marL="460812" lvl="4" indent="-228606" algn="l" defTabSz="914423"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8" name="Footer Placeholder 7">
            <a:extLst>
              <a:ext uri="{FF2B5EF4-FFF2-40B4-BE49-F238E27FC236}">
                <a16:creationId xmlns="" xmlns:a16="http://schemas.microsoft.com/office/drawing/2014/main" id="{BF22FB8E-C592-4C15-8B2B-5B8ADAC8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cxnSp>
        <p:nvCxnSpPr>
          <p:cNvPr id="10" name="Straight Connector 9">
            <a:extLst>
              <a:ext uri="{FF2B5EF4-FFF2-40B4-BE49-F238E27FC236}">
                <a16:creationId xmlns="" xmlns:a16="http://schemas.microsoft.com/office/drawing/2014/main" id="{B0F1C7E6-0F94-4024-A7D6-432E7280C8B9}"/>
              </a:ext>
            </a:extLst>
          </p:cNvPr>
          <p:cNvCxnSpPr/>
          <p:nvPr userDrawn="1"/>
        </p:nvCxnSpPr>
        <p:spPr>
          <a:xfrm>
            <a:off x="-20323" y="6414347"/>
            <a:ext cx="1006517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11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cxnSp>
        <p:nvCxnSpPr>
          <p:cNvPr id="6" name="Straight Connector 5">
            <a:extLst>
              <a:ext uri="{FF2B5EF4-FFF2-40B4-BE49-F238E27FC236}">
                <a16:creationId xmlns="" xmlns:a16="http://schemas.microsoft.com/office/drawing/2014/main" id="{31B6FB02-99D7-486E-8CB3-F7A5F2226731}"/>
              </a:ext>
            </a:extLst>
          </p:cNvPr>
          <p:cNvCxnSpPr/>
          <p:nvPr userDrawn="1"/>
        </p:nvCxnSpPr>
        <p:spPr>
          <a:xfrm>
            <a:off x="-20323" y="6414347"/>
            <a:ext cx="1006517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8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2383A5B5-FA1A-41C9-AE10-1940D02DA5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cxnSp>
        <p:nvCxnSpPr>
          <p:cNvPr id="5" name="Straight Connector 4">
            <a:extLst>
              <a:ext uri="{FF2B5EF4-FFF2-40B4-BE49-F238E27FC236}">
                <a16:creationId xmlns="" xmlns:a16="http://schemas.microsoft.com/office/drawing/2014/main" id="{A522BDA2-AF82-4816-A8F8-E9D027F1E93A}"/>
              </a:ext>
            </a:extLst>
          </p:cNvPr>
          <p:cNvCxnSpPr/>
          <p:nvPr userDrawn="1"/>
        </p:nvCxnSpPr>
        <p:spPr>
          <a:xfrm>
            <a:off x="-20323" y="6414347"/>
            <a:ext cx="1006517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51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960B943-7FEE-4EBA-894D-1AFF2D304472}"/>
              </a:ext>
            </a:extLst>
          </p:cNvPr>
          <p:cNvSpPr>
            <a:spLocks noGrp="1"/>
          </p:cNvSpPr>
          <p:nvPr>
            <p:ph type="title"/>
          </p:nvPr>
        </p:nvSpPr>
        <p:spPr>
          <a:xfrm>
            <a:off x="292501" y="360002"/>
            <a:ext cx="9298309" cy="535531"/>
          </a:xfrm>
          <a:prstGeom prst="rect">
            <a:avLst/>
          </a:prstGeom>
        </p:spPr>
        <p:txBody>
          <a:bodyPr vert="horz" lIns="91440" tIns="45720" rIns="91440" bIns="45720" rtlCol="0" anchor="t" anchorCtr="0">
            <a:spAutoFit/>
          </a:bodyPr>
          <a:lstStyle/>
          <a:p>
            <a:r>
              <a:rPr lang="en-US"/>
              <a:t>Click to edit Master title style</a:t>
            </a:r>
            <a:endParaRPr lang="en-GB" dirty="0"/>
          </a:p>
        </p:txBody>
      </p:sp>
      <p:sp>
        <p:nvSpPr>
          <p:cNvPr id="3" name="Text Placeholder 2">
            <a:extLst>
              <a:ext uri="{FF2B5EF4-FFF2-40B4-BE49-F238E27FC236}">
                <a16:creationId xmlns="" xmlns:a16="http://schemas.microsoft.com/office/drawing/2014/main" id="{7B1BCFDC-5D94-4F0B-82D3-04481417E05B}"/>
              </a:ext>
            </a:extLst>
          </p:cNvPr>
          <p:cNvSpPr>
            <a:spLocks noGrp="1"/>
          </p:cNvSpPr>
          <p:nvPr>
            <p:ph type="body" idx="1"/>
          </p:nvPr>
        </p:nvSpPr>
        <p:spPr>
          <a:xfrm>
            <a:off x="292501" y="1440000"/>
            <a:ext cx="9298309" cy="4351338"/>
          </a:xfrm>
          <a:prstGeom prst="rect">
            <a:avLst/>
          </a:prstGeom>
        </p:spPr>
        <p:txBody>
          <a:bodyPr vert="horz" lIns="91440" tIns="45720" rIns="91440" bIns="45720" rtlCol="0">
            <a:normAutofit/>
          </a:bodyPr>
          <a:lstStyle/>
          <a:p>
            <a:pPr marL="0" lvl="0" indent="0" algn="l" defTabSz="914423"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23" rtl="0" eaLnBrk="1" latinLnBrk="0" hangingPunct="1">
              <a:lnSpc>
                <a:spcPct val="90000"/>
              </a:lnSpc>
              <a:spcBef>
                <a:spcPts val="0"/>
              </a:spcBef>
              <a:spcAft>
                <a:spcPts val="601"/>
              </a:spcAft>
              <a:buFont typeface="Arial" panose="020B0604020202020204" pitchFamily="34" charset="0"/>
              <a:buNone/>
            </a:pPr>
            <a:r>
              <a:rPr lang="en-US" dirty="0"/>
              <a:t>Heading 2</a:t>
            </a:r>
          </a:p>
          <a:p>
            <a:pPr marL="0" lvl="2" indent="0" algn="l" defTabSz="914423" rtl="0" eaLnBrk="1" latinLnBrk="0" hangingPunct="1">
              <a:lnSpc>
                <a:spcPct val="90000"/>
              </a:lnSpc>
              <a:spcBef>
                <a:spcPts val="0"/>
              </a:spcBef>
              <a:spcAft>
                <a:spcPts val="601"/>
              </a:spcAft>
              <a:buFont typeface="Arial" panose="020B0604020202020204" pitchFamily="34" charset="0"/>
              <a:buNone/>
            </a:pPr>
            <a:r>
              <a:rPr lang="en-US" dirty="0"/>
              <a:t>Body copy</a:t>
            </a:r>
          </a:p>
          <a:p>
            <a:pPr marL="0" lvl="3" indent="-228606" algn="l" defTabSz="914423" rtl="0" eaLnBrk="1" latinLnBrk="0" hangingPunct="1">
              <a:lnSpc>
                <a:spcPct val="90000"/>
              </a:lnSpc>
              <a:spcBef>
                <a:spcPts val="500"/>
              </a:spcBef>
              <a:buFont typeface="Arial" panose="020B0604020202020204" pitchFamily="34" charset="0"/>
              <a:buChar char="•"/>
            </a:pPr>
            <a:r>
              <a:rPr lang="en-US" dirty="0"/>
              <a:t>Bullet</a:t>
            </a:r>
          </a:p>
          <a:p>
            <a:pPr marL="460812" lvl="4" indent="-228606" algn="l" defTabSz="914423"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 xmlns:a16="http://schemas.microsoft.com/office/drawing/2014/main" id="{14055446-D695-44BC-B721-FA7A3D3B3C66}"/>
              </a:ext>
            </a:extLst>
          </p:cNvPr>
          <p:cNvSpPr>
            <a:spLocks noGrp="1"/>
          </p:cNvSpPr>
          <p:nvPr>
            <p:ph type="ftr" sz="quarter" idx="3"/>
          </p:nvPr>
        </p:nvSpPr>
        <p:spPr>
          <a:xfrm>
            <a:off x="3611562" y="6356353"/>
            <a:ext cx="5183765"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dirty="0"/>
          </a:p>
        </p:txBody>
      </p:sp>
      <p:sp>
        <p:nvSpPr>
          <p:cNvPr id="6" name="Slide Number Placeholder 5">
            <a:extLst>
              <a:ext uri="{FF2B5EF4-FFF2-40B4-BE49-F238E27FC236}">
                <a16:creationId xmlns="" xmlns:a16="http://schemas.microsoft.com/office/drawing/2014/main" id="{5680DA2C-4054-4870-AE04-3BEF0E4964D5}"/>
              </a:ext>
            </a:extLst>
          </p:cNvPr>
          <p:cNvSpPr>
            <a:spLocks noGrp="1"/>
          </p:cNvSpPr>
          <p:nvPr>
            <p:ph type="sldNum" sz="quarter" idx="4"/>
          </p:nvPr>
        </p:nvSpPr>
        <p:spPr>
          <a:xfrm>
            <a:off x="8973561" y="6356353"/>
            <a:ext cx="617249"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dirty="0"/>
          </a:p>
        </p:txBody>
      </p:sp>
    </p:spTree>
    <p:extLst>
      <p:ext uri="{BB962C8B-B14F-4D97-AF65-F5344CB8AC3E}">
        <p14:creationId xmlns:p14="http://schemas.microsoft.com/office/powerpoint/2010/main" val="2927442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23"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lang="en-US" sz="2100" b="1" kern="1200" dirty="0" smtClean="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1" indent="-285757" algn="l" defTabSz="914423"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62" indent="-285757" algn="l" defTabSz="914423"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businesshelpdesk@homeoffice.gsi.gov.uk"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uk-visa-sponsorship-employers/apply-for-your-licence" TargetMode="External"/><Relationship Id="rId2" Type="http://schemas.openxmlformats.org/officeDocument/2006/relationships/hyperlink" Target="mailto:England.Intrecruitment@nhs.net"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hyperlink" Target="mailto:England.intrecruitment@nhs.net" TargetMode="External"/><Relationship Id="rId3" Type="http://schemas.openxmlformats.org/officeDocument/2006/relationships/hyperlink" Target="https://www.jobs.nhs.uk/xi/vacancy/?vac_ref=915673663" TargetMode="External"/><Relationship Id="rId7" Type="http://schemas.openxmlformats.org/officeDocument/2006/relationships/oleObject" Target="../embeddings/oleObject1.bin"/><Relationship Id="rId12"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oleObject" Target="../embeddings/oleObject3.bin"/><Relationship Id="rId5" Type="http://schemas.openxmlformats.org/officeDocument/2006/relationships/hyperlink" Target="http://www.england.nhs.uk/igpr" TargetMode="External"/><Relationship Id="rId10" Type="http://schemas.openxmlformats.org/officeDocument/2006/relationships/image" Target="../media/image12.wmf"/><Relationship Id="rId4" Type="http://schemas.openxmlformats.org/officeDocument/2006/relationships/hyperlink" Target="https://findajob.dwp.gov.uk/" TargetMode="External"/><Relationship Id="rId9"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070E482-A125-4833-B712-67EC9E72E5F2}"/>
              </a:ext>
            </a:extLst>
          </p:cNvPr>
          <p:cNvSpPr>
            <a:spLocks noGrp="1"/>
          </p:cNvSpPr>
          <p:nvPr>
            <p:ph type="ctrTitle"/>
          </p:nvPr>
        </p:nvSpPr>
        <p:spPr>
          <a:xfrm>
            <a:off x="755928" y="2549670"/>
            <a:ext cx="7880071" cy="1034386"/>
          </a:xfrm>
        </p:spPr>
        <p:txBody>
          <a:bodyPr/>
          <a:lstStyle/>
          <a:p>
            <a:r>
              <a:rPr lang="en-GB" dirty="0"/>
              <a:t>CREATING AND ASSIGNING CERTIFICATES OF SPONSORSHIP</a:t>
            </a:r>
          </a:p>
        </p:txBody>
      </p:sp>
      <p:sp>
        <p:nvSpPr>
          <p:cNvPr id="5" name="Subtitle 4">
            <a:extLst>
              <a:ext uri="{FF2B5EF4-FFF2-40B4-BE49-F238E27FC236}">
                <a16:creationId xmlns="" xmlns:a16="http://schemas.microsoft.com/office/drawing/2014/main" id="{F9E4C3DD-0C15-4059-95FA-4122D45E2BAB}"/>
              </a:ext>
            </a:extLst>
          </p:cNvPr>
          <p:cNvSpPr>
            <a:spLocks noGrp="1"/>
          </p:cNvSpPr>
          <p:nvPr>
            <p:ph type="subTitle" idx="1"/>
          </p:nvPr>
        </p:nvSpPr>
        <p:spPr/>
        <p:txBody>
          <a:bodyPr/>
          <a:lstStyle/>
          <a:p>
            <a:r>
              <a:rPr lang="en-GB" dirty="0"/>
              <a:t>A GUIDE FOR GP PRACTICES</a:t>
            </a:r>
          </a:p>
        </p:txBody>
      </p:sp>
      <p:sp>
        <p:nvSpPr>
          <p:cNvPr id="6" name="Text Placeholder 5">
            <a:extLst>
              <a:ext uri="{FF2B5EF4-FFF2-40B4-BE49-F238E27FC236}">
                <a16:creationId xmlns="" xmlns:a16="http://schemas.microsoft.com/office/drawing/2014/main" id="{CB69CF3D-3ED7-4E40-8980-547EF27F078A}"/>
              </a:ext>
            </a:extLst>
          </p:cNvPr>
          <p:cNvSpPr>
            <a:spLocks noGrp="1"/>
          </p:cNvSpPr>
          <p:nvPr>
            <p:ph type="body" sz="quarter" idx="13"/>
          </p:nvPr>
        </p:nvSpPr>
        <p:spPr>
          <a:xfrm>
            <a:off x="755848" y="5154943"/>
            <a:ext cx="3296841" cy="802656"/>
          </a:xfrm>
        </p:spPr>
        <p:txBody>
          <a:bodyPr/>
          <a:lstStyle/>
          <a:p>
            <a:r>
              <a:rPr lang="en-GB" smtClean="0"/>
              <a:t>December 2019</a:t>
            </a:r>
            <a:endParaRPr lang="en-GB" dirty="0" smtClean="0"/>
          </a:p>
          <a:p>
            <a:r>
              <a:rPr lang="en-GB" dirty="0" smtClean="0"/>
              <a:t>Guidance developed by the Department of Health and Social Care</a:t>
            </a:r>
            <a:endParaRPr lang="en-GB" dirty="0"/>
          </a:p>
        </p:txBody>
      </p:sp>
    </p:spTree>
    <p:extLst>
      <p:ext uri="{BB962C8B-B14F-4D97-AF65-F5344CB8AC3E}">
        <p14:creationId xmlns:p14="http://schemas.microsoft.com/office/powerpoint/2010/main" val="317683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8731DC9-BC19-4A80-8032-549056BEA770}"/>
              </a:ext>
            </a:extLst>
          </p:cNvPr>
          <p:cNvSpPr>
            <a:spLocks noGrp="1"/>
          </p:cNvSpPr>
          <p:nvPr>
            <p:ph sz="half" idx="1"/>
          </p:nvPr>
        </p:nvSpPr>
        <p:spPr>
          <a:xfrm>
            <a:off x="292499" y="1440000"/>
            <a:ext cx="9298309" cy="4711418"/>
          </a:xfrm>
        </p:spPr>
        <p:txBody>
          <a:bodyPr>
            <a:normAutofit/>
          </a:bodyPr>
          <a:lstStyle/>
          <a:p>
            <a:pPr fontAlgn="base"/>
            <a:r>
              <a:rPr lang="en-GB" sz="1600" dirty="0"/>
              <a:t>Help and advice</a:t>
            </a:r>
          </a:p>
          <a:p>
            <a:r>
              <a:rPr lang="en-GB" sz="1600" b="0" dirty="0"/>
              <a:t>If you do have any difficulty with the creation and assignation process, further advice can be obtained from the sponsorship, employer and education helpline:</a:t>
            </a:r>
          </a:p>
          <a:p>
            <a:pPr fontAlgn="base"/>
            <a:r>
              <a:rPr lang="en-GB" sz="1600" b="0" dirty="0"/>
              <a:t>Telephone: </a:t>
            </a:r>
          </a:p>
          <a:p>
            <a:pPr marL="285750" indent="-285750" fontAlgn="base">
              <a:buFont typeface="Arial" panose="020B0604020202020204" pitchFamily="34" charset="0"/>
              <a:buChar char="•"/>
            </a:pPr>
            <a:r>
              <a:rPr lang="en-GB" sz="1600" b="0" dirty="0"/>
              <a:t>0300 123 4699 </a:t>
            </a:r>
            <a:br>
              <a:rPr lang="en-GB" sz="1600" b="0" dirty="0"/>
            </a:br>
            <a:r>
              <a:rPr lang="en-GB" sz="1600" b="0" dirty="0"/>
              <a:t>Monday to Thursday, 9am to 5pm </a:t>
            </a:r>
            <a:br>
              <a:rPr lang="en-GB" sz="1600" b="0" dirty="0"/>
            </a:br>
            <a:r>
              <a:rPr lang="en-GB" sz="1600" b="0" dirty="0"/>
              <a:t>Friday, 9am to 4:30pm</a:t>
            </a:r>
          </a:p>
          <a:p>
            <a:r>
              <a:rPr lang="en-GB" sz="1600" b="0" dirty="0"/>
              <a:t>Or email</a:t>
            </a:r>
          </a:p>
          <a:p>
            <a:pPr marL="342900" indent="-342900">
              <a:buFont typeface="Arial" panose="020B0604020202020204" pitchFamily="34" charset="0"/>
              <a:buChar char="•"/>
            </a:pPr>
            <a:r>
              <a:rPr lang="en-GB" sz="1600" b="0" dirty="0">
                <a:hlinkClick r:id="rId2"/>
              </a:rPr>
              <a:t>businesshelpdesk@homeoffice.gsi.gov.uk</a:t>
            </a:r>
            <a:endParaRPr lang="en-GB" sz="1600" dirty="0"/>
          </a:p>
        </p:txBody>
      </p:sp>
      <p:sp>
        <p:nvSpPr>
          <p:cNvPr id="4" name="Title 4">
            <a:extLst>
              <a:ext uri="{FF2B5EF4-FFF2-40B4-BE49-F238E27FC236}">
                <a16:creationId xmlns="" xmlns:a16="http://schemas.microsoft.com/office/drawing/2014/main" id="{FBA8A8B1-5B8A-455A-AE13-A4DFFCCD5698}"/>
              </a:ext>
            </a:extLst>
          </p:cNvPr>
          <p:cNvSpPr txBox="1">
            <a:spLocks/>
          </p:cNvSpPr>
          <p:nvPr/>
        </p:nvSpPr>
        <p:spPr>
          <a:xfrm>
            <a:off x="1120957" y="512402"/>
            <a:ext cx="7315678" cy="535531"/>
          </a:xfrm>
          <a:prstGeom prst="rect">
            <a:avLst/>
          </a:prstGeom>
        </p:spPr>
        <p:txBody>
          <a:bodyPr vert="horz" wrap="square" lIns="91440" tIns="45720" rIns="91440" bIns="45720" rtlCol="0" anchor="t" anchorCtr="0">
            <a:spAutoFit/>
          </a:bodyPr>
          <a:lstStyle>
            <a:lvl1pPr algn="l" defTabSz="914423"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dirty="0"/>
              <a:t>Useful contacts</a:t>
            </a:r>
          </a:p>
        </p:txBody>
      </p:sp>
      <p:pic>
        <p:nvPicPr>
          <p:cNvPr id="5" name="Picture 4">
            <a:extLst>
              <a:ext uri="{FF2B5EF4-FFF2-40B4-BE49-F238E27FC236}">
                <a16:creationId xmlns="" xmlns:a16="http://schemas.microsoft.com/office/drawing/2014/main" id="{592DEA0E-887C-4313-972B-0F83E5342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499" y="252755"/>
            <a:ext cx="795178" cy="795178"/>
          </a:xfrm>
          <a:prstGeom prst="rect">
            <a:avLst/>
          </a:prstGeom>
        </p:spPr>
      </p:pic>
    </p:spTree>
    <p:extLst>
      <p:ext uri="{BB962C8B-B14F-4D97-AF65-F5344CB8AC3E}">
        <p14:creationId xmlns:p14="http://schemas.microsoft.com/office/powerpoint/2010/main" val="2716082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Costs and reimbursement</a:t>
            </a:r>
            <a:endParaRPr lang="en-GB" dirty="0"/>
          </a:p>
        </p:txBody>
      </p:sp>
      <p:sp>
        <p:nvSpPr>
          <p:cNvPr id="6" name="Content Placeholder 2">
            <a:extLst>
              <a:ext uri="{FF2B5EF4-FFF2-40B4-BE49-F238E27FC236}">
                <a16:creationId xmlns="" xmlns:a16="http://schemas.microsoft.com/office/drawing/2014/main" id="{28731DC9-BC19-4A80-8032-549056BEA770}"/>
              </a:ext>
            </a:extLst>
          </p:cNvPr>
          <p:cNvSpPr>
            <a:spLocks noGrp="1"/>
          </p:cNvSpPr>
          <p:nvPr>
            <p:ph sz="half" idx="1"/>
          </p:nvPr>
        </p:nvSpPr>
        <p:spPr>
          <a:xfrm>
            <a:off x="589264" y="5715003"/>
            <a:ext cx="8288866" cy="804334"/>
          </a:xfrm>
        </p:spPr>
        <p:txBody>
          <a:bodyPr>
            <a:normAutofit/>
          </a:bodyPr>
          <a:lstStyle/>
          <a:p>
            <a:pPr fontAlgn="base"/>
            <a:endParaRPr lang="en-GB" sz="1600" b="0" dirty="0" smtClean="0"/>
          </a:p>
          <a:p>
            <a:pPr fontAlgn="base"/>
            <a:r>
              <a:rPr lang="en-GB" sz="1600" b="0" dirty="0" smtClean="0"/>
              <a:t>For </a:t>
            </a:r>
            <a:r>
              <a:rPr lang="en-GB" sz="1600" b="0" dirty="0"/>
              <a:t>more information on reimbursement please contact </a:t>
            </a:r>
            <a:r>
              <a:rPr lang="en-GB" sz="1600" b="0" dirty="0" smtClean="0">
                <a:hlinkClick r:id="rId2"/>
              </a:rPr>
              <a:t>England.Intrecruitment@nhs.net</a:t>
            </a:r>
            <a:endParaRPr lang="en-GB" sz="1600" b="0" dirty="0"/>
          </a:p>
        </p:txBody>
      </p:sp>
      <p:graphicFrame>
        <p:nvGraphicFramePr>
          <p:cNvPr id="9" name="Table 8"/>
          <p:cNvGraphicFramePr>
            <a:graphicFrameLocks noGrp="1"/>
          </p:cNvGraphicFramePr>
          <p:nvPr>
            <p:extLst>
              <p:ext uri="{D42A27DB-BD31-4B8C-83A1-F6EECF244321}">
                <p14:modId xmlns:p14="http://schemas.microsoft.com/office/powerpoint/2010/main" val="4122932361"/>
              </p:ext>
            </p:extLst>
          </p:nvPr>
        </p:nvGraphicFramePr>
        <p:xfrm>
          <a:off x="253998" y="961202"/>
          <a:ext cx="9406468" cy="5117149"/>
        </p:xfrm>
        <a:graphic>
          <a:graphicData uri="http://schemas.openxmlformats.org/drawingml/2006/table">
            <a:tbl>
              <a:tblPr/>
              <a:tblGrid>
                <a:gridCol w="2163516"/>
                <a:gridCol w="2360206"/>
                <a:gridCol w="2441373"/>
                <a:gridCol w="2441373"/>
              </a:tblGrid>
              <a:tr h="299303">
                <a:tc>
                  <a:txBody>
                    <a:bodyPr/>
                    <a:lstStyle/>
                    <a:p>
                      <a:pPr algn="l" fontAlgn="ctr"/>
                      <a:r>
                        <a:rPr lang="en-GB" sz="1100" b="1" i="0" u="none" strike="noStrike" dirty="0">
                          <a:solidFill>
                            <a:srgbClr val="000000"/>
                          </a:solidFill>
                          <a:effectLst/>
                          <a:latin typeface="Arial"/>
                        </a:rPr>
                        <a:t>Expense type</a:t>
                      </a: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1" i="0" u="none" strike="noStrike" dirty="0">
                          <a:solidFill>
                            <a:srgbClr val="000000"/>
                          </a:solidFill>
                          <a:effectLst/>
                          <a:latin typeface="Arial"/>
                        </a:rPr>
                        <a:t>Cost incurred before 6 October 2019</a:t>
                      </a: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1" i="0" u="none" strike="noStrike" dirty="0">
                          <a:solidFill>
                            <a:srgbClr val="000000"/>
                          </a:solidFill>
                          <a:effectLst/>
                          <a:latin typeface="Arial"/>
                        </a:rPr>
                        <a:t>Cost incurred on and after 6 October 2019</a:t>
                      </a: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1" i="0" u="none" strike="noStrike" dirty="0" smtClean="0">
                          <a:solidFill>
                            <a:srgbClr val="000000"/>
                          </a:solidFill>
                          <a:effectLst/>
                          <a:latin typeface="Arial"/>
                        </a:rPr>
                        <a:t>Reimbursement</a:t>
                      </a:r>
                      <a:endParaRPr lang="en-GB" sz="1100" b="1" i="0" u="none" strike="noStrike" dirty="0">
                        <a:solidFill>
                          <a:srgbClr val="000000"/>
                        </a:solidFill>
                        <a:effectLst/>
                        <a:latin typeface="Arial"/>
                      </a:endParaRP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33847">
                <a:tc>
                  <a:txBody>
                    <a:bodyPr/>
                    <a:lstStyle/>
                    <a:p>
                      <a:pPr algn="l" fontAlgn="ctr"/>
                      <a:r>
                        <a:rPr lang="en-GB" sz="1100" b="0" i="0" u="none" strike="noStrike" dirty="0">
                          <a:solidFill>
                            <a:srgbClr val="000000"/>
                          </a:solidFill>
                          <a:effectLst/>
                          <a:latin typeface="Arial"/>
                        </a:rPr>
                        <a:t>Tier 2 visa application costs for the sponsored GP and their family</a:t>
                      </a: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a:rPr>
                        <a:t>Usually £704 per person, but variable dependent on circumstances. See </a:t>
                      </a:r>
                      <a:r>
                        <a:rPr lang="en-GB" sz="1100" b="0" i="0" u="none" strike="noStrike" dirty="0">
                          <a:solidFill>
                            <a:srgbClr val="4F81BD"/>
                          </a:solidFill>
                          <a:effectLst/>
                          <a:latin typeface="Arial"/>
                        </a:rPr>
                        <a:t>https://www.gov.uk/tier-2-general</a:t>
                      </a:r>
                      <a:endParaRPr lang="en-GB" sz="1100" b="0" i="0" u="none" strike="noStrike" dirty="0">
                        <a:solidFill>
                          <a:srgbClr val="000000"/>
                        </a:solidFill>
                        <a:effectLst/>
                        <a:latin typeface="Arial"/>
                      </a:endParaRP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a:rPr>
                        <a:t>Usually £464 per person, but variable dependent on circumstances. See </a:t>
                      </a:r>
                      <a:r>
                        <a:rPr lang="en-GB" sz="1100" b="0" i="0" u="none" strike="noStrike" dirty="0">
                          <a:solidFill>
                            <a:srgbClr val="4F81BD"/>
                          </a:solidFill>
                          <a:effectLst/>
                          <a:latin typeface="Arial"/>
                        </a:rPr>
                        <a:t>https://www.gov.uk/tier-2-general</a:t>
                      </a:r>
                      <a:endParaRPr lang="en-GB" sz="1100" b="0" i="0" u="none" strike="noStrike" dirty="0">
                        <a:solidFill>
                          <a:srgbClr val="000000"/>
                        </a:solidFill>
                        <a:effectLst/>
                        <a:latin typeface="Arial"/>
                      </a:endParaRP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en-GB" sz="1100" b="0" dirty="0" smtClean="0"/>
                        <a:t>NHS England &amp; NHS Improvement will reimburse visa </a:t>
                      </a:r>
                      <a:r>
                        <a:rPr lang="en-GB" sz="1100" b="0" dirty="0" smtClean="0"/>
                        <a:t>costs (and</a:t>
                      </a:r>
                      <a:r>
                        <a:rPr lang="en-GB" sz="1100" b="0" baseline="0" dirty="0" smtClean="0"/>
                        <a:t> </a:t>
                      </a:r>
                      <a:r>
                        <a:rPr lang="en-GB" sz="1100" b="0" baseline="0" dirty="0" smtClean="0"/>
                        <a:t>relocation where agreed)</a:t>
                      </a:r>
                      <a:r>
                        <a:rPr lang="en-GB" sz="1100" b="0" dirty="0" smtClean="0"/>
                        <a:t> </a:t>
                      </a:r>
                      <a:r>
                        <a:rPr lang="en-GB" sz="1100" b="0" dirty="0" smtClean="0"/>
                        <a:t>to </a:t>
                      </a:r>
                      <a:r>
                        <a:rPr lang="en-GB" sz="1100" b="0" dirty="0" smtClean="0"/>
                        <a:t>the doctor. Doctors must submit their claims to their employing practice, attaching proof of purchase, and funds will be approved by NHS England and sent to the to the practice via the relevant regional or local teams.</a:t>
                      </a:r>
                    </a:p>
                    <a:p>
                      <a:pPr algn="l" fontAlgn="ctr"/>
                      <a:endParaRPr lang="en-GB" sz="1100" b="0" dirty="0" smtClean="0"/>
                    </a:p>
                    <a:p>
                      <a:pPr algn="l" fontAlgn="ctr"/>
                      <a:r>
                        <a:rPr lang="en-GB" sz="1100" b="0" dirty="0" smtClean="0"/>
                        <a:t>Only costs that were incurred after 1 June 2018 will be reimbursed.  </a:t>
                      </a: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33847">
                <a:tc>
                  <a:txBody>
                    <a:bodyPr/>
                    <a:lstStyle/>
                    <a:p>
                      <a:pPr algn="l" fontAlgn="ctr"/>
                      <a:r>
                        <a:rPr lang="en-GB" sz="1100" b="0" i="0" u="none" strike="noStrike" dirty="0">
                          <a:solidFill>
                            <a:srgbClr val="000000"/>
                          </a:solidFill>
                          <a:effectLst/>
                          <a:latin typeface="Arial"/>
                        </a:rPr>
                        <a:t>Relocation costs for the sponsored GP and immediate family</a:t>
                      </a:r>
                      <a:r>
                        <a:rPr lang="en-GB" sz="1100" b="0" i="0" u="none" strike="noStrike" dirty="0" smtClean="0">
                          <a:solidFill>
                            <a:srgbClr val="000000"/>
                          </a:solidFill>
                          <a:effectLst/>
                          <a:latin typeface="Arial"/>
                        </a:rPr>
                        <a:t>.</a:t>
                      </a:r>
                    </a:p>
                    <a:p>
                      <a:pPr algn="l" fontAlgn="ctr"/>
                      <a:r>
                        <a:rPr lang="en-GB" sz="1100" b="0" i="0" u="none" strike="noStrike" dirty="0">
                          <a:solidFill>
                            <a:srgbClr val="000000"/>
                          </a:solidFill>
                          <a:effectLst/>
                          <a:latin typeface="Arial"/>
                        </a:rPr>
                        <a:t/>
                      </a:r>
                      <a:br>
                        <a:rPr lang="en-GB" sz="1100" b="0" i="0" u="none" strike="noStrike" dirty="0">
                          <a:solidFill>
                            <a:srgbClr val="000000"/>
                          </a:solidFill>
                          <a:effectLst/>
                          <a:latin typeface="Arial"/>
                        </a:rPr>
                      </a:br>
                      <a:r>
                        <a:rPr lang="en-GB" sz="1100" b="0" i="0" u="none" strike="noStrike" dirty="0">
                          <a:solidFill>
                            <a:srgbClr val="000000"/>
                          </a:solidFill>
                          <a:effectLst/>
                          <a:latin typeface="Arial"/>
                        </a:rPr>
                        <a:t>Family is classed as those that will live at the </a:t>
                      </a:r>
                      <a:r>
                        <a:rPr lang="en-GB" sz="1100" b="0" i="0" u="none" strike="noStrike" dirty="0" smtClean="0">
                          <a:solidFill>
                            <a:srgbClr val="000000"/>
                          </a:solidFill>
                          <a:effectLst/>
                          <a:latin typeface="Arial"/>
                        </a:rPr>
                        <a:t>GP’s </a:t>
                      </a:r>
                      <a:r>
                        <a:rPr lang="en-GB" sz="1100" b="0" i="0" u="none" strike="noStrike" dirty="0">
                          <a:solidFill>
                            <a:srgbClr val="000000"/>
                          </a:solidFill>
                          <a:effectLst/>
                          <a:latin typeface="Arial"/>
                        </a:rPr>
                        <a:t>home address in England</a:t>
                      </a: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a:rPr>
                        <a:t>Up to £5000</a:t>
                      </a: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a:rPr>
                        <a:t>Up to £5000</a:t>
                      </a: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l" fontAlgn="ctr"/>
                      <a:endParaRPr lang="en-GB" sz="1100" b="0" dirty="0" smtClean="0"/>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81650">
                <a:tc>
                  <a:txBody>
                    <a:bodyPr/>
                    <a:lstStyle/>
                    <a:p>
                      <a:pPr algn="l" fontAlgn="ctr"/>
                      <a:r>
                        <a:rPr lang="en-GB" sz="1100" b="0" i="0" u="none" strike="noStrike" dirty="0" smtClean="0">
                          <a:solidFill>
                            <a:srgbClr val="000000"/>
                          </a:solidFill>
                          <a:effectLst/>
                          <a:latin typeface="Arial"/>
                        </a:rPr>
                        <a:t>Tier</a:t>
                      </a:r>
                      <a:r>
                        <a:rPr lang="en-GB" sz="1100" b="0" i="0" u="none" strike="noStrike" baseline="0" dirty="0" smtClean="0">
                          <a:solidFill>
                            <a:srgbClr val="000000"/>
                          </a:solidFill>
                          <a:effectLst/>
                          <a:latin typeface="Arial"/>
                        </a:rPr>
                        <a:t> 2 Sponsorship Licence </a:t>
                      </a:r>
                      <a:endParaRPr lang="en-GB" sz="1100" b="0" i="0" u="none" strike="noStrike" dirty="0">
                        <a:solidFill>
                          <a:srgbClr val="000000"/>
                        </a:solidFill>
                        <a:effectLst/>
                        <a:latin typeface="Arial"/>
                      </a:endParaRP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1100" b="0" i="0" u="none" strike="noStrike" dirty="0" smtClean="0">
                          <a:solidFill>
                            <a:srgbClr val="000000"/>
                          </a:solidFill>
                          <a:effectLst/>
                          <a:latin typeface="Arial"/>
                        </a:rPr>
                        <a:t>£536</a:t>
                      </a:r>
                      <a:r>
                        <a:rPr lang="it-IT" sz="1100" b="0" i="0" u="none" strike="noStrike" baseline="0" dirty="0" smtClean="0">
                          <a:solidFill>
                            <a:srgbClr val="000000"/>
                          </a:solidFill>
                          <a:effectLst/>
                          <a:latin typeface="Arial"/>
                        </a:rPr>
                        <a:t> for small sponsors</a:t>
                      </a:r>
                    </a:p>
                    <a:p>
                      <a:pPr algn="l" fontAlgn="ctr"/>
                      <a:r>
                        <a:rPr lang="it-IT" sz="1100" b="0" i="0" u="none" strike="noStrike" baseline="0" dirty="0" smtClean="0">
                          <a:solidFill>
                            <a:srgbClr val="000000"/>
                          </a:solidFill>
                          <a:effectLst/>
                          <a:latin typeface="Arial"/>
                        </a:rPr>
                        <a:t>£1,476 for medium and large sponsors</a:t>
                      </a:r>
                    </a:p>
                    <a:p>
                      <a:pPr algn="l" fontAlgn="ctr"/>
                      <a:r>
                        <a:rPr lang="it-IT" sz="1100" b="0" i="0" u="none" strike="noStrike" dirty="0" smtClean="0">
                          <a:solidFill>
                            <a:srgbClr val="000000"/>
                          </a:solidFill>
                          <a:effectLst/>
                          <a:latin typeface="+mn-lt"/>
                          <a:hlinkClick r:id="rId3"/>
                        </a:rPr>
                        <a:t>https://www.gov.uk/uk-visa-sponsorship-employers/apply-for-your-licence</a:t>
                      </a:r>
                      <a:r>
                        <a:rPr lang="it-IT" sz="1100" b="0" i="0" u="none" strike="noStrike" dirty="0" smtClean="0">
                          <a:solidFill>
                            <a:srgbClr val="000000"/>
                          </a:solidFill>
                          <a:effectLst/>
                          <a:latin typeface="+mn-lt"/>
                        </a:rPr>
                        <a:t> </a:t>
                      </a:r>
                      <a:endParaRPr lang="it-IT" sz="1100" b="0" i="0" u="none" strike="noStrike" dirty="0">
                        <a:solidFill>
                          <a:srgbClr val="000000"/>
                        </a:solidFill>
                        <a:effectLst/>
                        <a:latin typeface="Arial"/>
                      </a:endParaRP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smtClean="0">
                          <a:solidFill>
                            <a:srgbClr val="000000"/>
                          </a:solidFill>
                          <a:effectLst/>
                          <a:latin typeface="+mn-lt"/>
                        </a:rPr>
                        <a:t>£536 for small sponsors</a:t>
                      </a:r>
                    </a:p>
                    <a:p>
                      <a:pPr algn="l" fontAlgn="ctr"/>
                      <a:r>
                        <a:rPr lang="en-GB" sz="1100" b="0" i="0" u="none" strike="noStrike" dirty="0" smtClean="0">
                          <a:solidFill>
                            <a:srgbClr val="000000"/>
                          </a:solidFill>
                          <a:effectLst/>
                          <a:latin typeface="+mn-lt"/>
                        </a:rPr>
                        <a:t>£1,476 for medium and large sponsors</a:t>
                      </a:r>
                    </a:p>
                    <a:p>
                      <a:pPr algn="l" fontAlgn="ctr"/>
                      <a:r>
                        <a:rPr lang="en-GB" sz="1100" b="0" i="0" u="none" strike="noStrike" dirty="0" smtClean="0">
                          <a:solidFill>
                            <a:srgbClr val="000000"/>
                          </a:solidFill>
                          <a:effectLst/>
                          <a:latin typeface="+mn-lt"/>
                          <a:hlinkClick r:id="rId3"/>
                        </a:rPr>
                        <a:t>https://www.gov.uk/uk-visa-sponsorship-employers/apply-for-your-licence</a:t>
                      </a:r>
                      <a:endParaRPr lang="en-GB" sz="1100" b="0" i="0" u="none" strike="noStrike" dirty="0" smtClean="0">
                        <a:solidFill>
                          <a:srgbClr val="000000"/>
                        </a:solidFill>
                        <a:effectLst/>
                        <a:latin typeface="+mn-lt"/>
                      </a:endParaRP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l" fontAlgn="ctr"/>
                      <a:r>
                        <a:rPr lang="en-GB" sz="1100" b="0" i="0" u="none" strike="noStrike" dirty="0" smtClean="0">
                          <a:solidFill>
                            <a:srgbClr val="000000"/>
                          </a:solidFill>
                          <a:effectLst/>
                          <a:latin typeface="+mn-lt"/>
                        </a:rPr>
                        <a:t>NHS England &amp; NHS Improvement will only meet any costs that were incurred after </a:t>
                      </a:r>
                      <a:r>
                        <a:rPr lang="en-GB" sz="1100" b="1" i="0" u="none" strike="noStrike" dirty="0" smtClean="0">
                          <a:solidFill>
                            <a:srgbClr val="000000"/>
                          </a:solidFill>
                          <a:effectLst/>
                          <a:latin typeface="+mn-lt"/>
                        </a:rPr>
                        <a:t>1 June 2018 up until 31st March 2020. Practices will need to self fund after this date.</a:t>
                      </a: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84853">
                <a:tc>
                  <a:txBody>
                    <a:bodyPr/>
                    <a:lstStyle/>
                    <a:p>
                      <a:pPr algn="l" fontAlgn="ctr"/>
                      <a:r>
                        <a:rPr lang="en-GB" sz="1100" b="0" i="0" u="none" strike="noStrike" dirty="0">
                          <a:solidFill>
                            <a:srgbClr val="000000"/>
                          </a:solidFill>
                          <a:effectLst/>
                          <a:latin typeface="Arial"/>
                        </a:rPr>
                        <a:t>Certificate of Sponsorship costs </a:t>
                      </a: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1100" b="0" i="0" u="none" strike="noStrike" dirty="0">
                          <a:solidFill>
                            <a:srgbClr val="000000"/>
                          </a:solidFill>
                          <a:effectLst/>
                          <a:latin typeface="Arial"/>
                        </a:rPr>
                        <a:t>£199 per </a:t>
                      </a:r>
                      <a:r>
                        <a:rPr lang="it-IT" sz="1100" b="0" i="0" u="none" strike="noStrike" dirty="0" smtClean="0">
                          <a:solidFill>
                            <a:srgbClr val="000000"/>
                          </a:solidFill>
                          <a:effectLst/>
                          <a:latin typeface="Arial"/>
                        </a:rPr>
                        <a:t>certificate. See</a:t>
                      </a:r>
                      <a:r>
                        <a:rPr lang="it-IT" sz="1100" b="0" i="0" u="none" strike="noStrike" dirty="0">
                          <a:solidFill>
                            <a:srgbClr val="000000"/>
                          </a:solidFill>
                          <a:effectLst/>
                          <a:latin typeface="Arial"/>
                        </a:rPr>
                        <a:t/>
                      </a:r>
                      <a:br>
                        <a:rPr lang="it-IT" sz="1100" b="0" i="0" u="none" strike="noStrike" dirty="0">
                          <a:solidFill>
                            <a:srgbClr val="000000"/>
                          </a:solidFill>
                          <a:effectLst/>
                          <a:latin typeface="Arial"/>
                        </a:rPr>
                      </a:br>
                      <a:r>
                        <a:rPr lang="it-IT" sz="1100" b="0" i="0" u="none" strike="noStrike" dirty="0">
                          <a:solidFill>
                            <a:srgbClr val="4F81BD"/>
                          </a:solidFill>
                          <a:effectLst/>
                          <a:latin typeface="Arial"/>
                        </a:rPr>
                        <a:t>https://www.gov.uk/uk-visa-sponsorship-employers/sponsorship-certificates</a:t>
                      </a:r>
                      <a:endParaRPr lang="it-IT" sz="1100" b="0" i="0" u="none" strike="noStrike" dirty="0">
                        <a:solidFill>
                          <a:srgbClr val="000000"/>
                        </a:solidFill>
                        <a:effectLst/>
                        <a:latin typeface="Arial"/>
                      </a:endParaRP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1100" b="0" i="0" u="none" strike="noStrike" dirty="0">
                          <a:solidFill>
                            <a:srgbClr val="000000"/>
                          </a:solidFill>
                          <a:effectLst/>
                          <a:latin typeface="Arial"/>
                        </a:rPr>
                        <a:t>£199 per </a:t>
                      </a:r>
                      <a:r>
                        <a:rPr lang="it-IT" sz="1100" b="0" i="0" u="none" strike="noStrike" dirty="0" smtClean="0">
                          <a:solidFill>
                            <a:srgbClr val="000000"/>
                          </a:solidFill>
                          <a:effectLst/>
                          <a:latin typeface="Arial"/>
                        </a:rPr>
                        <a:t>certificate. See</a:t>
                      </a:r>
                      <a:r>
                        <a:rPr lang="it-IT" sz="1100" b="0" i="0" u="none" strike="noStrike" dirty="0">
                          <a:solidFill>
                            <a:srgbClr val="000000"/>
                          </a:solidFill>
                          <a:effectLst/>
                          <a:latin typeface="Arial"/>
                        </a:rPr>
                        <a:t/>
                      </a:r>
                      <a:br>
                        <a:rPr lang="it-IT" sz="1100" b="0" i="0" u="none" strike="noStrike" dirty="0">
                          <a:solidFill>
                            <a:srgbClr val="000000"/>
                          </a:solidFill>
                          <a:effectLst/>
                          <a:latin typeface="Arial"/>
                        </a:rPr>
                      </a:br>
                      <a:r>
                        <a:rPr lang="it-IT" sz="1100" b="0" i="0" u="none" strike="noStrike" dirty="0">
                          <a:solidFill>
                            <a:srgbClr val="4F81BD"/>
                          </a:solidFill>
                          <a:effectLst/>
                          <a:latin typeface="Arial"/>
                        </a:rPr>
                        <a:t>https://www.gov.uk/uk-visa-sponsorship-employers/sponsorship-certificates</a:t>
                      </a:r>
                      <a:endParaRPr lang="it-IT" sz="1100" b="0" i="0" u="none" strike="noStrike" dirty="0">
                        <a:solidFill>
                          <a:srgbClr val="000000"/>
                        </a:solidFill>
                        <a:effectLst/>
                        <a:latin typeface="Arial"/>
                      </a:endParaRP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l" fontAlgn="ctr"/>
                      <a:endParaRPr lang="en-GB" sz="1100" b="0" i="0" u="none" strike="noStrike" dirty="0" smtClean="0">
                        <a:solidFill>
                          <a:srgbClr val="000000"/>
                        </a:solidFill>
                        <a:effectLst/>
                        <a:latin typeface="+mn-lt"/>
                      </a:endParaRP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55769">
                <a:tc>
                  <a:txBody>
                    <a:bodyPr/>
                    <a:lstStyle/>
                    <a:p>
                      <a:pPr algn="l" fontAlgn="ctr"/>
                      <a:r>
                        <a:rPr lang="en-GB" sz="1100" b="0" i="0" u="none" strike="noStrike" dirty="0">
                          <a:solidFill>
                            <a:srgbClr val="000000"/>
                          </a:solidFill>
                          <a:effectLst/>
                          <a:latin typeface="Arial"/>
                        </a:rPr>
                        <a:t>The first 2 years of the Immigration Skills Charge for any GP employed and sponsored on a tier 2 visa</a:t>
                      </a: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a:rPr>
                        <a:t>£728 for small sponsors; £2,000 for medium or large </a:t>
                      </a:r>
                      <a:r>
                        <a:rPr lang="en-GB" sz="1100" b="0" i="0" u="none" strike="noStrike" kern="1200" dirty="0" smtClean="0">
                          <a:solidFill>
                            <a:srgbClr val="000000"/>
                          </a:solidFill>
                          <a:effectLst/>
                          <a:latin typeface="Arial"/>
                          <a:ea typeface="+mn-ea"/>
                          <a:cs typeface="+mn-cs"/>
                        </a:rPr>
                        <a:t>sponsors. See</a:t>
                      </a:r>
                      <a:r>
                        <a:rPr lang="en-GB" sz="1100" b="0" i="0" u="none" strike="noStrike" dirty="0">
                          <a:solidFill>
                            <a:srgbClr val="4F81BD"/>
                          </a:solidFill>
                          <a:effectLst/>
                          <a:latin typeface="Arial"/>
                        </a:rPr>
                        <a:t/>
                      </a:r>
                      <a:br>
                        <a:rPr lang="en-GB" sz="1100" b="0" i="0" u="none" strike="noStrike" dirty="0">
                          <a:solidFill>
                            <a:srgbClr val="4F81BD"/>
                          </a:solidFill>
                          <a:effectLst/>
                          <a:latin typeface="Arial"/>
                        </a:rPr>
                      </a:br>
                      <a:r>
                        <a:rPr lang="en-GB" sz="1100" b="0" i="0" u="none" strike="noStrike" dirty="0">
                          <a:solidFill>
                            <a:srgbClr val="4F81BD"/>
                          </a:solidFill>
                          <a:effectLst/>
                          <a:latin typeface="Arial"/>
                        </a:rPr>
                        <a:t>https://www.gov.uk/uk-visa-sponsorship-employers/immigration-skills-charge</a:t>
                      </a:r>
                      <a:endParaRPr lang="en-GB" sz="1100" b="0" i="0" u="none" strike="noStrike" dirty="0">
                        <a:solidFill>
                          <a:srgbClr val="000000"/>
                        </a:solidFill>
                        <a:effectLst/>
                        <a:latin typeface="Arial"/>
                      </a:endParaRP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a:rPr>
                        <a:t>£728 for small sponsors; £2,000 for medium or large </a:t>
                      </a:r>
                      <a:r>
                        <a:rPr lang="en-GB" sz="1100" b="0" i="0" u="none" strike="noStrike" dirty="0" smtClean="0">
                          <a:solidFill>
                            <a:srgbClr val="000000"/>
                          </a:solidFill>
                          <a:effectLst/>
                          <a:latin typeface="Arial"/>
                        </a:rPr>
                        <a:t>sponsors. See</a:t>
                      </a:r>
                      <a:r>
                        <a:rPr lang="en-GB" sz="1100" b="0" i="0" u="none" strike="noStrike" dirty="0">
                          <a:solidFill>
                            <a:srgbClr val="000000"/>
                          </a:solidFill>
                          <a:effectLst/>
                          <a:latin typeface="Arial"/>
                        </a:rPr>
                        <a:t/>
                      </a:r>
                      <a:br>
                        <a:rPr lang="en-GB" sz="1100" b="0" i="0" u="none" strike="noStrike" dirty="0">
                          <a:solidFill>
                            <a:srgbClr val="000000"/>
                          </a:solidFill>
                          <a:effectLst/>
                          <a:latin typeface="Arial"/>
                        </a:rPr>
                      </a:br>
                      <a:r>
                        <a:rPr lang="en-GB" sz="1100" b="0" i="0" u="none" strike="noStrike" dirty="0">
                          <a:solidFill>
                            <a:srgbClr val="4F81BD"/>
                          </a:solidFill>
                          <a:effectLst/>
                          <a:latin typeface="Arial"/>
                        </a:rPr>
                        <a:t>https://www.gov.uk/uk-visa-sponsorship-employers/immigration-skills-charge</a:t>
                      </a:r>
                      <a:endParaRPr lang="en-GB" sz="1100" b="0" i="0" u="none" strike="noStrike" dirty="0">
                        <a:solidFill>
                          <a:srgbClr val="000000"/>
                        </a:solidFill>
                        <a:effectLst/>
                        <a:latin typeface="Arial"/>
                      </a:endParaRP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l" fontAlgn="ctr"/>
                      <a:endParaRPr lang="en-GB" sz="1100" b="0" i="0" u="none" strike="noStrike" dirty="0">
                        <a:solidFill>
                          <a:srgbClr val="000000"/>
                        </a:solidFill>
                        <a:effectLst/>
                        <a:latin typeface="Arial"/>
                      </a:endParaRPr>
                    </a:p>
                  </a:txBody>
                  <a:tcPr marL="9360" marR="9360" marT="9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40979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5E309BCE-BF40-469D-BE38-3EFC66BEC3D3}"/>
              </a:ext>
            </a:extLst>
          </p:cNvPr>
          <p:cNvSpPr>
            <a:spLocks noGrp="1"/>
          </p:cNvSpPr>
          <p:nvPr>
            <p:ph sz="half" idx="1"/>
          </p:nvPr>
        </p:nvSpPr>
        <p:spPr>
          <a:xfrm>
            <a:off x="292500" y="1440000"/>
            <a:ext cx="4533750" cy="4711418"/>
          </a:xfrm>
        </p:spPr>
        <p:txBody>
          <a:bodyPr>
            <a:normAutofit fontScale="25000" lnSpcReduction="20000"/>
          </a:bodyPr>
          <a:lstStyle/>
          <a:p>
            <a:pPr>
              <a:lnSpc>
                <a:spcPct val="110000"/>
              </a:lnSpc>
            </a:pPr>
            <a:r>
              <a:rPr lang="en-GB" sz="4400" b="0" dirty="0"/>
              <a:t>As a Tier 2 visa sponsor, you can now create and assign Certificates of Sponsorship (</a:t>
            </a:r>
            <a:r>
              <a:rPr lang="en-GB" sz="4400" dirty="0" err="1"/>
              <a:t>CoS</a:t>
            </a:r>
            <a:r>
              <a:rPr lang="en-GB" sz="4400" b="0" dirty="0"/>
              <a:t>) which your prospective international recruits will use to obtain their Tier 2 visa. </a:t>
            </a:r>
          </a:p>
          <a:p>
            <a:pPr>
              <a:lnSpc>
                <a:spcPct val="110000"/>
              </a:lnSpc>
            </a:pPr>
            <a:r>
              <a:rPr lang="en-GB" sz="4400" b="0" dirty="0"/>
              <a:t>The Home Office has produced guidance on this process, which gives information on how all sectors of the UK economy can create and assign COSs.</a:t>
            </a:r>
          </a:p>
          <a:p>
            <a:pPr>
              <a:lnSpc>
                <a:spcPct val="110000"/>
              </a:lnSpc>
            </a:pPr>
            <a:r>
              <a:rPr lang="en-GB" sz="4400" b="0" dirty="0"/>
              <a:t>This guide is a tailored version for GP practices that should help you:</a:t>
            </a:r>
          </a:p>
          <a:p>
            <a:pPr marL="342900" lvl="0" indent="-342900">
              <a:lnSpc>
                <a:spcPct val="110000"/>
              </a:lnSpc>
              <a:buFont typeface="+mj-lt"/>
              <a:buAutoNum type="arabicPeriod"/>
            </a:pPr>
            <a:r>
              <a:rPr lang="en-GB" sz="4400" b="0" dirty="0"/>
              <a:t>Create and assign your </a:t>
            </a:r>
            <a:r>
              <a:rPr lang="en-GB" sz="4400" b="0" dirty="0" err="1"/>
              <a:t>CoS</a:t>
            </a:r>
            <a:r>
              <a:rPr lang="en-GB" sz="4400" b="0" dirty="0"/>
              <a:t>; and</a:t>
            </a:r>
          </a:p>
          <a:p>
            <a:pPr marL="342900" lvl="0" indent="-342900">
              <a:lnSpc>
                <a:spcPct val="110000"/>
              </a:lnSpc>
              <a:buFont typeface="+mj-lt"/>
              <a:buAutoNum type="arabicPeriod"/>
            </a:pPr>
            <a:r>
              <a:rPr lang="en-GB" sz="4400" b="0" dirty="0"/>
              <a:t>Provide the details of the </a:t>
            </a:r>
            <a:r>
              <a:rPr lang="en-GB" sz="4400" b="0" dirty="0" err="1"/>
              <a:t>CoS</a:t>
            </a:r>
            <a:r>
              <a:rPr lang="en-GB" sz="4400" b="0" dirty="0"/>
              <a:t> to your prospective international recruit.</a:t>
            </a:r>
          </a:p>
          <a:p>
            <a:pPr lvl="0">
              <a:lnSpc>
                <a:spcPct val="110000"/>
              </a:lnSpc>
            </a:pPr>
            <a:r>
              <a:rPr lang="en-GB" sz="4400" dirty="0"/>
              <a:t>This process is very </a:t>
            </a:r>
            <a:r>
              <a:rPr lang="en-GB" sz="4400" dirty="0" smtClean="0"/>
              <a:t>straightforward </a:t>
            </a:r>
            <a:r>
              <a:rPr lang="en-GB" sz="4400" dirty="0"/>
              <a:t>and largely consists of data entry into an online form. That said, it is vital that all information provided is accurate. Any inaccuracies in the information provided can invalidate the visa awarded to an applicant and result in the revocation of the practice’s sponsorship licence and/or criminal proceedings. </a:t>
            </a:r>
          </a:p>
          <a:p>
            <a:pPr lvl="0">
              <a:lnSpc>
                <a:spcPct val="110000"/>
              </a:lnSpc>
            </a:pPr>
            <a:r>
              <a:rPr lang="en-GB" sz="4400" b="0" dirty="0"/>
              <a:t>Please note, we have only provided guidance on the questions which we think will be the most difficult to answer, not the entire application form. We have indicated which part of the process is being described on each slide.</a:t>
            </a:r>
          </a:p>
          <a:p>
            <a:pPr>
              <a:lnSpc>
                <a:spcPct val="110000"/>
              </a:lnSpc>
            </a:pPr>
            <a:r>
              <a:rPr lang="en-GB" sz="4400" b="0" dirty="0"/>
              <a:t>This guidance does not replace official Home Office guidance, but should help you get through the registration process with ease.</a:t>
            </a:r>
          </a:p>
          <a:p>
            <a:pPr>
              <a:lnSpc>
                <a:spcPct val="110000"/>
              </a:lnSpc>
            </a:pPr>
            <a:r>
              <a:rPr lang="en-GB" sz="4400" b="0" dirty="0"/>
              <a:t>Let’s get started…</a:t>
            </a:r>
          </a:p>
          <a:p>
            <a:endParaRPr lang="en-GB" dirty="0"/>
          </a:p>
        </p:txBody>
      </p:sp>
      <p:sp>
        <p:nvSpPr>
          <p:cNvPr id="10" name="Title 4">
            <a:extLst>
              <a:ext uri="{FF2B5EF4-FFF2-40B4-BE49-F238E27FC236}">
                <a16:creationId xmlns="" xmlns:a16="http://schemas.microsoft.com/office/drawing/2014/main" id="{E6961BA0-DB6D-4443-9111-19E2E4C97FF0}"/>
              </a:ext>
            </a:extLst>
          </p:cNvPr>
          <p:cNvSpPr txBox="1">
            <a:spLocks/>
          </p:cNvSpPr>
          <p:nvPr/>
        </p:nvSpPr>
        <p:spPr>
          <a:xfrm>
            <a:off x="1120956" y="512402"/>
            <a:ext cx="9298309" cy="978729"/>
          </a:xfrm>
          <a:prstGeom prst="rect">
            <a:avLst/>
          </a:prstGeom>
        </p:spPr>
        <p:txBody>
          <a:bodyPr vert="horz" lIns="91440" tIns="45720" rIns="91440" bIns="45720" rtlCol="0" anchor="t" anchorCtr="0">
            <a:spAutoFit/>
          </a:bodyPr>
          <a:lstStyle>
            <a:lvl1pPr algn="l" defTabSz="914423"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dirty="0"/>
              <a:t>Introduction to Creating and Assigning Certificates of Sponsorship</a:t>
            </a:r>
          </a:p>
        </p:txBody>
      </p:sp>
      <p:pic>
        <p:nvPicPr>
          <p:cNvPr id="6" name="Content Placeholder 5">
            <a:extLst>
              <a:ext uri="{FF2B5EF4-FFF2-40B4-BE49-F238E27FC236}">
                <a16:creationId xmlns="" xmlns:a16="http://schemas.microsoft.com/office/drawing/2014/main" id="{AE5703F7-5AC1-4501-8DC7-341DD67B4A8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57775" y="2184017"/>
            <a:ext cx="4532313" cy="3223392"/>
          </a:xfrm>
        </p:spPr>
      </p:pic>
    </p:spTree>
    <p:extLst>
      <p:ext uri="{BB962C8B-B14F-4D97-AF65-F5344CB8AC3E}">
        <p14:creationId xmlns:p14="http://schemas.microsoft.com/office/powerpoint/2010/main" val="89154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41A5D2F-2C2F-4051-992C-4495ACDD5C18}"/>
              </a:ext>
            </a:extLst>
          </p:cNvPr>
          <p:cNvSpPr>
            <a:spLocks noGrp="1"/>
          </p:cNvSpPr>
          <p:nvPr>
            <p:ph sz="half" idx="1"/>
          </p:nvPr>
        </p:nvSpPr>
        <p:spPr>
          <a:xfrm>
            <a:off x="292500" y="1219200"/>
            <a:ext cx="4533750" cy="4932218"/>
          </a:xfrm>
        </p:spPr>
        <p:txBody>
          <a:bodyPr>
            <a:noAutofit/>
          </a:bodyPr>
          <a:lstStyle/>
          <a:p>
            <a:pPr algn="ctr"/>
            <a:r>
              <a:rPr lang="en-GB" sz="1100" u="sng" dirty="0"/>
              <a:t>DOCUMENTS</a:t>
            </a:r>
          </a:p>
          <a:p>
            <a:r>
              <a:rPr lang="en-GB" sz="1100" b="0" dirty="0"/>
              <a:t>We have created a checklist of all the information that you will need in order to complete the process of creating and assigning a </a:t>
            </a:r>
            <a:r>
              <a:rPr lang="en-GB" sz="1100" b="0" dirty="0" err="1"/>
              <a:t>CoS.</a:t>
            </a:r>
            <a:r>
              <a:rPr lang="en-GB" sz="1100" b="0" dirty="0"/>
              <a:t> </a:t>
            </a:r>
          </a:p>
          <a:p>
            <a:r>
              <a:rPr lang="en-GB" sz="1100" b="0" dirty="0"/>
              <a:t>In short, you will need to have the following to hand in order to complete the process:</a:t>
            </a:r>
          </a:p>
          <a:p>
            <a:pPr marL="449263" indent="-449263">
              <a:lnSpc>
                <a:spcPct val="110000"/>
              </a:lnSpc>
              <a:buAutoNum type="arabicPeriod"/>
            </a:pPr>
            <a:r>
              <a:rPr lang="en-GB" sz="1100" b="0" dirty="0"/>
              <a:t>A copy of the applicant’s passport;</a:t>
            </a:r>
          </a:p>
          <a:p>
            <a:pPr marL="449263" indent="-449263">
              <a:lnSpc>
                <a:spcPct val="110000"/>
              </a:lnSpc>
              <a:buAutoNum type="arabicPeriod"/>
            </a:pPr>
            <a:r>
              <a:rPr lang="en-GB" sz="1100" b="0" dirty="0"/>
              <a:t>A copy of their professional registration certificate with the GMC;</a:t>
            </a:r>
          </a:p>
          <a:p>
            <a:pPr marL="449263" indent="-449263">
              <a:lnSpc>
                <a:spcPct val="110000"/>
              </a:lnSpc>
              <a:buAutoNum type="arabicPeriod"/>
            </a:pPr>
            <a:r>
              <a:rPr lang="en-GB" sz="1100" b="0" dirty="0"/>
              <a:t>Proof of the applicant’s current address (bank statement, utility bill etc</a:t>
            </a:r>
            <a:r>
              <a:rPr lang="en-GB" sz="1100" b="0" dirty="0" smtClean="0"/>
              <a:t>.); and</a:t>
            </a:r>
            <a:endParaRPr lang="en-GB" sz="1100" b="0" dirty="0"/>
          </a:p>
          <a:p>
            <a:pPr marL="449263" indent="-449263">
              <a:lnSpc>
                <a:spcPct val="110000"/>
              </a:lnSpc>
              <a:buAutoNum type="arabicPeriod"/>
            </a:pPr>
            <a:r>
              <a:rPr lang="en-GB" sz="1100" b="0" dirty="0"/>
              <a:t>Any information relating to previous UK visas that the applicant might have </a:t>
            </a:r>
            <a:r>
              <a:rPr lang="en-GB" sz="1100" b="0" dirty="0" smtClean="0"/>
              <a:t>had.</a:t>
            </a:r>
            <a:endParaRPr lang="en-GB" sz="1100" b="0" dirty="0"/>
          </a:p>
          <a:p>
            <a:pPr algn="ctr">
              <a:lnSpc>
                <a:spcPct val="110000"/>
              </a:lnSpc>
            </a:pPr>
            <a:r>
              <a:rPr lang="en-GB" sz="1100" u="sng" dirty="0"/>
              <a:t>TIMELINES</a:t>
            </a:r>
          </a:p>
          <a:p>
            <a:r>
              <a:rPr lang="en-GB" sz="1100" b="0" dirty="0"/>
              <a:t>You should not to try to create and assign a </a:t>
            </a:r>
            <a:r>
              <a:rPr lang="en-GB" sz="1100" b="0" dirty="0" err="1"/>
              <a:t>CoS</a:t>
            </a:r>
            <a:r>
              <a:rPr lang="en-GB" sz="1100" b="0" dirty="0"/>
              <a:t> if the applicant’s start date is more than 3 months in the future. The system will not allow you to.</a:t>
            </a:r>
          </a:p>
          <a:p>
            <a:r>
              <a:rPr lang="en-GB" sz="1100" b="0" dirty="0"/>
              <a:t>The applicant should be aware that, upon applying for a Tier 2 visa, they must begin their role within 4 weeks of the date the visa is issued, or the visa becomes invalid.</a:t>
            </a:r>
          </a:p>
          <a:p>
            <a:endParaRPr lang="en-GB" sz="1100" b="0" dirty="0"/>
          </a:p>
          <a:p>
            <a:pPr>
              <a:lnSpc>
                <a:spcPct val="110000"/>
              </a:lnSpc>
            </a:pPr>
            <a:endParaRPr lang="en-GB" sz="1100" b="0" dirty="0"/>
          </a:p>
          <a:p>
            <a:pPr marL="449263" indent="-449263">
              <a:lnSpc>
                <a:spcPct val="110000"/>
              </a:lnSpc>
              <a:buAutoNum type="arabicPeriod"/>
            </a:pPr>
            <a:endParaRPr lang="en-GB" sz="1100" b="0" dirty="0"/>
          </a:p>
        </p:txBody>
      </p:sp>
      <p:sp>
        <p:nvSpPr>
          <p:cNvPr id="4" name="Content Placeholder 3">
            <a:extLst>
              <a:ext uri="{FF2B5EF4-FFF2-40B4-BE49-F238E27FC236}">
                <a16:creationId xmlns="" xmlns:a16="http://schemas.microsoft.com/office/drawing/2014/main" id="{AC689084-9142-4B1F-BB20-4C2D1DC910EA}"/>
              </a:ext>
            </a:extLst>
          </p:cNvPr>
          <p:cNvSpPr>
            <a:spLocks noGrp="1"/>
          </p:cNvSpPr>
          <p:nvPr>
            <p:ph sz="half" idx="2"/>
          </p:nvPr>
        </p:nvSpPr>
        <p:spPr>
          <a:xfrm>
            <a:off x="5057060" y="1219200"/>
            <a:ext cx="4533750" cy="4932218"/>
          </a:xfrm>
        </p:spPr>
        <p:txBody>
          <a:bodyPr>
            <a:normAutofit/>
          </a:bodyPr>
          <a:lstStyle/>
          <a:p>
            <a:pPr algn="ctr">
              <a:lnSpc>
                <a:spcPct val="110000"/>
              </a:lnSpc>
            </a:pPr>
            <a:r>
              <a:rPr lang="en-GB" sz="1100" u="sng" dirty="0"/>
              <a:t>KEY PEOPLE</a:t>
            </a:r>
          </a:p>
          <a:p>
            <a:pPr>
              <a:lnSpc>
                <a:spcPct val="110000"/>
              </a:lnSpc>
            </a:pPr>
            <a:r>
              <a:rPr lang="en-GB" sz="1100" b="0" dirty="0"/>
              <a:t>Creating and assigning a </a:t>
            </a:r>
            <a:r>
              <a:rPr lang="en-GB" sz="1100" b="0" dirty="0" err="1"/>
              <a:t>CoS</a:t>
            </a:r>
            <a:r>
              <a:rPr lang="en-GB" sz="1100" b="0" dirty="0"/>
              <a:t> will require you to access your SMS account. As such you will need to have the necessary authorisation to both access the account and to make a payment on behalf of the practice.</a:t>
            </a:r>
          </a:p>
          <a:p>
            <a:pPr>
              <a:lnSpc>
                <a:spcPct val="110000"/>
              </a:lnSpc>
            </a:pPr>
            <a:r>
              <a:rPr lang="en-GB" sz="1100" b="0" dirty="0"/>
              <a:t>Given the importance attached to all information being provided accurately, we advise that either your Authorising Officer or a level 1 user completes this process. Alternatively, a level 2 user can complete the data entry part of the process, and the AO or a level 1 user can review the information for accuracy and make the necessary payments.</a:t>
            </a:r>
          </a:p>
          <a:p>
            <a:pPr algn="ctr">
              <a:lnSpc>
                <a:spcPct val="110000"/>
              </a:lnSpc>
            </a:pPr>
            <a:r>
              <a:rPr lang="en-GB" sz="1100" u="sng" dirty="0"/>
              <a:t>COST</a:t>
            </a:r>
          </a:p>
          <a:p>
            <a:pPr marL="457200" indent="-457200">
              <a:lnSpc>
                <a:spcPct val="110000"/>
              </a:lnSpc>
              <a:buFont typeface="+mj-lt"/>
              <a:buAutoNum type="arabicPeriod"/>
            </a:pPr>
            <a:r>
              <a:rPr lang="en-GB" sz="1100" b="0" dirty="0"/>
              <a:t>Each </a:t>
            </a:r>
            <a:r>
              <a:rPr lang="en-GB" sz="1100" b="0" dirty="0" err="1"/>
              <a:t>CoS</a:t>
            </a:r>
            <a:r>
              <a:rPr lang="en-GB" sz="1100" b="0" dirty="0"/>
              <a:t> costs £199, payable once all of the required information has been entered into the online form.</a:t>
            </a:r>
          </a:p>
          <a:p>
            <a:pPr marL="457200" indent="-457200">
              <a:lnSpc>
                <a:spcPct val="110000"/>
              </a:lnSpc>
              <a:buFont typeface="+mj-lt"/>
              <a:buAutoNum type="arabicPeriod"/>
            </a:pPr>
            <a:r>
              <a:rPr lang="en-GB" sz="1100" b="0" dirty="0"/>
              <a:t>There is also a Immigration Skills Charge that applies to new Tier 2 visas. This charge is £1000. </a:t>
            </a:r>
          </a:p>
          <a:p>
            <a:pPr marL="457200" indent="-457200">
              <a:lnSpc>
                <a:spcPct val="110000"/>
              </a:lnSpc>
              <a:buFont typeface="+mj-lt"/>
              <a:buAutoNum type="arabicPeriod"/>
            </a:pPr>
            <a:r>
              <a:rPr lang="en-GB" sz="1100" b="0" dirty="0"/>
              <a:t>The Immigration Skills Charge does not apply to those applicants that are transferring from a Tier 4 to a Tier 2 visa.</a:t>
            </a:r>
          </a:p>
        </p:txBody>
      </p:sp>
      <p:pic>
        <p:nvPicPr>
          <p:cNvPr id="6" name="Picture 5">
            <a:extLst>
              <a:ext uri="{FF2B5EF4-FFF2-40B4-BE49-F238E27FC236}">
                <a16:creationId xmlns="" xmlns:a16="http://schemas.microsoft.com/office/drawing/2014/main" id="{939992EC-7D58-4284-9522-F59BED8EF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071" y="240048"/>
            <a:ext cx="787311" cy="787311"/>
          </a:xfrm>
          <a:prstGeom prst="rect">
            <a:avLst/>
          </a:prstGeom>
        </p:spPr>
      </p:pic>
      <p:sp>
        <p:nvSpPr>
          <p:cNvPr id="14" name="Title 4">
            <a:extLst>
              <a:ext uri="{FF2B5EF4-FFF2-40B4-BE49-F238E27FC236}">
                <a16:creationId xmlns="" xmlns:a16="http://schemas.microsoft.com/office/drawing/2014/main" id="{E7DBF210-E7FD-45FC-8C3A-C74027C469E9}"/>
              </a:ext>
            </a:extLst>
          </p:cNvPr>
          <p:cNvSpPr txBox="1">
            <a:spLocks/>
          </p:cNvSpPr>
          <p:nvPr/>
        </p:nvSpPr>
        <p:spPr>
          <a:xfrm>
            <a:off x="1120956" y="512402"/>
            <a:ext cx="9298309" cy="535531"/>
          </a:xfrm>
          <a:prstGeom prst="rect">
            <a:avLst/>
          </a:prstGeom>
        </p:spPr>
        <p:txBody>
          <a:bodyPr vert="horz" lIns="91440" tIns="45720" rIns="91440" bIns="45720" rtlCol="0" anchor="t" anchorCtr="0">
            <a:spAutoFit/>
          </a:bodyPr>
          <a:lstStyle>
            <a:lvl1pPr algn="l" defTabSz="914423"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dirty="0"/>
              <a:t>What you need before you start</a:t>
            </a:r>
          </a:p>
        </p:txBody>
      </p:sp>
    </p:spTree>
    <p:extLst>
      <p:ext uri="{BB962C8B-B14F-4D97-AF65-F5344CB8AC3E}">
        <p14:creationId xmlns:p14="http://schemas.microsoft.com/office/powerpoint/2010/main" val="344088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 xmlns:a16="http://schemas.microsoft.com/office/drawing/2014/main" id="{318AAB30-EC63-414F-BCAF-C7717C4CD819}"/>
              </a:ext>
            </a:extLst>
          </p:cNvPr>
          <p:cNvGraphicFramePr>
            <a:graphicFrameLocks noGrp="1"/>
          </p:cNvGraphicFramePr>
          <p:nvPr>
            <p:ph sz="half" idx="1"/>
            <p:extLst>
              <p:ext uri="{D42A27DB-BD31-4B8C-83A1-F6EECF244321}">
                <p14:modId xmlns:p14="http://schemas.microsoft.com/office/powerpoint/2010/main" val="3371964526"/>
              </p:ext>
            </p:extLst>
          </p:nvPr>
        </p:nvGraphicFramePr>
        <p:xfrm>
          <a:off x="292500" y="914331"/>
          <a:ext cx="9298308" cy="2967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a:extLst>
              <a:ext uri="{FF2B5EF4-FFF2-40B4-BE49-F238E27FC236}">
                <a16:creationId xmlns="" xmlns:a16="http://schemas.microsoft.com/office/drawing/2014/main" id="{3282F51C-978A-4ABA-8D57-EB3F570C7F8B}"/>
              </a:ext>
            </a:extLst>
          </p:cNvPr>
          <p:cNvSpPr>
            <a:spLocks noGrp="1"/>
          </p:cNvSpPr>
          <p:nvPr>
            <p:ph sz="half" idx="2"/>
          </p:nvPr>
        </p:nvSpPr>
        <p:spPr>
          <a:xfrm>
            <a:off x="292500" y="3683479"/>
            <a:ext cx="4533750" cy="2570671"/>
          </a:xfrm>
        </p:spPr>
        <p:txBody>
          <a:bodyPr>
            <a:normAutofit/>
          </a:bodyPr>
          <a:lstStyle/>
          <a:p>
            <a:pPr marL="449263" indent="-449263">
              <a:buFont typeface="+mj-lt"/>
              <a:buAutoNum type="arabicPeriod"/>
            </a:pPr>
            <a:r>
              <a:rPr lang="en-GB" sz="1100" b="0" dirty="0"/>
              <a:t>Select ‘</a:t>
            </a:r>
            <a:r>
              <a:rPr lang="en-GB" sz="1100" dirty="0"/>
              <a:t>No</a:t>
            </a:r>
            <a:r>
              <a:rPr lang="en-GB" sz="1100" b="0" dirty="0"/>
              <a:t>’ in the first box;</a:t>
            </a:r>
          </a:p>
          <a:p>
            <a:pPr marL="449263" indent="-449263">
              <a:buFont typeface="+mj-lt"/>
              <a:buAutoNum type="arabicPeriod"/>
            </a:pPr>
            <a:r>
              <a:rPr lang="en-GB" sz="1100" b="0" dirty="0"/>
              <a:t>Select ‘</a:t>
            </a:r>
            <a:r>
              <a:rPr lang="en-GB" sz="1100" dirty="0"/>
              <a:t>Tier 2</a:t>
            </a:r>
            <a:r>
              <a:rPr lang="en-GB" sz="1100" b="0" dirty="0"/>
              <a:t>’ as the tier of visa for which you </a:t>
            </a:r>
            <a:r>
              <a:rPr lang="en-GB" sz="1100" b="0" dirty="0" err="1"/>
              <a:t>CoS</a:t>
            </a:r>
            <a:r>
              <a:rPr lang="en-GB" sz="1100" b="0" dirty="0"/>
              <a:t> will be used;</a:t>
            </a:r>
          </a:p>
          <a:p>
            <a:pPr marL="449263" indent="-449263">
              <a:buFont typeface="+mj-lt"/>
              <a:buAutoNum type="arabicPeriod"/>
            </a:pPr>
            <a:r>
              <a:rPr lang="en-GB" sz="1100" b="0" dirty="0"/>
              <a:t>Select ‘</a:t>
            </a:r>
            <a:r>
              <a:rPr lang="en-GB" sz="1100" dirty="0"/>
              <a:t>Tier 2 General</a:t>
            </a:r>
            <a:r>
              <a:rPr lang="en-GB" sz="1100" b="0" dirty="0"/>
              <a:t>’ as the category of Tier 2 visa</a:t>
            </a:r>
          </a:p>
          <a:p>
            <a:pPr marL="449263" indent="-449263">
              <a:buFont typeface="+mj-lt"/>
              <a:buAutoNum type="arabicPeriod"/>
            </a:pPr>
            <a:r>
              <a:rPr lang="en-GB" sz="1100" b="0" dirty="0"/>
              <a:t>Select ‘General (</a:t>
            </a:r>
            <a:r>
              <a:rPr lang="en-GB" sz="1100" dirty="0"/>
              <a:t>New Hires – Doctors/Nurses – ISC liable</a:t>
            </a:r>
            <a:r>
              <a:rPr lang="en-GB" sz="1100" b="0" dirty="0"/>
              <a:t>)’ under the sub-category options</a:t>
            </a:r>
          </a:p>
          <a:p>
            <a:pPr marL="449263" indent="-449263">
              <a:buFont typeface="+mj-lt"/>
              <a:buAutoNum type="arabicPeriod"/>
            </a:pPr>
            <a:r>
              <a:rPr lang="en-GB" sz="1100" b="0" dirty="0"/>
              <a:t>Click ‘</a:t>
            </a:r>
            <a:r>
              <a:rPr lang="en-GB" sz="1100" dirty="0"/>
              <a:t>Next</a:t>
            </a:r>
            <a:r>
              <a:rPr lang="en-GB" sz="1100" b="0" dirty="0"/>
              <a:t>’</a:t>
            </a:r>
          </a:p>
          <a:p>
            <a:pPr marL="449263" indent="-449263"/>
            <a:r>
              <a:rPr lang="en-GB" sz="1100" b="0" dirty="0"/>
              <a:t>  </a:t>
            </a:r>
          </a:p>
          <a:p>
            <a:endParaRPr lang="en-GB" dirty="0"/>
          </a:p>
        </p:txBody>
      </p:sp>
      <p:pic>
        <p:nvPicPr>
          <p:cNvPr id="10" name="Picture 9">
            <a:extLst>
              <a:ext uri="{FF2B5EF4-FFF2-40B4-BE49-F238E27FC236}">
                <a16:creationId xmlns="" xmlns:a16="http://schemas.microsoft.com/office/drawing/2014/main" id="{8B97B2AC-8085-41B6-8D4D-05C3D7D57C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50" y="118311"/>
            <a:ext cx="929622" cy="929622"/>
          </a:xfrm>
          <a:prstGeom prst="rect">
            <a:avLst/>
          </a:prstGeom>
        </p:spPr>
      </p:pic>
      <p:sp>
        <p:nvSpPr>
          <p:cNvPr id="12" name="Title 4">
            <a:extLst>
              <a:ext uri="{FF2B5EF4-FFF2-40B4-BE49-F238E27FC236}">
                <a16:creationId xmlns="" xmlns:a16="http://schemas.microsoft.com/office/drawing/2014/main" id="{A4E706AC-5C62-4B81-AC41-F90AA6F29329}"/>
              </a:ext>
            </a:extLst>
          </p:cNvPr>
          <p:cNvSpPr txBox="1">
            <a:spLocks/>
          </p:cNvSpPr>
          <p:nvPr/>
        </p:nvSpPr>
        <p:spPr>
          <a:xfrm>
            <a:off x="1120956" y="512402"/>
            <a:ext cx="9298309" cy="535531"/>
          </a:xfrm>
          <a:prstGeom prst="rect">
            <a:avLst/>
          </a:prstGeom>
        </p:spPr>
        <p:txBody>
          <a:bodyPr vert="horz" lIns="91440" tIns="45720" rIns="91440" bIns="45720" rtlCol="0" anchor="t" anchorCtr="0">
            <a:spAutoFit/>
          </a:bodyPr>
          <a:lstStyle>
            <a:lvl1pPr algn="l" defTabSz="914423"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dirty="0"/>
              <a:t>Getting started</a:t>
            </a:r>
          </a:p>
        </p:txBody>
      </p:sp>
      <p:pic>
        <p:nvPicPr>
          <p:cNvPr id="9" name="Picture 8">
            <a:extLst>
              <a:ext uri="{FF2B5EF4-FFF2-40B4-BE49-F238E27FC236}">
                <a16:creationId xmlns="" xmlns:a16="http://schemas.microsoft.com/office/drawing/2014/main" id="{16FEDA07-AF23-4500-83B3-3E341A1A8275}"/>
              </a:ext>
            </a:extLst>
          </p:cNvPr>
          <p:cNvPicPr/>
          <p:nvPr/>
        </p:nvPicPr>
        <p:blipFill rotWithShape="1">
          <a:blip r:embed="rId8"/>
          <a:srcRect l="23147" t="9763" r="23761" b="45029"/>
          <a:stretch/>
        </p:blipFill>
        <p:spPr bwMode="auto">
          <a:xfrm>
            <a:off x="5036907" y="3198763"/>
            <a:ext cx="4343243" cy="29581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208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1385C867-245C-439E-B92B-7AB4378D7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44" y="190721"/>
            <a:ext cx="885966" cy="885966"/>
          </a:xfrm>
          <a:prstGeom prst="rect">
            <a:avLst/>
          </a:prstGeom>
        </p:spPr>
      </p:pic>
      <p:sp>
        <p:nvSpPr>
          <p:cNvPr id="3" name="Content Placeholder 2">
            <a:extLst>
              <a:ext uri="{FF2B5EF4-FFF2-40B4-BE49-F238E27FC236}">
                <a16:creationId xmlns="" xmlns:a16="http://schemas.microsoft.com/office/drawing/2014/main" id="{C14361FB-50B1-4476-B503-BDB73841F08F}"/>
              </a:ext>
            </a:extLst>
          </p:cNvPr>
          <p:cNvSpPr>
            <a:spLocks noGrp="1"/>
          </p:cNvSpPr>
          <p:nvPr>
            <p:ph sz="half" idx="1"/>
          </p:nvPr>
        </p:nvSpPr>
        <p:spPr>
          <a:xfrm>
            <a:off x="292500" y="1929860"/>
            <a:ext cx="4533750" cy="4221558"/>
          </a:xfrm>
        </p:spPr>
        <p:txBody>
          <a:bodyPr>
            <a:normAutofit/>
          </a:bodyPr>
          <a:lstStyle/>
          <a:p>
            <a:r>
              <a:rPr lang="en-GB" sz="1100" dirty="0"/>
              <a:t>You will now need to complete the data entry stage of the process. This will include:</a:t>
            </a:r>
          </a:p>
          <a:p>
            <a:pPr marL="449263" indent="-449263">
              <a:buFont typeface="+mj-lt"/>
              <a:buAutoNum type="arabicPeriod"/>
            </a:pPr>
            <a:r>
              <a:rPr lang="en-GB" sz="1100" b="0" dirty="0"/>
              <a:t>Personal information;</a:t>
            </a:r>
          </a:p>
          <a:p>
            <a:pPr marL="449263" indent="-449263">
              <a:buFont typeface="+mj-lt"/>
              <a:buAutoNum type="arabicPeriod"/>
            </a:pPr>
            <a:r>
              <a:rPr lang="en-GB" sz="1100" b="0" dirty="0"/>
              <a:t>Passport/travel document information;</a:t>
            </a:r>
          </a:p>
          <a:p>
            <a:pPr marL="449263" indent="-449263">
              <a:buFont typeface="+mj-lt"/>
              <a:buAutoNum type="arabicPeriod"/>
            </a:pPr>
            <a:r>
              <a:rPr lang="en-GB" sz="1100" b="0" dirty="0"/>
              <a:t>Address information; and</a:t>
            </a:r>
          </a:p>
          <a:p>
            <a:pPr marL="449263" indent="-449263">
              <a:buFont typeface="+mj-lt"/>
              <a:buAutoNum type="arabicPeriod"/>
            </a:pPr>
            <a:r>
              <a:rPr lang="en-GB" sz="1100" b="0" dirty="0"/>
              <a:t>Job role information</a:t>
            </a:r>
          </a:p>
          <a:p>
            <a:r>
              <a:rPr lang="en-GB" sz="1100" b="0" dirty="0"/>
              <a:t>Provided you have all of the documents listed on </a:t>
            </a:r>
            <a:r>
              <a:rPr lang="en-GB" sz="1100" b="0" dirty="0">
                <a:hlinkClick r:id="rId3" action="ppaction://hlinksldjump"/>
              </a:rPr>
              <a:t>slide 3</a:t>
            </a:r>
            <a:r>
              <a:rPr lang="en-GB" sz="1100" b="0" dirty="0"/>
              <a:t>, all of the information required to be entered onto the form should be available to you.</a:t>
            </a:r>
          </a:p>
          <a:p>
            <a:r>
              <a:rPr lang="en-GB" sz="1100" dirty="0"/>
              <a:t>NOTE: You do not need to complete the sections entitled ‘Identification numbers’ or ‘Agent’.</a:t>
            </a:r>
          </a:p>
          <a:p>
            <a:endParaRPr lang="en-GB" sz="1100" dirty="0"/>
          </a:p>
          <a:p>
            <a:endParaRPr lang="en-GB" sz="1100" dirty="0"/>
          </a:p>
        </p:txBody>
      </p:sp>
      <p:sp>
        <p:nvSpPr>
          <p:cNvPr id="5" name="TextBox 4">
            <a:extLst>
              <a:ext uri="{FF2B5EF4-FFF2-40B4-BE49-F238E27FC236}">
                <a16:creationId xmlns="" xmlns:a16="http://schemas.microsoft.com/office/drawing/2014/main" id="{A490E3AE-CBFC-4F85-BA0D-D2C6097E6B5D}"/>
              </a:ext>
            </a:extLst>
          </p:cNvPr>
          <p:cNvSpPr txBox="1"/>
          <p:nvPr/>
        </p:nvSpPr>
        <p:spPr>
          <a:xfrm>
            <a:off x="292500" y="1354347"/>
            <a:ext cx="4533750" cy="261610"/>
          </a:xfrm>
          <a:prstGeom prst="rect">
            <a:avLst/>
          </a:prstGeom>
          <a:noFill/>
        </p:spPr>
        <p:txBody>
          <a:bodyPr wrap="square" rtlCol="0">
            <a:spAutoFit/>
          </a:bodyPr>
          <a:lstStyle/>
          <a:p>
            <a:pPr algn="ctr"/>
            <a:r>
              <a:rPr lang="en-GB" sz="1100" b="1" u="sng" dirty="0"/>
              <a:t>Completing the form</a:t>
            </a:r>
            <a:endParaRPr lang="en-GB" sz="1100" b="1" dirty="0"/>
          </a:p>
        </p:txBody>
      </p:sp>
      <p:sp>
        <p:nvSpPr>
          <p:cNvPr id="17" name="Title 4">
            <a:extLst>
              <a:ext uri="{FF2B5EF4-FFF2-40B4-BE49-F238E27FC236}">
                <a16:creationId xmlns="" xmlns:a16="http://schemas.microsoft.com/office/drawing/2014/main" id="{742D4C96-24BE-4B2C-9626-D75F2A0545ED}"/>
              </a:ext>
            </a:extLst>
          </p:cNvPr>
          <p:cNvSpPr txBox="1">
            <a:spLocks/>
          </p:cNvSpPr>
          <p:nvPr/>
        </p:nvSpPr>
        <p:spPr>
          <a:xfrm>
            <a:off x="1120956" y="512402"/>
            <a:ext cx="9298309" cy="535531"/>
          </a:xfrm>
          <a:prstGeom prst="rect">
            <a:avLst/>
          </a:prstGeom>
        </p:spPr>
        <p:txBody>
          <a:bodyPr vert="horz" lIns="91440" tIns="45720" rIns="91440" bIns="45720" rtlCol="0" anchor="t" anchorCtr="0">
            <a:spAutoFit/>
          </a:bodyPr>
          <a:lstStyle>
            <a:lvl1pPr algn="l" defTabSz="914423"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dirty="0"/>
              <a:t>The Online Form</a:t>
            </a:r>
          </a:p>
        </p:txBody>
      </p:sp>
      <p:pic>
        <p:nvPicPr>
          <p:cNvPr id="9" name="Content Placeholder 8">
            <a:extLst>
              <a:ext uri="{FF2B5EF4-FFF2-40B4-BE49-F238E27FC236}">
                <a16:creationId xmlns="" xmlns:a16="http://schemas.microsoft.com/office/drawing/2014/main" id="{DC9A337D-8325-48E1-AD03-A660DBA7BB2E}"/>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57775" y="1876847"/>
            <a:ext cx="4532313" cy="3837732"/>
          </a:xfrm>
        </p:spPr>
      </p:pic>
    </p:spTree>
    <p:extLst>
      <p:ext uri="{BB962C8B-B14F-4D97-AF65-F5344CB8AC3E}">
        <p14:creationId xmlns:p14="http://schemas.microsoft.com/office/powerpoint/2010/main" val="1796837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44">
            <a:extLst>
              <a:ext uri="{FF2B5EF4-FFF2-40B4-BE49-F238E27FC236}">
                <a16:creationId xmlns="" xmlns:a16="http://schemas.microsoft.com/office/drawing/2014/main" id="{9B82650E-DC6D-44B1-B196-D2342772C97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13538" y="1485152"/>
            <a:ext cx="3446462" cy="3604556"/>
          </a:xfrm>
        </p:spPr>
      </p:pic>
      <p:pic>
        <p:nvPicPr>
          <p:cNvPr id="20" name="Picture 19">
            <a:extLst>
              <a:ext uri="{FF2B5EF4-FFF2-40B4-BE49-F238E27FC236}">
                <a16:creationId xmlns="" xmlns:a16="http://schemas.microsoft.com/office/drawing/2014/main" id="{1385C867-245C-439E-B92B-7AB4378D7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44" y="190721"/>
            <a:ext cx="885966" cy="885966"/>
          </a:xfrm>
          <a:prstGeom prst="rect">
            <a:avLst/>
          </a:prstGeom>
        </p:spPr>
      </p:pic>
      <p:sp>
        <p:nvSpPr>
          <p:cNvPr id="3" name="Content Placeholder 2">
            <a:extLst>
              <a:ext uri="{FF2B5EF4-FFF2-40B4-BE49-F238E27FC236}">
                <a16:creationId xmlns="" xmlns:a16="http://schemas.microsoft.com/office/drawing/2014/main" id="{C14361FB-50B1-4476-B503-BDB73841F08F}"/>
              </a:ext>
            </a:extLst>
          </p:cNvPr>
          <p:cNvSpPr>
            <a:spLocks noGrp="1"/>
          </p:cNvSpPr>
          <p:nvPr>
            <p:ph sz="half" idx="1"/>
          </p:nvPr>
        </p:nvSpPr>
        <p:spPr>
          <a:xfrm>
            <a:off x="292500" y="1706880"/>
            <a:ext cx="4533750" cy="4754880"/>
          </a:xfrm>
        </p:spPr>
        <p:txBody>
          <a:bodyPr>
            <a:normAutofit/>
          </a:bodyPr>
          <a:lstStyle/>
          <a:p>
            <a:r>
              <a:rPr lang="en-GB" sz="1200" b="0" dirty="0"/>
              <a:t>Under job type select ‘Salaried GP and Equivalent’</a:t>
            </a:r>
          </a:p>
          <a:p>
            <a:r>
              <a:rPr lang="en-GB" sz="1200" b="0" dirty="0"/>
              <a:t>Provide the job description as it appeared on the job advert, including the job reference number;</a:t>
            </a:r>
          </a:p>
          <a:p>
            <a:r>
              <a:rPr lang="en-GB" sz="1200" b="0" dirty="0"/>
              <a:t>When entering the salary amount, include pounds and pence</a:t>
            </a:r>
          </a:p>
          <a:p>
            <a:r>
              <a:rPr lang="en-GB" sz="1200" b="0" dirty="0"/>
              <a:t>This is all amounts that will be paid to the applicant above their base salary (doctor’s banding, London weighting, on-call allowances)</a:t>
            </a:r>
          </a:p>
          <a:p>
            <a:r>
              <a:rPr lang="en-GB" sz="1200" b="0" dirty="0"/>
              <a:t>Tick the box confirming that the post is at the appropriate skill level</a:t>
            </a:r>
          </a:p>
          <a:p>
            <a:r>
              <a:rPr lang="en-GB" sz="1200" b="0" dirty="0" smtClean="0"/>
              <a:t>Tick the </a:t>
            </a:r>
            <a:r>
              <a:rPr lang="en-GB" sz="1200" b="0" dirty="0"/>
              <a:t>box confirming the job is on the Shortage Occupation </a:t>
            </a:r>
            <a:r>
              <a:rPr lang="en-GB" sz="1200" b="0" dirty="0" smtClean="0"/>
              <a:t>List*</a:t>
            </a:r>
            <a:endParaRPr lang="en-GB" sz="1200" b="0" dirty="0"/>
          </a:p>
          <a:p>
            <a:r>
              <a:rPr lang="en-GB" sz="1200" u="sng" dirty="0"/>
              <a:t>DO NOT</a:t>
            </a:r>
            <a:r>
              <a:rPr lang="en-GB" sz="1200" dirty="0"/>
              <a:t> </a:t>
            </a:r>
            <a:r>
              <a:rPr lang="en-GB" sz="1200" b="0" dirty="0"/>
              <a:t>t</a:t>
            </a:r>
            <a:r>
              <a:rPr lang="en-GB" sz="1200" b="0" dirty="0" smtClean="0"/>
              <a:t>ick </a:t>
            </a:r>
            <a:r>
              <a:rPr lang="en-GB" sz="1200" b="0" dirty="0"/>
              <a:t>the box confirming that you have met the Resident Labour Market </a:t>
            </a:r>
            <a:r>
              <a:rPr lang="en-GB" sz="1200" b="0" dirty="0" smtClean="0"/>
              <a:t>Test*</a:t>
            </a:r>
            <a:endParaRPr lang="en-GB" sz="1100" dirty="0" smtClean="0"/>
          </a:p>
          <a:p>
            <a:r>
              <a:rPr lang="en-GB" sz="1200" b="0" dirty="0" smtClean="0"/>
              <a:t>*As all jobs in the medical practitioner occupation code have been added to the Shortage Occupation List (from 6 October 2019) the Resident Labour </a:t>
            </a:r>
            <a:r>
              <a:rPr lang="en-GB" sz="1200" b="0" dirty="0"/>
              <a:t>M</a:t>
            </a:r>
            <a:r>
              <a:rPr lang="en-GB" sz="1200" b="0" dirty="0" smtClean="0"/>
              <a:t>arket Test no longer needs to be conducted for GPs. However, if a GP wishes to work under 30 hours the RMLT will need to be conducted. In this case </a:t>
            </a:r>
            <a:r>
              <a:rPr lang="en-GB" sz="1200" u="sng" dirty="0" smtClean="0"/>
              <a:t>DO</a:t>
            </a:r>
            <a:r>
              <a:rPr lang="en-GB" sz="1200" b="0" dirty="0" smtClean="0"/>
              <a:t> tick the box to confirm the RLMT has been met and enter the details on slide 8.</a:t>
            </a:r>
            <a:endParaRPr lang="en-GB" sz="1200" b="0" dirty="0"/>
          </a:p>
        </p:txBody>
      </p:sp>
      <p:sp>
        <p:nvSpPr>
          <p:cNvPr id="5" name="TextBox 4">
            <a:extLst>
              <a:ext uri="{FF2B5EF4-FFF2-40B4-BE49-F238E27FC236}">
                <a16:creationId xmlns="" xmlns:a16="http://schemas.microsoft.com/office/drawing/2014/main" id="{A490E3AE-CBFC-4F85-BA0D-D2C6097E6B5D}"/>
              </a:ext>
            </a:extLst>
          </p:cNvPr>
          <p:cNvSpPr txBox="1"/>
          <p:nvPr/>
        </p:nvSpPr>
        <p:spPr>
          <a:xfrm>
            <a:off x="292500" y="1354347"/>
            <a:ext cx="4533750" cy="261610"/>
          </a:xfrm>
          <a:prstGeom prst="rect">
            <a:avLst/>
          </a:prstGeom>
          <a:noFill/>
        </p:spPr>
        <p:txBody>
          <a:bodyPr wrap="square" rtlCol="0">
            <a:spAutoFit/>
          </a:bodyPr>
          <a:lstStyle/>
          <a:p>
            <a:pPr algn="ctr"/>
            <a:r>
              <a:rPr lang="en-GB" sz="1100" b="1" u="sng" dirty="0"/>
              <a:t>Migrant’s Employment cont.</a:t>
            </a:r>
          </a:p>
        </p:txBody>
      </p:sp>
      <p:sp>
        <p:nvSpPr>
          <p:cNvPr id="17" name="Title 4">
            <a:extLst>
              <a:ext uri="{FF2B5EF4-FFF2-40B4-BE49-F238E27FC236}">
                <a16:creationId xmlns="" xmlns:a16="http://schemas.microsoft.com/office/drawing/2014/main" id="{742D4C96-24BE-4B2C-9626-D75F2A0545ED}"/>
              </a:ext>
            </a:extLst>
          </p:cNvPr>
          <p:cNvSpPr txBox="1">
            <a:spLocks/>
          </p:cNvSpPr>
          <p:nvPr/>
        </p:nvSpPr>
        <p:spPr>
          <a:xfrm>
            <a:off x="1120956" y="512402"/>
            <a:ext cx="9298309" cy="535531"/>
          </a:xfrm>
          <a:prstGeom prst="rect">
            <a:avLst/>
          </a:prstGeom>
        </p:spPr>
        <p:txBody>
          <a:bodyPr vert="horz" lIns="91440" tIns="45720" rIns="91440" bIns="45720" rtlCol="0" anchor="t" anchorCtr="0">
            <a:spAutoFit/>
          </a:bodyPr>
          <a:lstStyle>
            <a:lvl1pPr algn="l" defTabSz="914423"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dirty="0"/>
              <a:t>The Online Form</a:t>
            </a:r>
          </a:p>
        </p:txBody>
      </p:sp>
      <p:cxnSp>
        <p:nvCxnSpPr>
          <p:cNvPr id="10" name="Straight Arrow Connector 9">
            <a:extLst>
              <a:ext uri="{FF2B5EF4-FFF2-40B4-BE49-F238E27FC236}">
                <a16:creationId xmlns="" xmlns:a16="http://schemas.microsoft.com/office/drawing/2014/main" id="{37040C2F-0CCE-46F3-83AE-9213FA8CB0D4}"/>
              </a:ext>
            </a:extLst>
          </p:cNvPr>
          <p:cNvCxnSpPr>
            <a:cxnSpLocks/>
          </p:cNvCxnSpPr>
          <p:nvPr/>
        </p:nvCxnSpPr>
        <p:spPr>
          <a:xfrm>
            <a:off x="3977640" y="1805940"/>
            <a:ext cx="17701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3E49AA83-912D-40FF-9CA5-F10AD8D650A3}"/>
              </a:ext>
            </a:extLst>
          </p:cNvPr>
          <p:cNvCxnSpPr/>
          <p:nvPr/>
        </p:nvCxnSpPr>
        <p:spPr>
          <a:xfrm>
            <a:off x="4629265" y="2301240"/>
            <a:ext cx="21511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11A84EF5-439A-4CE6-8DFF-3473A972A631}"/>
              </a:ext>
            </a:extLst>
          </p:cNvPr>
          <p:cNvCxnSpPr>
            <a:cxnSpLocks/>
          </p:cNvCxnSpPr>
          <p:nvPr/>
        </p:nvCxnSpPr>
        <p:spPr>
          <a:xfrm flipV="1">
            <a:off x="4629265" y="2596166"/>
            <a:ext cx="1183370" cy="9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DBA0F317-35A9-416E-884C-65F11EE7F414}"/>
              </a:ext>
            </a:extLst>
          </p:cNvPr>
          <p:cNvCxnSpPr>
            <a:cxnSpLocks/>
          </p:cNvCxnSpPr>
          <p:nvPr/>
        </p:nvCxnSpPr>
        <p:spPr>
          <a:xfrm>
            <a:off x="4564380" y="3645041"/>
            <a:ext cx="1349158" cy="631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DE9520C8-CADE-4065-A72A-4BE621FEA6F4}"/>
              </a:ext>
            </a:extLst>
          </p:cNvPr>
          <p:cNvCxnSpPr>
            <a:cxnSpLocks/>
          </p:cNvCxnSpPr>
          <p:nvPr/>
        </p:nvCxnSpPr>
        <p:spPr>
          <a:xfrm>
            <a:off x="4411980" y="4084320"/>
            <a:ext cx="1501558" cy="525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DA37B8E2-410D-4366-82EA-2F6BA3B52240}"/>
              </a:ext>
            </a:extLst>
          </p:cNvPr>
          <p:cNvCxnSpPr>
            <a:cxnSpLocks/>
          </p:cNvCxnSpPr>
          <p:nvPr/>
        </p:nvCxnSpPr>
        <p:spPr>
          <a:xfrm>
            <a:off x="4732020" y="4549140"/>
            <a:ext cx="1181518" cy="335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BD65BE63-1FEA-4306-B5E0-6D19D642A9CA}"/>
              </a:ext>
            </a:extLst>
          </p:cNvPr>
          <p:cNvCxnSpPr>
            <a:cxnSpLocks/>
          </p:cNvCxnSpPr>
          <p:nvPr/>
        </p:nvCxnSpPr>
        <p:spPr>
          <a:xfrm>
            <a:off x="4760294" y="3010417"/>
            <a:ext cx="10905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98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1385C867-245C-439E-B92B-7AB4378D7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44" y="190721"/>
            <a:ext cx="885966" cy="885966"/>
          </a:xfrm>
          <a:prstGeom prst="rect">
            <a:avLst/>
          </a:prstGeom>
        </p:spPr>
      </p:pic>
      <p:sp>
        <p:nvSpPr>
          <p:cNvPr id="3" name="Content Placeholder 2">
            <a:extLst>
              <a:ext uri="{FF2B5EF4-FFF2-40B4-BE49-F238E27FC236}">
                <a16:creationId xmlns="" xmlns:a16="http://schemas.microsoft.com/office/drawing/2014/main" id="{C14361FB-50B1-4476-B503-BDB73841F08F}"/>
              </a:ext>
            </a:extLst>
          </p:cNvPr>
          <p:cNvSpPr>
            <a:spLocks noGrp="1"/>
          </p:cNvSpPr>
          <p:nvPr>
            <p:ph sz="half" idx="1"/>
          </p:nvPr>
        </p:nvSpPr>
        <p:spPr>
          <a:xfrm>
            <a:off x="292500" y="1706880"/>
            <a:ext cx="4533750" cy="4754880"/>
          </a:xfrm>
        </p:spPr>
        <p:txBody>
          <a:bodyPr>
            <a:normAutofit/>
          </a:bodyPr>
          <a:lstStyle/>
          <a:p>
            <a:endParaRPr lang="en-GB" sz="1200" b="0" dirty="0"/>
          </a:p>
          <a:p>
            <a:r>
              <a:rPr lang="en-GB" sz="1200" b="0" dirty="0"/>
              <a:t>In providing professional registration details, include the following:</a:t>
            </a:r>
          </a:p>
          <a:p>
            <a:pPr marL="449263" indent="-449263">
              <a:buFont typeface="+mj-lt"/>
              <a:buAutoNum type="arabicPeriod"/>
            </a:pPr>
            <a:r>
              <a:rPr lang="en-GB" sz="1200" b="0" dirty="0"/>
              <a:t>The name of the professional body – General Medical Council</a:t>
            </a:r>
          </a:p>
          <a:p>
            <a:pPr marL="449263" indent="-449263">
              <a:buFont typeface="+mj-lt"/>
              <a:buAutoNum type="arabicPeriod"/>
            </a:pPr>
            <a:r>
              <a:rPr lang="en-GB" sz="1200" b="0" dirty="0"/>
              <a:t>The start date of the applicants GMC registration; and</a:t>
            </a:r>
          </a:p>
          <a:p>
            <a:pPr marL="449263" indent="-449263">
              <a:buFont typeface="+mj-lt"/>
              <a:buAutoNum type="arabicPeriod"/>
            </a:pPr>
            <a:r>
              <a:rPr lang="en-GB" sz="1200" b="0" dirty="0"/>
              <a:t>Their GMC registration number.</a:t>
            </a:r>
            <a:endParaRPr lang="en-GB" sz="1200" dirty="0"/>
          </a:p>
          <a:p>
            <a:endParaRPr lang="en-GB" sz="1100" dirty="0" smtClean="0"/>
          </a:p>
          <a:p>
            <a:r>
              <a:rPr lang="en-GB" sz="1200" dirty="0" smtClean="0"/>
              <a:t>For doctors working less than 30 hours the following</a:t>
            </a:r>
            <a:r>
              <a:rPr lang="en-GB" sz="1200" dirty="0"/>
              <a:t> RLMT details will need to be included;</a:t>
            </a:r>
          </a:p>
          <a:p>
            <a:r>
              <a:rPr lang="en-GB" sz="1200" b="0" dirty="0"/>
              <a:t>Where the post was advertised;</a:t>
            </a:r>
          </a:p>
          <a:p>
            <a:r>
              <a:rPr lang="en-GB" sz="1200" b="0" dirty="0"/>
              <a:t>The start and end date of the advertisement for the role; and</a:t>
            </a:r>
          </a:p>
          <a:p>
            <a:r>
              <a:rPr lang="en-GB" sz="1200" b="0" dirty="0"/>
              <a:t>The job reference number.</a:t>
            </a:r>
          </a:p>
          <a:p>
            <a:r>
              <a:rPr lang="en-GB" sz="1200" b="0" dirty="0"/>
              <a:t>Note: Please see slide 8</a:t>
            </a:r>
          </a:p>
          <a:p>
            <a:endParaRPr lang="en-GB" sz="1100" dirty="0"/>
          </a:p>
        </p:txBody>
      </p:sp>
      <p:sp>
        <p:nvSpPr>
          <p:cNvPr id="5" name="TextBox 4">
            <a:extLst>
              <a:ext uri="{FF2B5EF4-FFF2-40B4-BE49-F238E27FC236}">
                <a16:creationId xmlns="" xmlns:a16="http://schemas.microsoft.com/office/drawing/2014/main" id="{A490E3AE-CBFC-4F85-BA0D-D2C6097E6B5D}"/>
              </a:ext>
            </a:extLst>
          </p:cNvPr>
          <p:cNvSpPr txBox="1"/>
          <p:nvPr/>
        </p:nvSpPr>
        <p:spPr>
          <a:xfrm>
            <a:off x="292500" y="1354347"/>
            <a:ext cx="4533750" cy="276999"/>
          </a:xfrm>
          <a:prstGeom prst="rect">
            <a:avLst/>
          </a:prstGeom>
          <a:noFill/>
        </p:spPr>
        <p:txBody>
          <a:bodyPr wrap="square" rtlCol="0">
            <a:spAutoFit/>
          </a:bodyPr>
          <a:lstStyle/>
          <a:p>
            <a:pPr algn="ctr"/>
            <a:r>
              <a:rPr lang="en-GB" sz="1200" b="1" u="sng" dirty="0"/>
              <a:t>Job role information</a:t>
            </a:r>
          </a:p>
        </p:txBody>
      </p:sp>
      <p:sp>
        <p:nvSpPr>
          <p:cNvPr id="17" name="Title 4">
            <a:extLst>
              <a:ext uri="{FF2B5EF4-FFF2-40B4-BE49-F238E27FC236}">
                <a16:creationId xmlns="" xmlns:a16="http://schemas.microsoft.com/office/drawing/2014/main" id="{742D4C96-24BE-4B2C-9626-D75F2A0545ED}"/>
              </a:ext>
            </a:extLst>
          </p:cNvPr>
          <p:cNvSpPr txBox="1">
            <a:spLocks/>
          </p:cNvSpPr>
          <p:nvPr/>
        </p:nvSpPr>
        <p:spPr>
          <a:xfrm>
            <a:off x="1120956" y="512402"/>
            <a:ext cx="9298309" cy="535531"/>
          </a:xfrm>
          <a:prstGeom prst="rect">
            <a:avLst/>
          </a:prstGeom>
        </p:spPr>
        <p:txBody>
          <a:bodyPr vert="horz" lIns="91440" tIns="45720" rIns="91440" bIns="45720" rtlCol="0" anchor="t" anchorCtr="0">
            <a:spAutoFit/>
          </a:bodyPr>
          <a:lstStyle>
            <a:lvl1pPr algn="l" defTabSz="914423"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dirty="0"/>
              <a:t>The Online Form</a:t>
            </a:r>
          </a:p>
        </p:txBody>
      </p:sp>
      <p:pic>
        <p:nvPicPr>
          <p:cNvPr id="8" name="Content Placeholder 7">
            <a:extLst>
              <a:ext uri="{FF2B5EF4-FFF2-40B4-BE49-F238E27FC236}">
                <a16:creationId xmlns="" xmlns:a16="http://schemas.microsoft.com/office/drawing/2014/main" id="{3FDD127D-5344-44C6-A3ED-8EA9D8AE217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32062"/>
          <a:stretch/>
        </p:blipFill>
        <p:spPr>
          <a:xfrm>
            <a:off x="5057775" y="2113547"/>
            <a:ext cx="4532313" cy="1388908"/>
          </a:xfrm>
        </p:spPr>
      </p:pic>
      <p:cxnSp>
        <p:nvCxnSpPr>
          <p:cNvPr id="21" name="Straight Arrow Connector 20">
            <a:extLst>
              <a:ext uri="{FF2B5EF4-FFF2-40B4-BE49-F238E27FC236}">
                <a16:creationId xmlns="" xmlns:a16="http://schemas.microsoft.com/office/drawing/2014/main" id="{7A5722F7-3A51-4E6C-AFDF-27803E4F989E}"/>
              </a:ext>
            </a:extLst>
          </p:cNvPr>
          <p:cNvCxnSpPr>
            <a:cxnSpLocks/>
          </p:cNvCxnSpPr>
          <p:nvPr/>
        </p:nvCxnSpPr>
        <p:spPr>
          <a:xfrm>
            <a:off x="4229100" y="2293073"/>
            <a:ext cx="8286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Content Placeholder 7">
            <a:extLst>
              <a:ext uri="{FF2B5EF4-FFF2-40B4-BE49-F238E27FC236}">
                <a16:creationId xmlns:a16="http://schemas.microsoft.com/office/drawing/2014/main" xmlns="" id="{3FDD127D-5344-44C6-A3ED-8EA9D8AE2178}"/>
              </a:ext>
            </a:extLst>
          </p:cNvPr>
          <p:cNvPicPr>
            <a:picLocks noChangeAspect="1"/>
          </p:cNvPicPr>
          <p:nvPr/>
        </p:nvPicPr>
        <p:blipFill rotWithShape="1">
          <a:blip r:embed="rId3">
            <a:extLst>
              <a:ext uri="{28A0092B-C50C-407E-A947-70E740481C1C}">
                <a14:useLocalDpi xmlns:a14="http://schemas.microsoft.com/office/drawing/2010/main" val="0"/>
              </a:ext>
            </a:extLst>
          </a:blip>
          <a:srcRect b="70836"/>
          <a:stretch/>
        </p:blipFill>
        <p:spPr>
          <a:xfrm>
            <a:off x="5057774" y="4039962"/>
            <a:ext cx="4532313" cy="596217"/>
          </a:xfrm>
          <a:prstGeom prst="rect">
            <a:avLst/>
          </a:prstGeom>
        </p:spPr>
      </p:pic>
      <p:cxnSp>
        <p:nvCxnSpPr>
          <p:cNvPr id="10" name="Straight Arrow Connector 9">
            <a:extLst>
              <a:ext uri="{FF2B5EF4-FFF2-40B4-BE49-F238E27FC236}">
                <a16:creationId xmlns="" xmlns:a16="http://schemas.microsoft.com/office/drawing/2014/main" id="{7A5722F7-3A51-4E6C-AFDF-27803E4F989E}"/>
              </a:ext>
            </a:extLst>
          </p:cNvPr>
          <p:cNvCxnSpPr>
            <a:cxnSpLocks/>
          </p:cNvCxnSpPr>
          <p:nvPr/>
        </p:nvCxnSpPr>
        <p:spPr>
          <a:xfrm>
            <a:off x="4229099" y="4308140"/>
            <a:ext cx="8286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45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887" y="237636"/>
            <a:ext cx="8122980" cy="1194022"/>
          </a:xfrm>
        </p:spPr>
        <p:txBody>
          <a:bodyPr/>
          <a:lstStyle/>
          <a:p>
            <a:r>
              <a:rPr lang="en-GB" sz="2400" dirty="0" smtClean="0"/>
              <a:t>Job </a:t>
            </a:r>
            <a:r>
              <a:rPr lang="en-GB" sz="2400" dirty="0"/>
              <a:t>r</a:t>
            </a:r>
            <a:r>
              <a:rPr lang="en-GB" sz="2400" dirty="0" smtClean="0"/>
              <a:t>ole information</a:t>
            </a:r>
            <a:br>
              <a:rPr lang="en-GB" sz="2400" dirty="0" smtClean="0"/>
            </a:br>
            <a:r>
              <a:rPr lang="en-GB" sz="2400" dirty="0" smtClean="0"/>
              <a:t>Resident Labour Market Test (RMLT)</a:t>
            </a:r>
            <a:r>
              <a:rPr lang="en-GB" dirty="0" smtClean="0"/>
              <a:t/>
            </a:r>
            <a:br>
              <a:rPr lang="en-GB" dirty="0" smtClean="0"/>
            </a:br>
            <a:r>
              <a:rPr lang="en-GB" sz="2400" dirty="0" smtClean="0"/>
              <a:t>For doctors working less than 30 hours </a:t>
            </a:r>
            <a:endParaRPr lang="en-GB" dirty="0"/>
          </a:p>
        </p:txBody>
      </p:sp>
      <p:sp>
        <p:nvSpPr>
          <p:cNvPr id="3" name="Content Placeholder 2"/>
          <p:cNvSpPr>
            <a:spLocks noGrp="1"/>
          </p:cNvSpPr>
          <p:nvPr>
            <p:ph sz="half" idx="1"/>
          </p:nvPr>
        </p:nvSpPr>
        <p:spPr>
          <a:xfrm>
            <a:off x="5013414" y="3778355"/>
            <a:ext cx="4607160" cy="2316480"/>
          </a:xfrm>
        </p:spPr>
        <p:txBody>
          <a:bodyPr>
            <a:normAutofit/>
          </a:bodyPr>
          <a:lstStyle/>
          <a:p>
            <a:pPr>
              <a:spcAft>
                <a:spcPts val="0"/>
              </a:spcAft>
            </a:pPr>
            <a:r>
              <a:rPr lang="en-GB" sz="1400" dirty="0" smtClean="0"/>
              <a:t>Advert 2: NHS </a:t>
            </a:r>
            <a:r>
              <a:rPr lang="en-GB" sz="1400" dirty="0"/>
              <a:t>Jobs </a:t>
            </a:r>
            <a:endParaRPr lang="en-GB" sz="1400" dirty="0" smtClean="0"/>
          </a:p>
          <a:p>
            <a:pPr>
              <a:spcAft>
                <a:spcPts val="0"/>
              </a:spcAft>
            </a:pPr>
            <a:r>
              <a:rPr lang="en-GB" sz="1200" u="sng" dirty="0" smtClean="0">
                <a:hlinkClick r:id="rId3"/>
              </a:rPr>
              <a:t>https</a:t>
            </a:r>
            <a:r>
              <a:rPr lang="en-GB" sz="1200" u="sng" dirty="0">
                <a:hlinkClick r:id="rId3"/>
              </a:rPr>
              <a:t>://www.jobs.nhs.uk/xi/vacancy/?</a:t>
            </a:r>
            <a:r>
              <a:rPr lang="en-GB" sz="1200" u="sng" dirty="0" smtClean="0">
                <a:hlinkClick r:id="rId3"/>
              </a:rPr>
              <a:t>vac_ref=915673663</a:t>
            </a:r>
            <a:endParaRPr lang="en-GB" sz="1200" u="sng" dirty="0" smtClean="0"/>
          </a:p>
          <a:p>
            <a:pPr>
              <a:spcAft>
                <a:spcPts val="0"/>
              </a:spcAft>
            </a:pPr>
            <a:endParaRPr lang="en-GB" sz="800" dirty="0"/>
          </a:p>
          <a:p>
            <a:pPr>
              <a:spcAft>
                <a:spcPts val="0"/>
              </a:spcAft>
            </a:pPr>
            <a:r>
              <a:rPr lang="en-GB" sz="1200" dirty="0"/>
              <a:t>Job Title: General </a:t>
            </a:r>
            <a:r>
              <a:rPr lang="en-GB" sz="1200" dirty="0" smtClean="0"/>
              <a:t>Practitioner</a:t>
            </a:r>
          </a:p>
          <a:p>
            <a:pPr>
              <a:spcAft>
                <a:spcPts val="0"/>
              </a:spcAft>
            </a:pPr>
            <a:endParaRPr lang="en-GB" sz="800" dirty="0"/>
          </a:p>
          <a:p>
            <a:pPr>
              <a:spcAft>
                <a:spcPts val="0"/>
              </a:spcAft>
            </a:pPr>
            <a:r>
              <a:rPr lang="en-GB" sz="1200" dirty="0"/>
              <a:t>Advert live: </a:t>
            </a:r>
            <a:r>
              <a:rPr lang="en-GB" sz="1200" dirty="0" smtClean="0"/>
              <a:t>22/07/2019</a:t>
            </a:r>
          </a:p>
          <a:p>
            <a:pPr>
              <a:spcAft>
                <a:spcPts val="0"/>
              </a:spcAft>
            </a:pPr>
            <a:endParaRPr lang="en-GB" sz="1000" dirty="0"/>
          </a:p>
          <a:p>
            <a:pPr>
              <a:spcAft>
                <a:spcPts val="0"/>
              </a:spcAft>
            </a:pPr>
            <a:r>
              <a:rPr lang="en-GB" sz="1200" dirty="0"/>
              <a:t>Closing date: </a:t>
            </a:r>
            <a:r>
              <a:rPr lang="en-GB" sz="1200" dirty="0" smtClean="0"/>
              <a:t>05/12/2019</a:t>
            </a:r>
          </a:p>
          <a:p>
            <a:pPr>
              <a:spcAft>
                <a:spcPts val="0"/>
              </a:spcAft>
            </a:pPr>
            <a:endParaRPr lang="en-GB" sz="800" dirty="0"/>
          </a:p>
          <a:p>
            <a:pPr>
              <a:spcAft>
                <a:spcPts val="0"/>
              </a:spcAft>
            </a:pPr>
            <a:r>
              <a:rPr lang="en-GB" sz="1200" dirty="0"/>
              <a:t>Vacancy Reference Number: </a:t>
            </a:r>
            <a:r>
              <a:rPr lang="en-GB" sz="1200" b="0" dirty="0" smtClean="0"/>
              <a:t>990-A-19-59752</a:t>
            </a:r>
          </a:p>
          <a:p>
            <a:pPr>
              <a:spcAft>
                <a:spcPts val="0"/>
              </a:spcAft>
            </a:pPr>
            <a:endParaRPr lang="en-GB" sz="800" b="0" dirty="0"/>
          </a:p>
          <a:p>
            <a:pPr>
              <a:spcAft>
                <a:spcPts val="0"/>
              </a:spcAft>
            </a:pPr>
            <a:r>
              <a:rPr lang="en-GB" sz="1200" dirty="0" smtClean="0"/>
              <a:t>Previous Advert: 04/01/2019 – 04/02/2019</a:t>
            </a:r>
          </a:p>
          <a:p>
            <a:pPr>
              <a:spcAft>
                <a:spcPts val="0"/>
              </a:spcAft>
            </a:pPr>
            <a:endParaRPr lang="en-GB" sz="800" dirty="0"/>
          </a:p>
          <a:p>
            <a:pPr>
              <a:spcAft>
                <a:spcPts val="0"/>
              </a:spcAft>
            </a:pPr>
            <a:r>
              <a:rPr lang="en-GB" sz="1200" dirty="0" smtClean="0"/>
              <a:t>Previous vacancy reference number: </a:t>
            </a:r>
            <a:r>
              <a:rPr lang="en-GB" sz="1200" b="0" dirty="0" smtClean="0"/>
              <a:t>990-A-19-57698</a:t>
            </a:r>
            <a:endParaRPr lang="en-GB" sz="1200" b="0" dirty="0"/>
          </a:p>
          <a:p>
            <a:endParaRPr lang="en-GB" dirty="0"/>
          </a:p>
        </p:txBody>
      </p:sp>
      <p:sp>
        <p:nvSpPr>
          <p:cNvPr id="4" name="Content Placeholder 3"/>
          <p:cNvSpPr>
            <a:spLocks noGrp="1"/>
          </p:cNvSpPr>
          <p:nvPr>
            <p:ph sz="half" idx="2"/>
          </p:nvPr>
        </p:nvSpPr>
        <p:spPr>
          <a:xfrm>
            <a:off x="327660" y="3776016"/>
            <a:ext cx="4533750" cy="2329668"/>
          </a:xfrm>
        </p:spPr>
        <p:txBody>
          <a:bodyPr>
            <a:normAutofit/>
          </a:bodyPr>
          <a:lstStyle/>
          <a:p>
            <a:pPr>
              <a:lnSpc>
                <a:spcPct val="100000"/>
              </a:lnSpc>
              <a:spcAft>
                <a:spcPts val="0"/>
              </a:spcAft>
            </a:pPr>
            <a:r>
              <a:rPr lang="en-GB" sz="1400" dirty="0" smtClean="0"/>
              <a:t>Advert 1: Government ‘Find </a:t>
            </a:r>
            <a:r>
              <a:rPr lang="en-GB" sz="1400" dirty="0"/>
              <a:t>a </a:t>
            </a:r>
            <a:r>
              <a:rPr lang="en-GB" sz="1400" dirty="0" smtClean="0"/>
              <a:t>Job’ website</a:t>
            </a:r>
          </a:p>
          <a:p>
            <a:pPr>
              <a:lnSpc>
                <a:spcPct val="100000"/>
              </a:lnSpc>
              <a:spcAft>
                <a:spcPts val="0"/>
              </a:spcAft>
            </a:pPr>
            <a:r>
              <a:rPr lang="en-GB" sz="1200" dirty="0">
                <a:hlinkClick r:id="rId4"/>
              </a:rPr>
              <a:t>https://findajob.dwp.gov.uk</a:t>
            </a:r>
            <a:r>
              <a:rPr lang="en-GB" sz="1200" dirty="0" smtClean="0">
                <a:hlinkClick r:id="rId4"/>
              </a:rPr>
              <a:t>/</a:t>
            </a:r>
            <a:r>
              <a:rPr lang="en-GB" sz="1200" dirty="0" smtClean="0"/>
              <a:t> </a:t>
            </a:r>
          </a:p>
          <a:p>
            <a:pPr>
              <a:lnSpc>
                <a:spcPct val="100000"/>
              </a:lnSpc>
              <a:spcAft>
                <a:spcPts val="0"/>
              </a:spcAft>
            </a:pPr>
            <a:endParaRPr lang="en-GB" sz="800" dirty="0"/>
          </a:p>
          <a:p>
            <a:pPr>
              <a:lnSpc>
                <a:spcPct val="100000"/>
              </a:lnSpc>
              <a:spcAft>
                <a:spcPts val="0"/>
              </a:spcAft>
            </a:pPr>
            <a:r>
              <a:rPr lang="en-GB" sz="1200" dirty="0" smtClean="0"/>
              <a:t>Job Title: General Practitioner</a:t>
            </a:r>
          </a:p>
          <a:p>
            <a:pPr>
              <a:lnSpc>
                <a:spcPct val="100000"/>
              </a:lnSpc>
              <a:spcAft>
                <a:spcPts val="0"/>
              </a:spcAft>
            </a:pPr>
            <a:endParaRPr lang="en-GB" sz="800" dirty="0"/>
          </a:p>
          <a:p>
            <a:pPr>
              <a:lnSpc>
                <a:spcPct val="100000"/>
              </a:lnSpc>
              <a:spcAft>
                <a:spcPts val="0"/>
              </a:spcAft>
            </a:pPr>
            <a:r>
              <a:rPr lang="en-GB" sz="1200" dirty="0"/>
              <a:t>Advert live: 22/10/18 </a:t>
            </a:r>
            <a:endParaRPr lang="en-GB" sz="1200" dirty="0" smtClean="0"/>
          </a:p>
          <a:p>
            <a:pPr>
              <a:lnSpc>
                <a:spcPct val="100000"/>
              </a:lnSpc>
              <a:spcAft>
                <a:spcPts val="0"/>
              </a:spcAft>
            </a:pPr>
            <a:endParaRPr lang="en-GB" sz="800" dirty="0"/>
          </a:p>
          <a:p>
            <a:pPr>
              <a:lnSpc>
                <a:spcPct val="100000"/>
              </a:lnSpc>
              <a:spcAft>
                <a:spcPts val="0"/>
              </a:spcAft>
            </a:pPr>
            <a:r>
              <a:rPr lang="en-GB" sz="1200" dirty="0"/>
              <a:t>Closing date: reposted on a monthly </a:t>
            </a:r>
            <a:r>
              <a:rPr lang="en-GB" sz="1200" dirty="0" smtClean="0"/>
              <a:t>basis</a:t>
            </a:r>
          </a:p>
          <a:p>
            <a:pPr>
              <a:lnSpc>
                <a:spcPct val="100000"/>
              </a:lnSpc>
              <a:spcAft>
                <a:spcPts val="0"/>
              </a:spcAft>
            </a:pPr>
            <a:endParaRPr lang="en-GB" sz="800" dirty="0" smtClean="0"/>
          </a:p>
          <a:p>
            <a:pPr>
              <a:lnSpc>
                <a:spcPct val="100000"/>
              </a:lnSpc>
              <a:spcAft>
                <a:spcPts val="0"/>
              </a:spcAft>
            </a:pPr>
            <a:r>
              <a:rPr lang="en-GB" sz="1000" i="1" dirty="0"/>
              <a:t>Please note the link to this advert will change as the advert is reposted. Please use ‘advanced search’: under ‘job should include all these words’ type ‘NHS England’ and under ‘include these words in the title’ type ‘general practitioner’. </a:t>
            </a:r>
            <a:endParaRPr lang="en-GB" dirty="0"/>
          </a:p>
        </p:txBody>
      </p:sp>
      <p:sp>
        <p:nvSpPr>
          <p:cNvPr id="5" name="TextBox 4"/>
          <p:cNvSpPr txBox="1"/>
          <p:nvPr/>
        </p:nvSpPr>
        <p:spPr>
          <a:xfrm>
            <a:off x="236764" y="1346991"/>
            <a:ext cx="9499903" cy="646331"/>
          </a:xfrm>
          <a:prstGeom prst="rect">
            <a:avLst/>
          </a:prstGeom>
          <a:noFill/>
        </p:spPr>
        <p:txBody>
          <a:bodyPr wrap="square" rtlCol="0">
            <a:spAutoFit/>
          </a:bodyPr>
          <a:lstStyle/>
          <a:p>
            <a:r>
              <a:rPr lang="en-GB" sz="1200" dirty="0" smtClean="0"/>
              <a:t>The national IGPR team, with agreement of the Home Office via the Department of Health and Social care, are able to act as an </a:t>
            </a:r>
            <a:r>
              <a:rPr lang="en-GB" sz="1200" dirty="0"/>
              <a:t>agency or head hunter when it comes to GP </a:t>
            </a:r>
            <a:r>
              <a:rPr lang="en-GB" sz="1200" dirty="0" smtClean="0"/>
              <a:t>recruitment and are therefore able to conduct the Resident Labour Market test at a national level. The following details can be included in your certificate of sponsorship application;</a:t>
            </a:r>
            <a:endParaRPr lang="en-GB" sz="1200" dirty="0"/>
          </a:p>
        </p:txBody>
      </p:sp>
      <p:sp>
        <p:nvSpPr>
          <p:cNvPr id="6" name="TextBox 5"/>
          <p:cNvSpPr txBox="1"/>
          <p:nvPr/>
        </p:nvSpPr>
        <p:spPr>
          <a:xfrm>
            <a:off x="327660" y="3523942"/>
            <a:ext cx="9189720" cy="276999"/>
          </a:xfrm>
          <a:prstGeom prst="rect">
            <a:avLst/>
          </a:prstGeom>
          <a:noFill/>
        </p:spPr>
        <p:txBody>
          <a:bodyPr wrap="square" rtlCol="0">
            <a:spAutoFit/>
          </a:bodyPr>
          <a:lstStyle/>
          <a:p>
            <a:r>
              <a:rPr lang="en-GB" sz="1200" dirty="0" smtClean="0"/>
              <a:t>Details of the adverts are as follows </a:t>
            </a:r>
            <a:r>
              <a:rPr lang="en-GB" sz="1000" dirty="0" smtClean="0"/>
              <a:t>(double click on the squares below to access the screenshots);</a:t>
            </a:r>
            <a:endParaRPr lang="en-GB" sz="1200" dirty="0"/>
          </a:p>
        </p:txBody>
      </p:sp>
      <p:sp>
        <p:nvSpPr>
          <p:cNvPr id="7" name="TextBox 6"/>
          <p:cNvSpPr txBox="1"/>
          <p:nvPr/>
        </p:nvSpPr>
        <p:spPr>
          <a:xfrm>
            <a:off x="276857" y="2130480"/>
            <a:ext cx="9409007" cy="1384995"/>
          </a:xfrm>
          <a:prstGeom prst="rect">
            <a:avLst/>
          </a:prstGeom>
          <a:noFill/>
          <a:ln w="19050">
            <a:solidFill>
              <a:schemeClr val="accent1"/>
            </a:solidFill>
          </a:ln>
        </p:spPr>
        <p:txBody>
          <a:bodyPr wrap="square" rtlCol="0">
            <a:spAutoFit/>
          </a:bodyPr>
          <a:lstStyle/>
          <a:p>
            <a:r>
              <a:rPr lang="en-GB" sz="1200" dirty="0"/>
              <a:t>This application is being submitted with the support of NHS England’s International GP Recruitment programme (</a:t>
            </a:r>
            <a:r>
              <a:rPr lang="en-GB" sz="1200" dirty="0" smtClean="0">
                <a:hlinkClick r:id="rId5"/>
              </a:rPr>
              <a:t>www.england.nhs.uk/igpr</a:t>
            </a:r>
            <a:r>
              <a:rPr lang="en-GB" sz="1200" dirty="0" smtClean="0"/>
              <a:t>). </a:t>
            </a:r>
            <a:r>
              <a:rPr lang="en-GB" sz="1200" dirty="0"/>
              <a:t>The GP role is </a:t>
            </a:r>
            <a:r>
              <a:rPr lang="en-GB" sz="1200" dirty="0" smtClean="0"/>
              <a:t>included </a:t>
            </a:r>
            <a:r>
              <a:rPr lang="en-GB" sz="1200" dirty="0"/>
              <a:t>on the S</a:t>
            </a:r>
            <a:r>
              <a:rPr lang="en-GB" sz="1200" dirty="0" smtClean="0"/>
              <a:t>hortage </a:t>
            </a:r>
            <a:r>
              <a:rPr lang="en-GB" sz="1200" dirty="0"/>
              <a:t>O</a:t>
            </a:r>
            <a:r>
              <a:rPr lang="en-GB" sz="1200" dirty="0" smtClean="0"/>
              <a:t>ccupation </a:t>
            </a:r>
            <a:r>
              <a:rPr lang="en-GB" sz="1200" dirty="0"/>
              <a:t>L</a:t>
            </a:r>
            <a:r>
              <a:rPr lang="en-GB" sz="1200" dirty="0" smtClean="0"/>
              <a:t>ist</a:t>
            </a:r>
            <a:r>
              <a:rPr lang="en-GB" sz="1200" dirty="0"/>
              <a:t>, </a:t>
            </a:r>
            <a:r>
              <a:rPr lang="en-GB" sz="1200" dirty="0" smtClean="0"/>
              <a:t>however this doctor will work less </a:t>
            </a:r>
            <a:r>
              <a:rPr lang="en-GB" sz="1200" dirty="0"/>
              <a:t>than 30 hours a </a:t>
            </a:r>
            <a:r>
              <a:rPr lang="en-GB" sz="1200" dirty="0" smtClean="0"/>
              <a:t>week</a:t>
            </a:r>
            <a:r>
              <a:rPr lang="en-GB" sz="1200" dirty="0"/>
              <a:t> </a:t>
            </a:r>
            <a:r>
              <a:rPr lang="en-GB" sz="1200" dirty="0" smtClean="0"/>
              <a:t>so the Resident Labour Market test has been conducted. The </a:t>
            </a:r>
            <a:r>
              <a:rPr lang="en-GB" sz="1200" dirty="0"/>
              <a:t>national IGPR team have the agreement of the Department of Health and Social Care and the Home Office to act as an agency or head hunter when it comes to GP recruitment and are therefore able to conduct the Resident Labour Market test at a national level. Two GP adverts have been placed at a national level within the last 6 months, both in excess of 28 days, to meet the requirements of the </a:t>
            </a:r>
            <a:r>
              <a:rPr lang="en-GB" sz="1200" dirty="0" smtClean="0"/>
              <a:t>Resident Labour </a:t>
            </a:r>
            <a:r>
              <a:rPr lang="en-GB" sz="1200" dirty="0"/>
              <a:t>Market Test. Neither advert has attracted interest from local candidates. </a:t>
            </a:r>
          </a:p>
        </p:txBody>
      </p:sp>
      <p:pic>
        <p:nvPicPr>
          <p:cNvPr id="9" name="Picture 8">
            <a:extLst>
              <a:ext uri="{FF2B5EF4-FFF2-40B4-BE49-F238E27FC236}">
                <a16:creationId xmlns:a16="http://schemas.microsoft.com/office/drawing/2014/main" xmlns="" id="{8B97B2AC-8085-41B6-8D4D-05C3D7D57C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764" y="177578"/>
            <a:ext cx="929622" cy="929622"/>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2913085315"/>
              </p:ext>
            </p:extLst>
          </p:nvPr>
        </p:nvGraphicFramePr>
        <p:xfrm>
          <a:off x="376905" y="5952067"/>
          <a:ext cx="602809" cy="419350"/>
        </p:xfrm>
        <a:graphic>
          <a:graphicData uri="http://schemas.openxmlformats.org/presentationml/2006/ole">
            <mc:AlternateContent xmlns:mc="http://schemas.openxmlformats.org/markup-compatibility/2006">
              <mc:Choice xmlns:v="urn:schemas-microsoft-com:vml" Requires="v">
                <p:oleObj spid="_x0000_s1065" name="Packager Shell Object" showAsIcon="1" r:id="rId7" imgW="914400" imgH="771480" progId="Package">
                  <p:embed/>
                </p:oleObj>
              </mc:Choice>
              <mc:Fallback>
                <p:oleObj name="Packager Shell Object" showAsIcon="1" r:id="rId7" imgW="914400" imgH="771480" progId="Package">
                  <p:embed/>
                  <p:pic>
                    <p:nvPicPr>
                      <p:cNvPr id="0" name=""/>
                      <p:cNvPicPr/>
                      <p:nvPr/>
                    </p:nvPicPr>
                    <p:blipFill>
                      <a:blip r:embed="rId8"/>
                      <a:stretch>
                        <a:fillRect/>
                      </a:stretch>
                    </p:blipFill>
                    <p:spPr>
                      <a:xfrm>
                        <a:off x="376905" y="5952067"/>
                        <a:ext cx="602809" cy="419350"/>
                      </a:xfrm>
                      <a:prstGeom prst="rect">
                        <a:avLst/>
                      </a:prstGeom>
                      <a:noFill/>
                      <a:ln>
                        <a:solidFill>
                          <a:schemeClr val="accent2">
                            <a:lumMod val="50000"/>
                          </a:schemeClr>
                        </a:solid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23207417"/>
              </p:ext>
            </p:extLst>
          </p:nvPr>
        </p:nvGraphicFramePr>
        <p:xfrm>
          <a:off x="1033548" y="5943600"/>
          <a:ext cx="593104" cy="427816"/>
        </p:xfrm>
        <a:graphic>
          <a:graphicData uri="http://schemas.openxmlformats.org/presentationml/2006/ole">
            <mc:AlternateContent xmlns:mc="http://schemas.openxmlformats.org/markup-compatibility/2006">
              <mc:Choice xmlns:v="urn:schemas-microsoft-com:vml" Requires="v">
                <p:oleObj spid="_x0000_s1066" name="Packager Shell Object" showAsIcon="1" r:id="rId9" imgW="914400" imgH="771480" progId="Package">
                  <p:embed/>
                </p:oleObj>
              </mc:Choice>
              <mc:Fallback>
                <p:oleObj name="Packager Shell Object" showAsIcon="1" r:id="rId9" imgW="914400" imgH="771480" progId="Package">
                  <p:embed/>
                  <p:pic>
                    <p:nvPicPr>
                      <p:cNvPr id="0" name=""/>
                      <p:cNvPicPr/>
                      <p:nvPr/>
                    </p:nvPicPr>
                    <p:blipFill>
                      <a:blip r:embed="rId10"/>
                      <a:stretch>
                        <a:fillRect/>
                      </a:stretch>
                    </p:blipFill>
                    <p:spPr>
                      <a:xfrm>
                        <a:off x="1033548" y="5943600"/>
                        <a:ext cx="593104" cy="427816"/>
                      </a:xfrm>
                      <a:prstGeom prst="rect">
                        <a:avLst/>
                      </a:prstGeom>
                      <a:ln>
                        <a:solidFill>
                          <a:schemeClr val="accent2">
                            <a:lumMod val="50000"/>
                          </a:schemeClr>
                        </a:solid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11576273"/>
              </p:ext>
            </p:extLst>
          </p:nvPr>
        </p:nvGraphicFramePr>
        <p:xfrm>
          <a:off x="5099717" y="5926666"/>
          <a:ext cx="593599" cy="453073"/>
        </p:xfrm>
        <a:graphic>
          <a:graphicData uri="http://schemas.openxmlformats.org/presentationml/2006/ole">
            <mc:AlternateContent xmlns:mc="http://schemas.openxmlformats.org/markup-compatibility/2006">
              <mc:Choice xmlns:v="urn:schemas-microsoft-com:vml" Requires="v">
                <p:oleObj spid="_x0000_s1067" name="Packager Shell Object" showAsIcon="1" r:id="rId11" imgW="914400" imgH="771480" progId="Package">
                  <p:embed/>
                </p:oleObj>
              </mc:Choice>
              <mc:Fallback>
                <p:oleObj name="Packager Shell Object" showAsIcon="1" r:id="rId11" imgW="914400" imgH="771480" progId="Package">
                  <p:embed/>
                  <p:pic>
                    <p:nvPicPr>
                      <p:cNvPr id="0" name=""/>
                      <p:cNvPicPr/>
                      <p:nvPr/>
                    </p:nvPicPr>
                    <p:blipFill>
                      <a:blip r:embed="rId12"/>
                      <a:stretch>
                        <a:fillRect/>
                      </a:stretch>
                    </p:blipFill>
                    <p:spPr>
                      <a:xfrm>
                        <a:off x="5099717" y="5926666"/>
                        <a:ext cx="593599" cy="453073"/>
                      </a:xfrm>
                      <a:prstGeom prst="rect">
                        <a:avLst/>
                      </a:prstGeom>
                      <a:ln>
                        <a:solidFill>
                          <a:schemeClr val="accent2">
                            <a:lumMod val="50000"/>
                          </a:schemeClr>
                        </a:solidFill>
                      </a:ln>
                    </p:spPr>
                  </p:pic>
                </p:oleObj>
              </mc:Fallback>
            </mc:AlternateContent>
          </a:graphicData>
        </a:graphic>
      </p:graphicFrame>
      <p:sp>
        <p:nvSpPr>
          <p:cNvPr id="16" name="TextBox 15"/>
          <p:cNvSpPr txBox="1"/>
          <p:nvPr/>
        </p:nvSpPr>
        <p:spPr>
          <a:xfrm>
            <a:off x="327660" y="6515100"/>
            <a:ext cx="6859570" cy="276999"/>
          </a:xfrm>
          <a:prstGeom prst="rect">
            <a:avLst/>
          </a:prstGeom>
          <a:noFill/>
        </p:spPr>
        <p:txBody>
          <a:bodyPr wrap="none" rtlCol="0">
            <a:spAutoFit/>
          </a:bodyPr>
          <a:lstStyle/>
          <a:p>
            <a:r>
              <a:rPr lang="en-GB" sz="1200" dirty="0" smtClean="0"/>
              <a:t>If you require further information on these adverts please contact </a:t>
            </a:r>
            <a:r>
              <a:rPr lang="en-GB" sz="1200" dirty="0" smtClean="0">
                <a:hlinkClick r:id="rId13"/>
              </a:rPr>
              <a:t>England.intrecruitment@nhs.net</a:t>
            </a:r>
            <a:r>
              <a:rPr lang="en-GB" sz="1200" dirty="0" smtClean="0"/>
              <a:t> </a:t>
            </a:r>
            <a:endParaRPr lang="en-GB" sz="1200" dirty="0"/>
          </a:p>
        </p:txBody>
      </p:sp>
      <p:sp>
        <p:nvSpPr>
          <p:cNvPr id="8" name="TextBox 7"/>
          <p:cNvSpPr txBox="1"/>
          <p:nvPr/>
        </p:nvSpPr>
        <p:spPr>
          <a:xfrm>
            <a:off x="1651000" y="6185988"/>
            <a:ext cx="2362200" cy="200055"/>
          </a:xfrm>
          <a:prstGeom prst="rect">
            <a:avLst/>
          </a:prstGeom>
          <a:noFill/>
        </p:spPr>
        <p:txBody>
          <a:bodyPr wrap="square" rtlCol="0">
            <a:spAutoFit/>
          </a:bodyPr>
          <a:lstStyle/>
          <a:p>
            <a:r>
              <a:rPr lang="en-GB" sz="700" dirty="0" smtClean="0"/>
              <a:t>Double click the boxes to view the screenshots</a:t>
            </a:r>
            <a:endParaRPr lang="en-GB" sz="700" dirty="0"/>
          </a:p>
        </p:txBody>
      </p:sp>
    </p:spTree>
    <p:extLst>
      <p:ext uri="{BB962C8B-B14F-4D97-AF65-F5344CB8AC3E}">
        <p14:creationId xmlns:p14="http://schemas.microsoft.com/office/powerpoint/2010/main" val="1623205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17879B09-CDDE-4E35-94DD-415F6FEEC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19" y="185996"/>
            <a:ext cx="895416" cy="895416"/>
          </a:xfrm>
          <a:prstGeom prst="rect">
            <a:avLst/>
          </a:prstGeom>
        </p:spPr>
      </p:pic>
      <p:sp>
        <p:nvSpPr>
          <p:cNvPr id="3" name="Content Placeholder 2">
            <a:extLst>
              <a:ext uri="{FF2B5EF4-FFF2-40B4-BE49-F238E27FC236}">
                <a16:creationId xmlns="" xmlns:a16="http://schemas.microsoft.com/office/drawing/2014/main" id="{28731DC9-BC19-4A80-8032-549056BEA770}"/>
              </a:ext>
            </a:extLst>
          </p:cNvPr>
          <p:cNvSpPr>
            <a:spLocks noGrp="1"/>
          </p:cNvSpPr>
          <p:nvPr>
            <p:ph sz="half" idx="1"/>
          </p:nvPr>
        </p:nvSpPr>
        <p:spPr>
          <a:xfrm>
            <a:off x="292499" y="1440000"/>
            <a:ext cx="9298309" cy="4711418"/>
          </a:xfrm>
        </p:spPr>
        <p:txBody>
          <a:bodyPr>
            <a:normAutofit/>
          </a:bodyPr>
          <a:lstStyle/>
          <a:p>
            <a:pPr marL="342900" indent="-342900">
              <a:buFont typeface="+mj-lt"/>
              <a:buAutoNum type="arabicPeriod"/>
            </a:pPr>
            <a:r>
              <a:rPr lang="en-GB" sz="1600" b="0" dirty="0"/>
              <a:t>Having entered all of the ‘Migrant’s employment’ information you will be directed through to a screen where you will need to provide the job SOC code. The SOC code for GPs is 2211 – Medical Practitioners.</a:t>
            </a:r>
          </a:p>
          <a:p>
            <a:pPr marL="342900" indent="-342900">
              <a:buFont typeface="+mj-lt"/>
              <a:buAutoNum type="arabicPeriod"/>
            </a:pPr>
            <a:r>
              <a:rPr lang="en-GB" sz="1600" b="0" dirty="0"/>
              <a:t>Finally you will need to make the payment for the </a:t>
            </a:r>
            <a:r>
              <a:rPr lang="en-GB" sz="1600" b="0" dirty="0" err="1"/>
              <a:t>CoS.</a:t>
            </a:r>
            <a:r>
              <a:rPr lang="en-GB" sz="1600" b="0" dirty="0"/>
              <a:t> Once you have paid you will receive confirmation that your </a:t>
            </a:r>
            <a:r>
              <a:rPr lang="en-GB" sz="1600" b="0" dirty="0" err="1"/>
              <a:t>CoS</a:t>
            </a:r>
            <a:r>
              <a:rPr lang="en-GB" sz="1600" b="0" dirty="0"/>
              <a:t> has been created and assigned. </a:t>
            </a:r>
          </a:p>
          <a:p>
            <a:pPr marL="342900" indent="-342900">
              <a:buFont typeface="+mj-lt"/>
              <a:buAutoNum type="arabicPeriod"/>
            </a:pPr>
            <a:r>
              <a:rPr lang="en-GB" sz="1600" b="0" dirty="0"/>
              <a:t>To view the </a:t>
            </a:r>
            <a:r>
              <a:rPr lang="en-GB" sz="1600" b="0" dirty="0" err="1"/>
              <a:t>CoS</a:t>
            </a:r>
            <a:r>
              <a:rPr lang="en-GB" sz="1600" b="0" dirty="0"/>
              <a:t> and share with your international applicant at a later date, you can log in to your SMS account, enter the ‘Workers’ area and select ‘Find an existing single certificate’. You can retrieve your </a:t>
            </a:r>
            <a:r>
              <a:rPr lang="en-GB" sz="1600" b="0" dirty="0" err="1"/>
              <a:t>CoS</a:t>
            </a:r>
            <a:r>
              <a:rPr lang="en-GB" sz="1600" b="0" dirty="0"/>
              <a:t> by searching the applicant’s passport number on the following page.</a:t>
            </a:r>
          </a:p>
          <a:p>
            <a:pPr marL="342900" indent="-342900">
              <a:buFont typeface="+mj-lt"/>
              <a:buAutoNum type="arabicPeriod"/>
            </a:pPr>
            <a:r>
              <a:rPr lang="en-GB" sz="1600" b="0" dirty="0"/>
              <a:t>Once you have found your </a:t>
            </a:r>
            <a:r>
              <a:rPr lang="en-GB" sz="1600" b="0" dirty="0" err="1"/>
              <a:t>CoS</a:t>
            </a:r>
            <a:r>
              <a:rPr lang="en-GB" sz="1600" b="0" dirty="0"/>
              <a:t> you will be able to print or download it, and share with your applicant so they can make an application for a Tier 2 visa. </a:t>
            </a:r>
          </a:p>
        </p:txBody>
      </p:sp>
      <p:sp>
        <p:nvSpPr>
          <p:cNvPr id="4" name="Title 4">
            <a:extLst>
              <a:ext uri="{FF2B5EF4-FFF2-40B4-BE49-F238E27FC236}">
                <a16:creationId xmlns="" xmlns:a16="http://schemas.microsoft.com/office/drawing/2014/main" id="{FBA8A8B1-5B8A-455A-AE13-A4DFFCCD5698}"/>
              </a:ext>
            </a:extLst>
          </p:cNvPr>
          <p:cNvSpPr txBox="1">
            <a:spLocks/>
          </p:cNvSpPr>
          <p:nvPr/>
        </p:nvSpPr>
        <p:spPr>
          <a:xfrm>
            <a:off x="1120957" y="512402"/>
            <a:ext cx="7315678" cy="535531"/>
          </a:xfrm>
          <a:prstGeom prst="rect">
            <a:avLst/>
          </a:prstGeom>
        </p:spPr>
        <p:txBody>
          <a:bodyPr vert="horz" wrap="square" lIns="91440" tIns="45720" rIns="91440" bIns="45720" rtlCol="0" anchor="t" anchorCtr="0">
            <a:spAutoFit/>
          </a:bodyPr>
          <a:lstStyle>
            <a:lvl1pPr algn="l" defTabSz="914423"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dirty="0"/>
              <a:t>Final steps</a:t>
            </a:r>
          </a:p>
        </p:txBody>
      </p:sp>
    </p:spTree>
    <p:extLst>
      <p:ext uri="{BB962C8B-B14F-4D97-AF65-F5344CB8AC3E}">
        <p14:creationId xmlns:p14="http://schemas.microsoft.com/office/powerpoint/2010/main" val="3746848912"/>
      </p:ext>
    </p:extLst>
  </p:cSld>
  <p:clrMapOvr>
    <a:masterClrMapping/>
  </p:clrMapOvr>
</p:sld>
</file>

<file path=ppt/theme/theme1.xml><?xml version="1.0" encoding="utf-8"?>
<a:theme xmlns:a="http://schemas.openxmlformats.org/drawingml/2006/main" name="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6.4398_DHSC_Ppt_template_DRAFT_v6.potx" id="{FF5623C2-E648-4D18-8D02-A8C6CCA3E916}" vid="{5CEE7835-84B0-457A-AA1D-DEDF797DD0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5ac729c83584e2f99a2fbaff852a3d5 xmlns="1eee4ddb-a1f9-40b8-9282-d53ea582adeb">
      <Terms xmlns="http://schemas.microsoft.com/office/infopath/2007/PartnerControls"/>
    </p5ac729c83584e2f99a2fbaff852a3d5>
    <Alternative_x0020_or_x0020_sub_x0020_tiltle xmlns="1eee4ddb-a1f9-40b8-9282-d53ea582adeb" xsi:nil="true"/>
    <DocumentAuthor xmlns="1eee4ddb-a1f9-40b8-9282-d53ea582adeb">
      <UserInfo>
        <DisplayName/>
        <AccountId xsi:nil="true"/>
        <AccountType/>
      </UserInfo>
    </DocumentAuthor>
    <i06e5c8e6a124e91a91eaec9d03479dc xmlns="1eee4ddb-a1f9-40b8-9282-d53ea582adeb">
      <Terms xmlns="http://schemas.microsoft.com/office/infopath/2007/PartnerControls"/>
    </i06e5c8e6a124e91a91eaec9d03479dc>
    <External_x0020_File_x0020_Reference xmlns="1eee4ddb-a1f9-40b8-9282-d53ea582adeb" xsi:nil="true"/>
    <kcf4eeeda3c84b5b986ab6be7add1d2a xmlns="1eee4ddb-a1f9-40b8-9282-d53ea582adeb">
      <Terms xmlns="http://schemas.microsoft.com/office/infopath/2007/PartnerControls"/>
    </kcf4eeeda3c84b5b986ab6be7add1d2a>
    <Approver xmlns="1eee4ddb-a1f9-40b8-9282-d53ea582adeb">
      <UserInfo>
        <DisplayName/>
        <AccountId xsi:nil="true"/>
        <AccountType/>
      </UserInfo>
    </Approver>
    <TaxCatchAll xmlns="1eee4ddb-a1f9-40b8-9282-d53ea582adeb"/>
    <IconOverlay xmlns="http://schemas.microsoft.com/sharepoint/v4" xsi:nil="true"/>
    <Reviewer xmlns="1eee4ddb-a1f9-40b8-9282-d53ea582adeb">
      <UserInfo>
        <DisplayName/>
        <AccountId xsi:nil="true"/>
        <AccountType/>
      </UserInfo>
    </Reviewer>
    <Related_x0020_Document_x0020_Link xmlns="1eee4ddb-a1f9-40b8-9282-d53ea582adeb">
      <Url xsi:nil="true"/>
      <Description xsi:nil="true"/>
    </Related_x0020_Document_x0020_Link>
    <Retention_x0020_Trigger_x0020_Date xmlns="1eee4ddb-a1f9-40b8-9282-d53ea582adeb" xsi:nil="true"/>
    <e993c7ebdb0844bda77b49081e8191e4 xmlns="1eee4ddb-a1f9-40b8-9282-d53ea582adeb">
      <Terms xmlns="http://schemas.microsoft.com/office/infopath/2007/PartnerControls"/>
    </e993c7ebdb0844bda77b49081e8191e4>
    <Related_x0020_Document xmlns="1eee4ddb-a1f9-40b8-9282-d53ea582adeb" xsi:nil="true"/>
    <Document_x0020_Status xmlns="1eee4ddb-a1f9-40b8-9282-d53ea582adeb">Shared</Document_x0020_Status>
    <TaxKeywordTaxHTField xmlns="1eee4ddb-a1f9-40b8-9282-d53ea582adeb">
      <Terms xmlns="http://schemas.microsoft.com/office/infopath/2007/PartnerControls">
        <TermInfo xmlns="http://schemas.microsoft.com/office/infopath/2007/PartnerControls">
          <TermName xmlns="http://schemas.microsoft.com/office/infopath/2007/PartnerControls">[Add keywords]</TermName>
          <TermId xmlns="http://schemas.microsoft.com/office/infopath/2007/PartnerControls">e0286681-6598-4caa-959d-94ce2073ab50</TermId>
        </TermInfo>
        <TermInfo xmlns="http://schemas.microsoft.com/office/infopath/2007/PartnerControls">
          <TermName xmlns="http://schemas.microsoft.com/office/infopath/2007/PartnerControls">DHSC</TermName>
          <TermId xmlns="http://schemas.microsoft.com/office/infopath/2007/PartnerControls">4d74a371-ad8c-43ac-b9a8-cc1c5c9a3107</TermId>
        </TermInfo>
        <TermInfo xmlns="http://schemas.microsoft.com/office/infopath/2007/PartnerControls">
          <TermName xmlns="http://schemas.microsoft.com/office/infopath/2007/PartnerControls">PowerPoint Presentation</TermName>
          <TermId xmlns="http://schemas.microsoft.com/office/infopath/2007/PartnerControls">f342f885-28ed-4cfa-868d-1156ecd04f16</TermId>
        </TermInfo>
      </Terms>
    </TaxKeywordTaxHTField>
    <a729509b32a34273afbf773e0c72336c xmlns="1eee4ddb-a1f9-40b8-9282-d53ea582adeb">
      <Terms xmlns="http://schemas.microsoft.com/office/infopath/2007/PartnerControls"/>
    </a729509b32a34273afbf773e0c72336c>
    <Document_x0020_Description xmlns="1eee4ddb-a1f9-40b8-9282-d53ea582adeb" xsi:nil="true"/>
    <_dlc_DocId xmlns="1eee4ddb-a1f9-40b8-9282-d53ea582adeb">AAFXSQ5MW4ZD-75-1791502</_dlc_DocId>
    <_dlc_DocIdUrl xmlns="1eee4ddb-a1f9-40b8-9282-d53ea582adeb">
      <Url>http://iws.ims.gov.uk/sr/plande/_layouts/DocIdRedir.aspx?ID=AAFXSQ5MW4ZD-75-1791502</Url>
      <Description>AAFXSQ5MW4ZD-75-1791502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H Document" ma:contentTypeID="0x010100B9957A1BF2FBE8478EF96F1BD89AD4CA00292D195071E4D54D8349A42CB9265E74" ma:contentTypeVersion="65" ma:contentTypeDescription="" ma:contentTypeScope="" ma:versionID="049b773e3c09cf556a7996ce2fcfaa48">
  <xsd:schema xmlns:xsd="http://www.w3.org/2001/XMLSchema" xmlns:xs="http://www.w3.org/2001/XMLSchema" xmlns:p="http://schemas.microsoft.com/office/2006/metadata/properties" xmlns:ns1="http://schemas.microsoft.com/sharepoint/v3" xmlns:ns2="1eee4ddb-a1f9-40b8-9282-d53ea582adeb" xmlns:ns5="http://schemas.microsoft.com/sharepoint/v4" targetNamespace="http://schemas.microsoft.com/office/2006/metadata/properties" ma:root="true" ma:fieldsID="ae5750e1632e9c277a628bf736d10769" ns1:_="" ns2:_="" ns5:_="">
    <xsd:import namespace="http://schemas.microsoft.com/sharepoint/v3"/>
    <xsd:import namespace="1eee4ddb-a1f9-40b8-9282-d53ea582adeb"/>
    <xsd:import namespace="http://schemas.microsoft.com/sharepoint/v4"/>
    <xsd:element name="properties">
      <xsd:complexType>
        <xsd:sequence>
          <xsd:element name="documentManagement">
            <xsd:complexType>
              <xsd:all>
                <xsd:element ref="ns2:Alternative_x0020_or_x0020_sub_x0020_tiltle" minOccurs="0"/>
                <xsd:element ref="ns2:DocumentAuthor" minOccurs="0"/>
                <xsd:element ref="ns2:Document_x0020_Status" minOccurs="0"/>
                <xsd:element ref="ns2:Document_x0020_Description" minOccurs="0"/>
                <xsd:element ref="ns2:Reviewer" minOccurs="0"/>
                <xsd:element ref="ns2:Approver" minOccurs="0"/>
                <xsd:element ref="ns2:Related_x0020_Document_x0020_Link" minOccurs="0"/>
                <xsd:element ref="ns2:Related_x0020_Document" minOccurs="0"/>
                <xsd:element ref="ns2:External_x0020_File_x0020_Reference" minOccurs="0"/>
                <xsd:element ref="ns2:Retention_x0020_Trigger_x0020_Date" minOccurs="0"/>
                <xsd:element ref="ns2:TaxKeywordTaxHTField" minOccurs="0"/>
                <xsd:element ref="ns2:_dlc_DocId" minOccurs="0"/>
                <xsd:element ref="ns2:_dlc_DocIdUrl" minOccurs="0"/>
                <xsd:element ref="ns2:_dlc_DocIdPersistId" minOccurs="0"/>
                <xsd:element ref="ns2:e993c7ebdb0844bda77b49081e8191e4" minOccurs="0"/>
                <xsd:element ref="ns2:TaxCatchAll" minOccurs="0"/>
                <xsd:element ref="ns2:p5ac729c83584e2f99a2fbaff852a3d5" minOccurs="0"/>
                <xsd:element ref="ns2:a729509b32a34273afbf773e0c72336c" minOccurs="0"/>
                <xsd:element ref="ns2:i06e5c8e6a124e91a91eaec9d03479dc" minOccurs="0"/>
                <xsd:element ref="ns2:TaxCatchAllLabel" minOccurs="0"/>
                <xsd:element ref="ns2:kcf4eeeda3c84b5b986ab6be7add1d2a" minOccurs="0"/>
                <xsd:element ref="ns1:_dlc_ExpireDateSaved" minOccurs="0"/>
                <xsd:element ref="ns1:_dlc_ExpireDate" minOccurs="0"/>
                <xsd:element ref="ns1:_dlc_Exempt"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34" nillable="true" ma:displayName="Original Expiration Date" ma:hidden="true" ma:internalName="_dlc_ExpireDateSaved" ma:readOnly="true">
      <xsd:simpleType>
        <xsd:restriction base="dms:DateTime"/>
      </xsd:simpleType>
    </xsd:element>
    <xsd:element name="_dlc_ExpireDate" ma:index="35" nillable="true" ma:displayName="Expiration Date" ma:description="" ma:hidden="true" ma:indexed="true" ma:internalName="_dlc_ExpireDate" ma:readOnly="true">
      <xsd:simpleType>
        <xsd:restriction base="dms:DateTime"/>
      </xsd:simpleType>
    </xsd:element>
    <xsd:element name="_dlc_Exempt" ma:index="3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ee4ddb-a1f9-40b8-9282-d53ea582adeb" elementFormDefault="qualified">
    <xsd:import namespace="http://schemas.microsoft.com/office/2006/documentManagement/types"/>
    <xsd:import namespace="http://schemas.microsoft.com/office/infopath/2007/PartnerControls"/>
    <xsd:element name="Alternative_x0020_or_x0020_sub_x0020_tiltle" ma:index="1" nillable="true" ma:displayName="Alternative or sub title" ma:internalName="Alternative_x0020_or_x0020_sub_x0020_tiltle">
      <xsd:simpleType>
        <xsd:restriction base="dms:Text">
          <xsd:maxLength value="255"/>
        </xsd:restriction>
      </xsd:simpleType>
    </xsd:element>
    <xsd:element name="DocumentAuthor" ma:index="4" nillable="true" ma:displayName="Additional Authors" ma:list="UserInfo" ma:SharePointGroup="0" ma:internalName="DocumentAutho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Status" ma:index="6" nillable="true" ma:displayName="Document Status" ma:default="Shared" ma:format="Dropdown" ma:internalName="Document_x0020_Status" ma:readOnly="false">
      <xsd:simpleType>
        <xsd:restriction base="dms:Choice">
          <xsd:enumeration value="Shared"/>
          <xsd:enumeration value="In Review"/>
          <xsd:enumeration value="Awaiting Approval"/>
          <xsd:enumeration value="Approved"/>
          <xsd:enumeration value="Rejected"/>
        </xsd:restriction>
      </xsd:simpleType>
    </xsd:element>
    <xsd:element name="Document_x0020_Description" ma:index="9" nillable="true" ma:displayName="Document Description" ma:internalName="Document_x0020_Description">
      <xsd:simpleType>
        <xsd:restriction base="dms:Text">
          <xsd:maxLength value="255"/>
        </xsd:restriction>
      </xsd:simpleType>
    </xsd:element>
    <xsd:element name="Reviewer" ma:index="10" nillable="true" ma:displayName="Reviewers" ma:list="UserInfo" ma:SharePointGroup="0" ma:internalName="Review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er" ma:index="11" nillable="true" ma:displayName="Approvers" ma:list="UserInfo" ma:SharePointGroup="0" ma:internalName="Approv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lated_x0020_Document_x0020_Link" ma:index="12" nillable="true" ma:displayName="Related Document Link" ma:format="Hyperlink" ma:internalName="Related_x0020_Document_x0020_Link">
      <xsd:complexType>
        <xsd:complexContent>
          <xsd:extension base="dms:URL">
            <xsd:sequence>
              <xsd:element name="Url" type="dms:ValidUrl" minOccurs="0" nillable="true"/>
              <xsd:element name="Description" type="xsd:string" nillable="true"/>
            </xsd:sequence>
          </xsd:extension>
        </xsd:complexContent>
      </xsd:complexType>
    </xsd:element>
    <xsd:element name="Related_x0020_Document" ma:index="13" nillable="true" ma:displayName="Related Document" ma:internalName="Related_x0020_Document">
      <xsd:simpleType>
        <xsd:restriction base="dms:Text">
          <xsd:maxLength value="255"/>
        </xsd:restriction>
      </xsd:simpleType>
    </xsd:element>
    <xsd:element name="External_x0020_File_x0020_Reference" ma:index="15" nillable="true" ma:displayName="Registered Number" ma:internalName="External_x0020_File_x0020_Reference">
      <xsd:simpleType>
        <xsd:restriction base="dms:Text">
          <xsd:maxLength value="255"/>
        </xsd:restriction>
      </xsd:simpleType>
    </xsd:element>
    <xsd:element name="Retention_x0020_Trigger_x0020_Date" ma:index="16" nillable="true" ma:displayName="Retention Trigger Date" ma:format="DateOnly" ma:internalName="Retention_x0020_Trigger_x0020_Date">
      <xsd:simpleType>
        <xsd:restriction base="dms:DateTime"/>
      </xsd:simpleType>
    </xsd:element>
    <xsd:element name="TaxKeywordTaxHTField" ma:index="1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e993c7ebdb0844bda77b49081e8191e4" ma:index="24" nillable="true" ma:taxonomy="true" ma:internalName="e993c7ebdb0844bda77b49081e8191e4" ma:taxonomyFieldName="_cx_SecurityMarkings" ma:displayName="Classification" ma:default="" ma:fieldId="{e993c7eb-db08-44bd-a77b-49081e8191e4}" ma:sspId="92743a9e-59ef-4080-9313-9c8ffbdd1a8b" ma:termSetId="a9da5f56-ebc6-4d64-8a44-41072e1701b2" ma:anchorId="00000000-0000-0000-0000-000000000000" ma:open="false" ma:isKeyword="false">
      <xsd:complexType>
        <xsd:sequence>
          <xsd:element ref="pc:Terms" minOccurs="0" maxOccurs="1"/>
        </xsd:sequence>
      </xsd:complexType>
    </xsd:element>
    <xsd:element name="TaxCatchAll" ma:index="25" nillable="true" ma:displayName="Taxonomy Catch All Column" ma:description="" ma:hidden="true" ma:list="{ea5496a5-a8eb-4322-b0a5-395596748c3f}" ma:internalName="TaxCatchAll" ma:showField="CatchAllData" ma:web="1eee4ddb-a1f9-40b8-9282-d53ea582adeb">
      <xsd:complexType>
        <xsd:complexContent>
          <xsd:extension base="dms:MultiChoiceLookup">
            <xsd:sequence>
              <xsd:element name="Value" type="dms:Lookup" maxOccurs="unbounded" minOccurs="0" nillable="true"/>
            </xsd:sequence>
          </xsd:extension>
        </xsd:complexContent>
      </xsd:complexType>
    </xsd:element>
    <xsd:element name="p5ac729c83584e2f99a2fbaff852a3d5" ma:index="28" nillable="true" ma:taxonomy="true" ma:internalName="p5ac729c83584e2f99a2fbaff852a3d5" ma:taxonomyFieldName="Trigger_x0020_Date_x0020_Description" ma:displayName="Trigger Date Description" ma:default="" ma:fieldId="{95ac729c-8358-4e2f-99a2-fbaff852a3d5}" ma:sspId="92743a9e-59ef-4080-9313-9c8ffbdd1a8b" ma:termSetId="67a11b7d-ab7d-4b4c-b26b-fa9cca66061c" ma:anchorId="00000000-0000-0000-0000-000000000000" ma:open="false" ma:isKeyword="false">
      <xsd:complexType>
        <xsd:sequence>
          <xsd:element ref="pc:Terms" minOccurs="0" maxOccurs="1"/>
        </xsd:sequence>
      </xsd:complexType>
    </xsd:element>
    <xsd:element name="a729509b32a34273afbf773e0c72336c" ma:index="29" nillable="true" ma:taxonomy="true" ma:internalName="a729509b32a34273afbf773e0c72336c" ma:taxonomyFieldName="Document_x0020_Type" ma:displayName="Document Type" ma:default="" ma:fieldId="{a729509b-32a3-4273-afbf-773e0c72336c}" ma:sspId="92743a9e-59ef-4080-9313-9c8ffbdd1a8b" ma:termSetId="b5534880-eda4-4ff7-954f-b315aee8a3a6" ma:anchorId="00000000-0000-0000-0000-000000000000" ma:open="false" ma:isKeyword="false">
      <xsd:complexType>
        <xsd:sequence>
          <xsd:element ref="pc:Terms" minOccurs="0" maxOccurs="1"/>
        </xsd:sequence>
      </xsd:complexType>
    </xsd:element>
    <xsd:element name="i06e5c8e6a124e91a91eaec9d03479dc" ma:index="30" nillable="true" ma:taxonomy="true" ma:internalName="i06e5c8e6a124e91a91eaec9d03479dc" ma:taxonomyFieldName="Record_x0020_Class" ma:displayName="Record Class" ma:default="" ma:fieldId="{206e5c8e-6a12-4e91-a91e-aec9d03479dc}" ma:sspId="92743a9e-59ef-4080-9313-9c8ffbdd1a8b" ma:termSetId="97570a61-5300-4cbe-92e6-1d764864d8f1" ma:anchorId="00000000-0000-0000-0000-000000000000" ma:open="false" ma:isKeyword="false">
      <xsd:complexType>
        <xsd:sequence>
          <xsd:element ref="pc:Terms" minOccurs="0" maxOccurs="1"/>
        </xsd:sequence>
      </xsd:complexType>
    </xsd:element>
    <xsd:element name="TaxCatchAllLabel" ma:index="31" nillable="true" ma:displayName="Taxonomy Catch All Column1" ma:description="" ma:hidden="true" ma:list="{ea5496a5-a8eb-4322-b0a5-395596748c3f}" ma:internalName="TaxCatchAllLabel" ma:readOnly="true" ma:showField="CatchAllDataLabel" ma:web="1eee4ddb-a1f9-40b8-9282-d53ea582adeb">
      <xsd:complexType>
        <xsd:complexContent>
          <xsd:extension base="dms:MultiChoiceLookup">
            <xsd:sequence>
              <xsd:element name="Value" type="dms:Lookup" maxOccurs="unbounded" minOccurs="0" nillable="true"/>
            </xsd:sequence>
          </xsd:extension>
        </xsd:complexContent>
      </xsd:complexType>
    </xsd:element>
    <xsd:element name="kcf4eeeda3c84b5b986ab6be7add1d2a" ma:index="32" nillable="true" ma:taxonomy="true" ma:internalName="kcf4eeeda3c84b5b986ab6be7add1d2a" ma:taxonomyFieldName="Document_x0020_Subject" ma:displayName="Document Subject" ma:default="" ma:fieldId="{4cf4eeed-a3c8-4b5b-986a-b6be7add1d2a}" ma:sspId="92743a9e-59ef-4080-9313-9c8ffbdd1a8b" ma:termSetId="4ef993e0-8a5b-4aa8-8f46-c709cbc36fc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3" ma:displayName="Author"/>
        <xsd:element ref="dcterms:created" minOccurs="0" maxOccurs="1"/>
        <xsd:element ref="dc:identifier" minOccurs="0" maxOccurs="1"/>
        <xsd:element name="contentType" minOccurs="0" maxOccurs="1" type="xsd:string" ma:index="27" ma:displayName="Content Type"/>
        <xsd:element ref="dc:title" minOccurs="0" maxOccurs="1" ma:index="3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2BB91C-A432-4EBC-9389-32AD81AD04F8}">
  <ds:schemaRefs>
    <ds:schemaRef ds:uri="http://schemas.microsoft.com/sharepoint/v3"/>
    <ds:schemaRef ds:uri="1eee4ddb-a1f9-40b8-9282-d53ea582adeb"/>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4"/>
    <ds:schemaRef ds:uri="http://www.w3.org/XML/1998/namespace"/>
    <ds:schemaRef ds:uri="http://purl.org/dc/dcmitype/"/>
  </ds:schemaRefs>
</ds:datastoreItem>
</file>

<file path=customXml/itemProps2.xml><?xml version="1.0" encoding="utf-8"?>
<ds:datastoreItem xmlns:ds="http://schemas.openxmlformats.org/officeDocument/2006/customXml" ds:itemID="{44A8ED19-0FA3-455F-8D4D-533B08900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e4ddb-a1f9-40b8-9282-d53ea582ade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14AC8-939B-4F87-97B5-66E911F69CB9}">
  <ds:schemaRefs>
    <ds:schemaRef ds:uri="http://schemas.microsoft.com/sharepoint/events"/>
  </ds:schemaRefs>
</ds:datastoreItem>
</file>

<file path=customXml/itemProps4.xml><?xml version="1.0" encoding="utf-8"?>
<ds:datastoreItem xmlns:ds="http://schemas.openxmlformats.org/officeDocument/2006/customXml" ds:itemID="{D58CC31A-5C62-4C38-A0D9-F1CB0B2D65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FINAL DHSC PPT</Template>
  <TotalTime>1769</TotalTime>
  <Words>1906</Words>
  <Application>Microsoft Office PowerPoint</Application>
  <PresentationFormat>A4 Paper (210x297 mm)</PresentationFormat>
  <Paragraphs>148</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Package</vt:lpstr>
      <vt:lpstr>CREATING AND ASSIGNING CERTIFICATES OF SPONSORSHIP</vt:lpstr>
      <vt:lpstr>PowerPoint Presentation</vt:lpstr>
      <vt:lpstr>PowerPoint Presentation</vt:lpstr>
      <vt:lpstr>PowerPoint Presentation</vt:lpstr>
      <vt:lpstr>PowerPoint Presentation</vt:lpstr>
      <vt:lpstr>PowerPoint Presentation</vt:lpstr>
      <vt:lpstr>PowerPoint Presentation</vt:lpstr>
      <vt:lpstr>Job role information Resident Labour Market Test (RMLT) For doctors working less than 30 hours </vt:lpstr>
      <vt:lpstr>PowerPoint Presentation</vt:lpstr>
      <vt:lpstr>PowerPoint Presentation</vt:lpstr>
      <vt:lpstr>Costs and reimbursement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Subject]</dc:subject>
  <dc:creator>Eamyodsin, Nicole</dc:creator>
  <cp:keywords>[Add keywords]; DHSC; PowerPoint Presentation;</cp:keywords>
  <cp:lastModifiedBy>Elizabeth.Jackson</cp:lastModifiedBy>
  <cp:revision>71</cp:revision>
  <cp:lastPrinted>2019-02-19T15:38:04Z</cp:lastPrinted>
  <dcterms:created xsi:type="dcterms:W3CDTF">2018-09-10T12:23:38Z</dcterms:created>
  <dcterms:modified xsi:type="dcterms:W3CDTF">2019-12-18T08:27:38Z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0x010100B9957A1BF2FBE8478EF96F1BD89AD4CA00292D195071E4D54D8349A42CB9265E74</vt:lpwstr>
  </property>
  <property fmtid="{D5CDD505-2E9C-101B-9397-08002B2CF9AE}" pid="3" name="_dlc_DocIdItemGuid">
    <vt:lpwstr>d3c72feb-51ea-4315-94c4-200b198dc80c</vt:lpwstr>
  </property>
</Properties>
</file>