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</p:sldMasterIdLst>
  <p:notesMasterIdLst>
    <p:notesMasterId r:id="rId33"/>
  </p:notesMasterIdLst>
  <p:sldIdLst>
    <p:sldId id="256" r:id="rId7"/>
    <p:sldId id="265" r:id="rId8"/>
    <p:sldId id="548" r:id="rId9"/>
    <p:sldId id="549" r:id="rId10"/>
    <p:sldId id="267" r:id="rId11"/>
    <p:sldId id="266" r:id="rId12"/>
    <p:sldId id="269" r:id="rId13"/>
    <p:sldId id="268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  <p:sldId id="563" r:id="rId28"/>
    <p:sldId id="564" r:id="rId29"/>
    <p:sldId id="565" r:id="rId30"/>
    <p:sldId id="566" r:id="rId31"/>
    <p:sldId id="56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8401" autoAdjust="0"/>
  </p:normalViewPr>
  <p:slideViewPr>
    <p:cSldViewPr>
      <p:cViewPr varScale="1">
        <p:scale>
          <a:sx n="101" d="100"/>
          <a:sy n="101" d="100"/>
        </p:scale>
        <p:origin x="18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07D36-87A1-426B-B166-4567CF914C32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58D01-5E93-4DD2-8AA8-17CF0A0D2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3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5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49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0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3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25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5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618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72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57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40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5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7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Simple pathway helps us identify which decision points have greatest potential for behaviour change</a:t>
            </a:r>
          </a:p>
          <a:p>
            <a:r>
              <a:rPr lang="en-GB" dirty="0"/>
              <a:t>This is where we implement our nudges</a:t>
            </a:r>
          </a:p>
          <a:p>
            <a:r>
              <a:rPr lang="en-GB" dirty="0"/>
              <a:t>Convo cards opportunistic after 1</a:t>
            </a:r>
            <a:r>
              <a:rPr lang="en-GB" baseline="30000" dirty="0"/>
              <a:t>st</a:t>
            </a:r>
            <a:r>
              <a:rPr lang="en-GB" dirty="0"/>
              <a:t> national letter, proactive after 2</a:t>
            </a:r>
            <a:r>
              <a:rPr lang="en-GB" baseline="30000" dirty="0"/>
              <a:t>nd</a:t>
            </a:r>
            <a:r>
              <a:rPr lang="en-GB" dirty="0"/>
              <a:t> </a:t>
            </a:r>
          </a:p>
          <a:p>
            <a:r>
              <a:rPr lang="en-GB" dirty="0"/>
              <a:t>If still DNA after 2</a:t>
            </a:r>
            <a:r>
              <a:rPr lang="en-GB" baseline="30000" dirty="0"/>
              <a:t>nd</a:t>
            </a:r>
            <a:r>
              <a:rPr lang="en-GB" dirty="0"/>
              <a:t> pull NR list and send letter and text reminders </a:t>
            </a:r>
          </a:p>
          <a:p>
            <a:r>
              <a:rPr lang="en-GB" dirty="0"/>
              <a:t>If still nothing – look for opportunistic times for convo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29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68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Differences based on COM-B observations</a:t>
            </a:r>
          </a:p>
          <a:p>
            <a:r>
              <a:rPr lang="en-GB" dirty="0"/>
              <a:t>Bengali and Urdu translations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7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5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4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76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5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8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58D01-5E93-4DD2-8AA8-17CF0A0D2F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2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909410"/>
            <a:ext cx="4295422" cy="14700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1BDAA"/>
                </a:solidFill>
                <a:latin typeface="Frutiger 65 Bold"/>
                <a:cs typeface="Frutiger 65 Bold"/>
              </a:defRPr>
            </a:lvl1pPr>
          </a:lstStyle>
          <a:p>
            <a:r>
              <a:rPr lang="en-GB" dirty="0"/>
              <a:t>Slide Header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366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32006E"/>
                </a:solidFill>
                <a:latin typeface="Frutiger 6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Main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19299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26214" y="517710"/>
            <a:ext cx="4295422" cy="8094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1BDAA"/>
                </a:solidFill>
                <a:latin typeface="Frutiger 65 Bold"/>
                <a:cs typeface="Frutiger 65 Bold"/>
              </a:defRPr>
            </a:lvl1pPr>
          </a:lstStyle>
          <a:p>
            <a:r>
              <a:rPr lang="en-GB" dirty="0"/>
              <a:t>Slide Header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9283" y="1389255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32006E"/>
                </a:solidFill>
                <a:latin typeface="Frutiger 6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Main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72570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73199" y="855658"/>
            <a:ext cx="4295422" cy="8094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1BDAA"/>
                </a:solidFill>
                <a:latin typeface="Frutiger 65 Bold"/>
                <a:cs typeface="Frutiger 65 Bold"/>
              </a:defRPr>
            </a:lvl1pPr>
          </a:lstStyle>
          <a:p>
            <a:r>
              <a:rPr lang="en-GB" dirty="0"/>
              <a:t>Slide Header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6268" y="17272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32006E"/>
                </a:solidFill>
                <a:latin typeface="Frutiger 6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Main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165230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73199" y="855658"/>
            <a:ext cx="4295422" cy="8094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utiger 65 Bold"/>
                <a:cs typeface="Frutiger 65 Bold"/>
              </a:defRPr>
            </a:lvl1pPr>
          </a:lstStyle>
          <a:p>
            <a:r>
              <a:rPr lang="en-GB" dirty="0"/>
              <a:t>Slide Header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6268" y="17272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FFFFFF"/>
                </a:solidFill>
                <a:latin typeface="Frutiger 6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Main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335578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73199" y="855658"/>
            <a:ext cx="4295422" cy="8094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utiger 65 Bold"/>
                <a:cs typeface="Frutiger 65 Bold"/>
              </a:defRPr>
            </a:lvl1pPr>
          </a:lstStyle>
          <a:p>
            <a:r>
              <a:rPr lang="en-GB" dirty="0"/>
              <a:t>Slide Header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6268" y="17272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FFFFFF"/>
                </a:solidFill>
                <a:latin typeface="Frutiger 6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Main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151462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0645" y="743001"/>
            <a:ext cx="4295422" cy="80945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1BDAA"/>
                </a:solidFill>
                <a:latin typeface="Frutiger 65 Bold"/>
                <a:cs typeface="Frutiger 65 Bold"/>
              </a:defRPr>
            </a:lvl1pPr>
          </a:lstStyle>
          <a:p>
            <a:r>
              <a:rPr lang="en-GB" dirty="0"/>
              <a:t>Slide Header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714" y="161454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32006E"/>
                </a:solidFill>
                <a:latin typeface="Frutiger 65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Main copy to go here</a:t>
            </a:r>
          </a:p>
        </p:txBody>
      </p:sp>
    </p:spTree>
    <p:extLst>
      <p:ext uri="{BB962C8B-B14F-4D97-AF65-F5344CB8AC3E}">
        <p14:creationId xmlns:p14="http://schemas.microsoft.com/office/powerpoint/2010/main" val="269209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6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06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3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9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9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4408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29" y="630932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The WY&amp;H Cancer Alliance is part of the WY Integrated Care Board - www.canceralliance.wyhpartnership.co.uk</a:t>
            </a:r>
          </a:p>
          <a:p>
            <a:pPr algn="ctr"/>
            <a:r>
              <a:rPr lang="en-GB" sz="900" dirty="0"/>
              <a:t>Twitter: @WYpartnership</a:t>
            </a:r>
          </a:p>
        </p:txBody>
      </p:sp>
      <p:sp>
        <p:nvSpPr>
          <p:cNvPr id="3" name="AutoShape 2" descr="Image result for nhs70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5"/>
          <a:stretch/>
        </p:blipFill>
        <p:spPr bwMode="auto">
          <a:xfrm>
            <a:off x="7236296" y="160338"/>
            <a:ext cx="120556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7BF73A-6CAD-2746-9833-95747299B1B3}"/>
              </a:ext>
            </a:extLst>
          </p:cNvPr>
          <p:cNvSpPr/>
          <p:nvPr/>
        </p:nvSpPr>
        <p:spPr>
          <a:xfrm rot="10800000">
            <a:off x="1942692" y="1487561"/>
            <a:ext cx="5931239" cy="439234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F8745-9FBD-901F-5BED-6631DD674A54}"/>
              </a:ext>
            </a:extLst>
          </p:cNvPr>
          <p:cNvSpPr txBox="1"/>
          <p:nvPr/>
        </p:nvSpPr>
        <p:spPr>
          <a:xfrm>
            <a:off x="2438736" y="2116630"/>
            <a:ext cx="4797560" cy="17230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4400" b="1" dirty="0">
                <a:solidFill>
                  <a:schemeClr val="bg1"/>
                </a:solidFill>
                <a:latin typeface="Roboto" panose="02000000000000000000"/>
              </a:rPr>
              <a:t>Introduction to Behavioural 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1A5D7-9A35-566C-B088-D0E497A63833}"/>
              </a:ext>
            </a:extLst>
          </p:cNvPr>
          <p:cNvSpPr txBox="1"/>
          <p:nvPr/>
        </p:nvSpPr>
        <p:spPr>
          <a:xfrm>
            <a:off x="3936203" y="3928843"/>
            <a:ext cx="1944216" cy="5873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 dirty="0">
                <a:solidFill>
                  <a:schemeClr val="bg1"/>
                </a:solidFill>
                <a:latin typeface="Roboto" panose="02000000000000000000"/>
              </a:rPr>
              <a:t>Lisa Wheater</a:t>
            </a:r>
          </a:p>
          <a:p>
            <a:pPr algn="ctr">
              <a:lnSpc>
                <a:spcPct val="80000"/>
              </a:lnSpc>
            </a:pPr>
            <a:r>
              <a:rPr lang="en-GB" sz="2000" b="1" dirty="0">
                <a:solidFill>
                  <a:schemeClr val="bg1"/>
                </a:solidFill>
                <a:latin typeface="Roboto" panose="02000000000000000000"/>
              </a:rPr>
              <a:t>Nadia Sethi</a:t>
            </a:r>
          </a:p>
        </p:txBody>
      </p:sp>
    </p:spTree>
    <p:extLst>
      <p:ext uri="{BB962C8B-B14F-4D97-AF65-F5344CB8AC3E}">
        <p14:creationId xmlns:p14="http://schemas.microsoft.com/office/powerpoint/2010/main" val="236257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0252F2-87E8-DBDE-D06C-099CB9CAEE94}"/>
              </a:ext>
            </a:extLst>
          </p:cNvPr>
          <p:cNvSpPr/>
          <p:nvPr/>
        </p:nvSpPr>
        <p:spPr>
          <a:xfrm>
            <a:off x="467544" y="908720"/>
            <a:ext cx="8208912" cy="5192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E75B62-6913-7F6E-9617-BF6DC1F6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1370653"/>
            <a:ext cx="3494898" cy="4730896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39F7DD7-ADC2-D06A-28EF-1DCCEEF0EB10}"/>
              </a:ext>
            </a:extLst>
          </p:cNvPr>
          <p:cNvSpPr txBox="1">
            <a:spLocks/>
          </p:cNvSpPr>
          <p:nvPr/>
        </p:nvSpPr>
        <p:spPr>
          <a:xfrm>
            <a:off x="4153711" y="1628800"/>
            <a:ext cx="4475492" cy="14401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</a:rPr>
              <a:t>Concept 2 : Mental Shortcuts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83231-5877-1CCB-46EA-844B6726D585}"/>
              </a:ext>
            </a:extLst>
          </p:cNvPr>
          <p:cNvSpPr txBox="1"/>
          <p:nvPr/>
        </p:nvSpPr>
        <p:spPr>
          <a:xfrm>
            <a:off x="4153711" y="3212976"/>
            <a:ext cx="4475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/>
                <a:ea typeface="Roboto" panose="02000000000000000000"/>
                <a:cs typeface="+mn-cs"/>
              </a:rPr>
              <a:t>Common shortcuts our brains use to process the huge amount of information we receive  everyday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/>
              <a:ea typeface="Roboto" panose="02000000000000000000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86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9B1A067-DC44-BC16-3673-C68CAF6364B3}"/>
              </a:ext>
            </a:extLst>
          </p:cNvPr>
          <p:cNvSpPr txBox="1">
            <a:spLocks/>
          </p:cNvSpPr>
          <p:nvPr/>
        </p:nvSpPr>
        <p:spPr>
          <a:xfrm>
            <a:off x="251520" y="476672"/>
            <a:ext cx="10918725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MESSENGER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We are strongly influenced by who communicates information</a:t>
            </a:r>
            <a:r>
              <a:rPr lang="en-US" sz="2400" dirty="0">
                <a:solidFill>
                  <a:srgbClr val="5B5D5E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 </a:t>
            </a:r>
            <a:endParaRPr lang="en-GB" sz="2400" dirty="0">
              <a:latin typeface="Arial" panose="020B0604020202020204" pitchFamily="34" charset="0"/>
            </a:endParaRPr>
          </a:p>
          <a:p>
            <a:endParaRPr lang="en-GB" dirty="0">
              <a:solidFill>
                <a:srgbClr val="009999"/>
              </a:solidFill>
            </a:endParaRPr>
          </a:p>
        </p:txBody>
      </p:sp>
      <p:pic>
        <p:nvPicPr>
          <p:cNvPr id="7" name="Picture 6" descr="A person in a suit and tie holding a sign&#10;&#10;Description automatically generated with low confidence">
            <a:extLst>
              <a:ext uri="{FF2B5EF4-FFF2-40B4-BE49-F238E27FC236}">
                <a16:creationId xmlns:a16="http://schemas.microsoft.com/office/drawing/2014/main" id="{5038B167-0F5D-D54D-4112-D54873154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54" y="1497321"/>
            <a:ext cx="7890885" cy="45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EB37BCE-3CB9-7F71-88D5-BA75363FB77B}"/>
              </a:ext>
            </a:extLst>
          </p:cNvPr>
          <p:cNvSpPr txBox="1">
            <a:spLocks/>
          </p:cNvSpPr>
          <p:nvPr/>
        </p:nvSpPr>
        <p:spPr>
          <a:xfrm>
            <a:off x="323528" y="476672"/>
            <a:ext cx="9538949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SOCIAL NORMS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We are strongly influenced by what others do  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GB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795B4-7AE2-5ED7-9938-A56F5DE2D7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20"/>
          <a:stretch/>
        </p:blipFill>
        <p:spPr>
          <a:xfrm>
            <a:off x="323528" y="1484784"/>
            <a:ext cx="7957869" cy="47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C5342F7-0547-F466-1532-64659EC19ECA}"/>
              </a:ext>
            </a:extLst>
          </p:cNvPr>
          <p:cNvSpPr txBox="1">
            <a:spLocks/>
          </p:cNvSpPr>
          <p:nvPr/>
        </p:nvSpPr>
        <p:spPr>
          <a:xfrm>
            <a:off x="323528" y="260648"/>
            <a:ext cx="9159676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LOSS AVERSION &amp; ANTICIPATED REGRET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People will work harder to keep something than they will to acquire it in the first place.  We also instinctively fear missing out</a:t>
            </a:r>
            <a:endParaRPr lang="en-GB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101B1-3DAB-6DB0-CB32-349BCABC3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556792"/>
            <a:ext cx="64556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3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8156B4E-17F1-92B7-FD36-CE2B9A9C6588}"/>
              </a:ext>
            </a:extLst>
          </p:cNvPr>
          <p:cNvSpPr txBox="1">
            <a:spLocks/>
          </p:cNvSpPr>
          <p:nvPr/>
        </p:nvSpPr>
        <p:spPr>
          <a:xfrm>
            <a:off x="237744" y="332656"/>
            <a:ext cx="8668512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FRAMING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something is presented, positively or negatively, has a huge impact on how we process exactly the same information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86969BC-6A40-32EA-42AB-D9D3E4B31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16923"/>
            <a:ext cx="7510038" cy="4011442"/>
          </a:xfrm>
          <a:prstGeom prst="rect">
            <a:avLst/>
          </a:prstGeom>
          <a:solidFill>
            <a:srgbClr val="ECFFD9"/>
          </a:solidFill>
        </p:spPr>
      </p:pic>
    </p:spTree>
    <p:extLst>
      <p:ext uri="{BB962C8B-B14F-4D97-AF65-F5344CB8AC3E}">
        <p14:creationId xmlns:p14="http://schemas.microsoft.com/office/powerpoint/2010/main" val="74979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C8339D7-99A4-F968-7B2D-123588429AFA}"/>
              </a:ext>
            </a:extLst>
          </p:cNvPr>
          <p:cNvSpPr txBox="1">
            <a:spLocks/>
          </p:cNvSpPr>
          <p:nvPr/>
        </p:nvSpPr>
        <p:spPr>
          <a:xfrm>
            <a:off x="409283" y="260648"/>
            <a:ext cx="8207464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DEFAULT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‘go with the flow’ of pre-set options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D93C65-4BB1-D3E8-6E59-D962D540D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8" b="4510"/>
          <a:stretch/>
        </p:blipFill>
        <p:spPr>
          <a:xfrm>
            <a:off x="489311" y="1268760"/>
            <a:ext cx="8047408" cy="47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9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EEAFC94-3D3E-A32F-E477-A8CE3DF45B1E}"/>
              </a:ext>
            </a:extLst>
          </p:cNvPr>
          <p:cNvSpPr txBox="1">
            <a:spLocks/>
          </p:cNvSpPr>
          <p:nvPr/>
        </p:nvSpPr>
        <p:spPr>
          <a:xfrm>
            <a:off x="409283" y="332656"/>
            <a:ext cx="10716453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PRIMING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Our acts are often influenced by subconscious cues – smells, </a:t>
            </a:r>
          </a:p>
          <a:p>
            <a:pPr marL="0" indent="0" fontAlgn="ctr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sounds, associations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999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C74CD-D48D-DDE3-074C-66C40309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21" y="1772817"/>
            <a:ext cx="8132758" cy="439248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350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CE341-7529-64A8-DBD4-6705F65473EE}"/>
              </a:ext>
            </a:extLst>
          </p:cNvPr>
          <p:cNvSpPr/>
          <p:nvPr/>
        </p:nvSpPr>
        <p:spPr>
          <a:xfrm>
            <a:off x="467544" y="980728"/>
            <a:ext cx="8087544" cy="5192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61CE5-0348-8D56-5429-CB8C732E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1370653"/>
            <a:ext cx="3494898" cy="4730896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6AA7F0C-461C-190E-513C-327D99FED513}"/>
              </a:ext>
            </a:extLst>
          </p:cNvPr>
          <p:cNvSpPr txBox="1">
            <a:spLocks/>
          </p:cNvSpPr>
          <p:nvPr/>
        </p:nvSpPr>
        <p:spPr>
          <a:xfrm>
            <a:off x="4153711" y="1124744"/>
            <a:ext cx="4176647" cy="6945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</a:rPr>
              <a:t>Concept 3 : Barriers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6F9AE-E7F8-3DAD-F7DB-7FE531D9D12A}"/>
              </a:ext>
            </a:extLst>
          </p:cNvPr>
          <p:cNvSpPr txBox="1"/>
          <p:nvPr/>
        </p:nvSpPr>
        <p:spPr>
          <a:xfrm>
            <a:off x="4218952" y="2777425"/>
            <a:ext cx="4118398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/>
                <a:ea typeface="Roboto" panose="02000000000000000000"/>
                <a:cs typeface="+mn-cs"/>
              </a:rPr>
              <a:t>Understanding the factors that get in the way of people making </a:t>
            </a:r>
            <a:r>
              <a:rPr lang="en-GB" sz="2800" b="1" dirty="0">
                <a:solidFill>
                  <a:prstClr val="white"/>
                </a:solidFill>
                <a:latin typeface="Roboto" panose="02000000000000000000"/>
                <a:ea typeface="Roboto" panose="02000000000000000000"/>
              </a:rPr>
              <a:t>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/>
                <a:ea typeface="Roboto" panose="02000000000000000000"/>
                <a:cs typeface="+mn-cs"/>
              </a:rPr>
              <a:t> choice and/or behaving in ways that benefit themselves or wider society</a:t>
            </a:r>
            <a:endParaRPr lang="en-GB" sz="2800" b="1" dirty="0">
              <a:solidFill>
                <a:prstClr val="white"/>
              </a:solidFill>
              <a:latin typeface="Roboto" panose="02000000000000000000"/>
              <a:ea typeface="Roboto" panose="0200000000000000000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34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28A16-6CCA-DAF3-EC75-C94E9CCCB394}"/>
              </a:ext>
            </a:extLst>
          </p:cNvPr>
          <p:cNvSpPr txBox="1"/>
          <p:nvPr/>
        </p:nvSpPr>
        <p:spPr>
          <a:xfrm>
            <a:off x="151288" y="-99392"/>
            <a:ext cx="8856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12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COM-B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We know that three key factors determine and limit people’s behaviour</a:t>
            </a:r>
            <a:endParaRPr lang="en-GB" sz="2400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014456-992E-1D23-C8C3-DF433EBDE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1124744"/>
            <a:ext cx="884872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66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5AB47D-1E21-E996-5C57-27943FE0DB4E}"/>
              </a:ext>
            </a:extLst>
          </p:cNvPr>
          <p:cNvSpPr txBox="1"/>
          <p:nvPr/>
        </p:nvSpPr>
        <p:spPr>
          <a:xfrm>
            <a:off x="179513" y="188640"/>
            <a:ext cx="84969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kern="1200" dirty="0">
                <a:solidFill>
                  <a:schemeClr val="accent5">
                    <a:lumMod val="75000"/>
                  </a:schemeClr>
                </a:solidFill>
                <a:effectLst/>
                <a:latin typeface="Roboto" panose="02000000000000000000" pitchFamily="2" charset="0"/>
                <a:cs typeface="Arial" panose="020B0604020202020204" pitchFamily="34" charset="0"/>
              </a:rPr>
              <a:t>Applying COM-B in practice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cs typeface="Arial" panose="020B0604020202020204" pitchFamily="34" charset="0"/>
              </a:rPr>
              <a:t>Influencing women from South Asian populations to come forward for screening</a:t>
            </a:r>
            <a:endParaRPr lang="en-US" sz="2400" i="0" u="none" strike="noStrike" kern="1200" dirty="0">
              <a:solidFill>
                <a:schemeClr val="accent5">
                  <a:lumMod val="75000"/>
                </a:schemeClr>
              </a:solidFill>
              <a:effectLst/>
              <a:latin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2DD2D4-957C-11B0-BEE2-607AFD8ED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1" y="1556792"/>
            <a:ext cx="727280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2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4DB2D7-5E18-A2BE-E8FC-CA8CEEB3E124}"/>
              </a:ext>
            </a:extLst>
          </p:cNvPr>
          <p:cNvSpPr txBox="1"/>
          <p:nvPr/>
        </p:nvSpPr>
        <p:spPr>
          <a:xfrm>
            <a:off x="3419872" y="2132856"/>
            <a:ext cx="4797560" cy="17230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400" b="1" dirty="0">
                <a:solidFill>
                  <a:schemeClr val="bg1"/>
                </a:solidFill>
                <a:latin typeface="Roboto" panose="02000000000000000000"/>
              </a:rPr>
              <a:t>Introduction to Behavioural 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6F4244-4A52-B286-42FE-14172C498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07904" cy="61890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CAE74F-99C3-8184-57B2-ED20E3B7E634}"/>
              </a:ext>
            </a:extLst>
          </p:cNvPr>
          <p:cNvGrpSpPr/>
          <p:nvPr/>
        </p:nvGrpSpPr>
        <p:grpSpPr>
          <a:xfrm>
            <a:off x="3851920" y="188640"/>
            <a:ext cx="4752528" cy="5760640"/>
            <a:chOff x="363542" y="1610263"/>
            <a:chExt cx="7360474" cy="4629751"/>
          </a:xfrm>
        </p:grpSpPr>
        <p:sp>
          <p:nvSpPr>
            <p:cNvPr id="9" name="Rectángulo: esquinas redondeadas 19">
              <a:extLst>
                <a:ext uri="{FF2B5EF4-FFF2-40B4-BE49-F238E27FC236}">
                  <a16:creationId xmlns:a16="http://schemas.microsoft.com/office/drawing/2014/main" id="{A3099C88-E4B0-20F6-18C0-02E1AD3BE1B2}"/>
                </a:ext>
              </a:extLst>
            </p:cNvPr>
            <p:cNvSpPr/>
            <p:nvPr/>
          </p:nvSpPr>
          <p:spPr>
            <a:xfrm>
              <a:off x="363542" y="1610263"/>
              <a:ext cx="7360474" cy="462975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40B07166-DE10-187F-BA2C-095E6BC06320}"/>
                </a:ext>
              </a:extLst>
            </p:cNvPr>
            <p:cNvSpPr/>
            <p:nvPr/>
          </p:nvSpPr>
          <p:spPr>
            <a:xfrm>
              <a:off x="777499" y="1760221"/>
              <a:ext cx="6587128" cy="38335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>
                  <a:solidFill>
                    <a:schemeClr val="accent5"/>
                  </a:solidFill>
                </a:rPr>
                <a:t>WHAT IS BEHAVIOURAL SCIENCE?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dirty="0"/>
                <a:t>The study of “human habits, actions and intentions” </a:t>
              </a:r>
            </a:p>
            <a:p>
              <a:pPr algn="ctr">
                <a:lnSpc>
                  <a:spcPct val="90000"/>
                </a:lnSpc>
              </a:pPr>
              <a:endParaRPr lang="en-US" sz="2800" dirty="0"/>
            </a:p>
            <a:p>
              <a:pPr algn="ctr">
                <a:lnSpc>
                  <a:spcPct val="90000"/>
                </a:lnSpc>
              </a:pPr>
              <a:r>
                <a:rPr lang="en-US" sz="2800" dirty="0"/>
                <a:t>It brings together thinking from psychology, economics and service redesign to help us to understand why people behave the way they do</a:t>
              </a:r>
            </a:p>
            <a:p>
              <a:pPr>
                <a:lnSpc>
                  <a:spcPct val="90000"/>
                </a:lnSpc>
              </a:pPr>
              <a:endParaRPr lang="en-US" sz="3600" i="1" dirty="0"/>
            </a:p>
            <a:p>
              <a:pPr indent="-228589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482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3A3A9F-378C-3DAE-C5B3-410F1DF96445}"/>
              </a:ext>
            </a:extLst>
          </p:cNvPr>
          <p:cNvSpPr/>
          <p:nvPr/>
        </p:nvSpPr>
        <p:spPr>
          <a:xfrm>
            <a:off x="341784" y="764704"/>
            <a:ext cx="8460432" cy="5192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9FFA-0D0A-2F5E-899E-336C3A0C0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63552"/>
            <a:ext cx="3494898" cy="473089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F76DEF6-EFD0-FB50-B8F1-E4D81F05AE94}"/>
              </a:ext>
            </a:extLst>
          </p:cNvPr>
          <p:cNvSpPr txBox="1">
            <a:spLocks/>
          </p:cNvSpPr>
          <p:nvPr/>
        </p:nvSpPr>
        <p:spPr>
          <a:xfrm>
            <a:off x="4099967" y="2348880"/>
            <a:ext cx="5010249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dirty="0">
                <a:solidFill>
                  <a:schemeClr val="bg1"/>
                </a:solidFill>
              </a:rPr>
              <a:t>Nudges in Practice</a:t>
            </a:r>
          </a:p>
        </p:txBody>
      </p:sp>
    </p:spTree>
    <p:extLst>
      <p:ext uri="{BB962C8B-B14F-4D97-AF65-F5344CB8AC3E}">
        <p14:creationId xmlns:p14="http://schemas.microsoft.com/office/powerpoint/2010/main" val="4083501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56CDCFE-22C6-11E6-E9B5-815D3C3DB795}"/>
              </a:ext>
            </a:extLst>
          </p:cNvPr>
          <p:cNvSpPr txBox="1">
            <a:spLocks/>
          </p:cNvSpPr>
          <p:nvPr/>
        </p:nvSpPr>
        <p:spPr>
          <a:xfrm>
            <a:off x="323528" y="260648"/>
            <a:ext cx="2304256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The Nudges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E124B-441B-BEF4-B3AB-683E46EDF4E2}"/>
              </a:ext>
            </a:extLst>
          </p:cNvPr>
          <p:cNvSpPr txBox="1"/>
          <p:nvPr/>
        </p:nvSpPr>
        <p:spPr>
          <a:xfrm>
            <a:off x="4211960" y="197908"/>
            <a:ext cx="416514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/>
              <a:t>The approach centres on identifying the points on the screening pathway at which individuals can make a behaviour choice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98DB9-8DD2-7745-AA51-3E187771A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15" y="1628800"/>
            <a:ext cx="8555565" cy="40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4FC44D-8BBC-C56F-FBAB-B1CA6897747A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9976665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Proactive Help to Book Semi Scripted Conversation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7F2D3-0D28-9F4B-BB04-95096B92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80" y="1052736"/>
            <a:ext cx="8266640" cy="5003659"/>
          </a:xfrm>
          <a:prstGeom prst="rect">
            <a:avLst/>
          </a:prstGeom>
          <a:ln w="158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35016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11C1A0-A08C-09FD-FAE7-219EEDB5FBCC}"/>
              </a:ext>
            </a:extLst>
          </p:cNvPr>
          <p:cNvSpPr txBox="1">
            <a:spLocks/>
          </p:cNvSpPr>
          <p:nvPr/>
        </p:nvSpPr>
        <p:spPr>
          <a:xfrm>
            <a:off x="251520" y="188640"/>
            <a:ext cx="5616624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Non-responder letter - generic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92CD73-74CE-6B07-4FEF-E13443F23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04388"/>
            <a:ext cx="8892480" cy="42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4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DF36968-749C-B2B0-C8D8-13E6826F05EC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9340483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Non-responder letter – Asian women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633B5-3E40-CC55-5A95-C2C7D950E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69978"/>
            <a:ext cx="8964488" cy="411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BF62E47-0B38-CA89-7A92-A010DF2FC718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9732370" cy="416593"/>
          </a:xfrm>
          <a:prstGeom prst="rect">
            <a:avLst/>
          </a:prstGeom>
        </p:spPr>
        <p:txBody>
          <a:bodyPr lIns="0" tIns="0" rIns="91440" bIns="0"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SMS Appointment Reminders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7FEF62-A878-87A9-D5F7-7F98C68FF3EE}"/>
              </a:ext>
            </a:extLst>
          </p:cNvPr>
          <p:cNvSpPr/>
          <p:nvPr/>
        </p:nvSpPr>
        <p:spPr>
          <a:xfrm>
            <a:off x="179512" y="764704"/>
            <a:ext cx="10847715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en-GB" sz="1600" b="1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Suggested wording for nudges below.  Practice to agree which they wish to use.</a:t>
            </a:r>
            <a:endParaRPr lang="en-GB" sz="16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176DF-7429-0235-CBAB-6EE49BFA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32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44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9D62-A4E1-42F3-B852-588C8B139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FE390-9BA7-0066-64E6-60F9F7D093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B1197F4-65C4-6CD5-A236-3F24EE2C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3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E6D962-0A19-9E66-4A40-D5F024A86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07904" cy="61890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B16D85D-BB69-597F-C092-9BF65C8E18FB}"/>
              </a:ext>
            </a:extLst>
          </p:cNvPr>
          <p:cNvGrpSpPr/>
          <p:nvPr/>
        </p:nvGrpSpPr>
        <p:grpSpPr>
          <a:xfrm>
            <a:off x="3851920" y="188640"/>
            <a:ext cx="4752528" cy="5760640"/>
            <a:chOff x="363542" y="1610263"/>
            <a:chExt cx="7360474" cy="4629751"/>
          </a:xfrm>
        </p:grpSpPr>
        <p:sp>
          <p:nvSpPr>
            <p:cNvPr id="4" name="Rectángulo: esquinas redondeadas 19">
              <a:extLst>
                <a:ext uri="{FF2B5EF4-FFF2-40B4-BE49-F238E27FC236}">
                  <a16:creationId xmlns:a16="http://schemas.microsoft.com/office/drawing/2014/main" id="{DE1D76D1-9C5D-E749-D353-07E7E609A77B}"/>
                </a:ext>
              </a:extLst>
            </p:cNvPr>
            <p:cNvSpPr/>
            <p:nvPr/>
          </p:nvSpPr>
          <p:spPr>
            <a:xfrm>
              <a:off x="363542" y="1610263"/>
              <a:ext cx="7360474" cy="4629751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400" b="1" dirty="0"/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0854A895-D0DF-0183-A0A5-95050016EA37}"/>
                </a:ext>
              </a:extLst>
            </p:cNvPr>
            <p:cNvSpPr/>
            <p:nvPr/>
          </p:nvSpPr>
          <p:spPr>
            <a:xfrm>
              <a:off x="750215" y="2297746"/>
              <a:ext cx="6587128" cy="38335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>
                  <a:solidFill>
                    <a:schemeClr val="accent5"/>
                  </a:solidFill>
                </a:rPr>
                <a:t>WHAT IS A ‘NUDGE’?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dirty="0"/>
                <a:t>Something that influences a person to behave in a predictable way without reducing the choices available to them.  Nudges are generally subtle, and the individual remains in control.</a:t>
              </a:r>
            </a:p>
            <a:p>
              <a:pPr>
                <a:lnSpc>
                  <a:spcPct val="90000"/>
                </a:lnSpc>
              </a:pPr>
              <a:endParaRPr lang="en-US" sz="3600" i="1" dirty="0"/>
            </a:p>
            <a:p>
              <a:pPr indent="-228589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3600" b="1" dirty="0"/>
            </a:p>
          </p:txBody>
        </p:sp>
      </p:grpSp>
      <p:sp>
        <p:nvSpPr>
          <p:cNvPr id="5" name="24-point Star 6">
            <a:extLst>
              <a:ext uri="{FF2B5EF4-FFF2-40B4-BE49-F238E27FC236}">
                <a16:creationId xmlns:a16="http://schemas.microsoft.com/office/drawing/2014/main" id="{008641A9-E9CE-E71B-DC51-FE037F562E12}"/>
              </a:ext>
            </a:extLst>
          </p:cNvPr>
          <p:cNvSpPr/>
          <p:nvPr/>
        </p:nvSpPr>
        <p:spPr>
          <a:xfrm>
            <a:off x="419038" y="331392"/>
            <a:ext cx="8724962" cy="6195213"/>
          </a:xfrm>
          <a:prstGeom prst="star24">
            <a:avLst/>
          </a:prstGeom>
          <a:pattFill prst="ltUpDiag">
            <a:fgClr>
              <a:srgbClr val="71B026"/>
            </a:fgClr>
            <a:bgClr>
              <a:srgbClr val="94C152"/>
            </a:bgClr>
          </a:patt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IMPORTANT TO NOTE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Our work never seeks to take choice away from people or force them into a particular decision.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We aim to INFLUENCE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people to make choices that are most likely to benefit them and/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or </a:t>
            </a:r>
            <a:r>
              <a:rPr lang="en-US" sz="2000" kern="0" noProof="0" dirty="0">
                <a:solidFill>
                  <a:prstClr val="white"/>
                </a:solidFill>
                <a:latin typeface="Roboto"/>
              </a:rPr>
              <a:t>wider society.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6851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61BEF8-82CF-7DE5-BC77-EDA84F58D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25283"/>
            <a:ext cx="6696546" cy="809625"/>
          </a:xfrm>
        </p:spPr>
        <p:txBody>
          <a:bodyPr/>
          <a:lstStyle/>
          <a:p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Nudges are everywhere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08F53-C872-DEDD-71DC-6F31D1D5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739152"/>
            <a:ext cx="1785852" cy="17858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96DC55-C810-4217-6202-C99B99BBE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6" y="4446915"/>
            <a:ext cx="2376715" cy="1825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3A2DF7-C061-D706-3B31-8F00FB4F1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619" y="2858087"/>
            <a:ext cx="3070754" cy="1303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86461B-7B18-5284-6C40-C0549A3DA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038268"/>
            <a:ext cx="8784976" cy="1604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B211FD-CB81-B493-4DD1-B30C5C36CB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2873" y="4377287"/>
            <a:ext cx="3154500" cy="1965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87CB42-8BCB-8F9C-1624-605BF3CC6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570" y="3368308"/>
            <a:ext cx="2731091" cy="21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5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4F0E2-0079-A191-821B-717A9859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65"/>
            <a:ext cx="3311860" cy="6189009"/>
          </a:xfrm>
          <a:prstGeom prst="rect">
            <a:avLst/>
          </a:prstGeom>
        </p:spPr>
      </p:pic>
      <p:sp>
        <p:nvSpPr>
          <p:cNvPr id="5" name="Rectángulo: esquinas redondeadas 21">
            <a:extLst>
              <a:ext uri="{FF2B5EF4-FFF2-40B4-BE49-F238E27FC236}">
                <a16:creationId xmlns:a16="http://schemas.microsoft.com/office/drawing/2014/main" id="{64CB47F5-011C-4076-497E-39041AA6E3A7}"/>
              </a:ext>
            </a:extLst>
          </p:cNvPr>
          <p:cNvSpPr/>
          <p:nvPr/>
        </p:nvSpPr>
        <p:spPr>
          <a:xfrm>
            <a:off x="3311860" y="260648"/>
            <a:ext cx="5832140" cy="5992547"/>
          </a:xfrm>
          <a:prstGeom prst="roundRect">
            <a:avLst>
              <a:gd name="adj" fmla="val 10398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 b="1" dirty="0"/>
          </a:p>
        </p:txBody>
      </p:sp>
      <p:sp>
        <p:nvSpPr>
          <p:cNvPr id="6" name="Rectángulo 15">
            <a:extLst>
              <a:ext uri="{FF2B5EF4-FFF2-40B4-BE49-F238E27FC236}">
                <a16:creationId xmlns:a16="http://schemas.microsoft.com/office/drawing/2014/main" id="{B201182C-32B0-860A-E40E-F2A6E5B4892D}"/>
              </a:ext>
            </a:extLst>
          </p:cNvPr>
          <p:cNvSpPr/>
          <p:nvPr/>
        </p:nvSpPr>
        <p:spPr>
          <a:xfrm>
            <a:off x="3311860" y="260648"/>
            <a:ext cx="597666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/>
                </a:solidFill>
              </a:rPr>
              <a:t>WHY ARE WE INTERESTED IN ‘NUDGING’ PEOPLES BEHAVIOURS?</a:t>
            </a:r>
          </a:p>
        </p:txBody>
      </p:sp>
      <p:sp>
        <p:nvSpPr>
          <p:cNvPr id="7" name="Rectángulo 14">
            <a:extLst>
              <a:ext uri="{FF2B5EF4-FFF2-40B4-BE49-F238E27FC236}">
                <a16:creationId xmlns:a16="http://schemas.microsoft.com/office/drawing/2014/main" id="{67299A6B-DA8C-D79A-A13A-8B0F764E2BE1}"/>
              </a:ext>
            </a:extLst>
          </p:cNvPr>
          <p:cNvSpPr/>
          <p:nvPr/>
        </p:nvSpPr>
        <p:spPr>
          <a:xfrm>
            <a:off x="3311860" y="1585830"/>
            <a:ext cx="57246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We know that traditional approaches such as educating or informing people don’t always work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Our behaviour is more likely to be influenced by:</a:t>
            </a:r>
          </a:p>
          <a:p>
            <a:pPr marL="914354" lvl="1" indent="-228589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Changes to a context </a:t>
            </a:r>
          </a:p>
          <a:p>
            <a:pPr marL="914354" lvl="1" indent="-228589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 way that a choice is framed</a:t>
            </a:r>
          </a:p>
          <a:p>
            <a:pPr marL="914354" lvl="1" indent="-228589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Who is communicating a message</a:t>
            </a:r>
          </a:p>
          <a:p>
            <a:pPr marL="914354" lvl="1" indent="-228589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other people do</a:t>
            </a:r>
          </a:p>
        </p:txBody>
      </p:sp>
    </p:spTree>
    <p:extLst>
      <p:ext uri="{BB962C8B-B14F-4D97-AF65-F5344CB8AC3E}">
        <p14:creationId xmlns:p14="http://schemas.microsoft.com/office/powerpoint/2010/main" val="409979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6C5A8-9978-4E5C-516A-ABDCA607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57235" cy="6858000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6DD4E6B-08FF-4649-E300-E0EA03BBB013}"/>
              </a:ext>
            </a:extLst>
          </p:cNvPr>
          <p:cNvSpPr txBox="1">
            <a:spLocks/>
          </p:cNvSpPr>
          <p:nvPr/>
        </p:nvSpPr>
        <p:spPr>
          <a:xfrm>
            <a:off x="4427984" y="260648"/>
            <a:ext cx="3960440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rgbClr val="009999"/>
                </a:solidFill>
              </a:rPr>
              <a:t>The 3 Concepts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73ED06-6783-443F-A093-237FA7CDEA76}"/>
              </a:ext>
            </a:extLst>
          </p:cNvPr>
          <p:cNvSpPr/>
          <p:nvPr/>
        </p:nvSpPr>
        <p:spPr>
          <a:xfrm>
            <a:off x="3252386" y="1090666"/>
            <a:ext cx="1086139" cy="1378423"/>
          </a:xfrm>
          <a:prstGeom prst="rect">
            <a:avLst/>
          </a:prstGeom>
          <a:blipFill>
            <a:blip r:embed="rId4"/>
            <a:stretch>
              <a:fillRect l="-6000" r="-6000"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1B2F4-7AB4-E028-F83B-73BF59532043}"/>
              </a:ext>
            </a:extLst>
          </p:cNvPr>
          <p:cNvSpPr/>
          <p:nvPr/>
        </p:nvSpPr>
        <p:spPr>
          <a:xfrm>
            <a:off x="3252386" y="2902619"/>
            <a:ext cx="998781" cy="1349995"/>
          </a:xfrm>
          <a:prstGeom prst="rect">
            <a:avLst/>
          </a:prstGeom>
          <a:blipFill rotWithShape="1">
            <a:blip r:embed="rId5"/>
            <a:srcRect/>
            <a:stretch>
              <a:fillRect l="-25000" r="-25000"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5A69D-CC75-A92D-E199-C86D21BEDF70}"/>
              </a:ext>
            </a:extLst>
          </p:cNvPr>
          <p:cNvSpPr/>
          <p:nvPr/>
        </p:nvSpPr>
        <p:spPr>
          <a:xfrm>
            <a:off x="3272937" y="4630812"/>
            <a:ext cx="958366" cy="1407039"/>
          </a:xfrm>
          <a:prstGeom prst="rect">
            <a:avLst/>
          </a:prstGeom>
          <a:blipFill rotWithShape="1">
            <a:blip r:embed="rId6"/>
            <a:srcRect/>
            <a:stretch>
              <a:fillRect l="-27000" r="-27000"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CEC947-E489-E3BA-26C7-D0F2B3CFFB31}"/>
              </a:ext>
            </a:extLst>
          </p:cNvPr>
          <p:cNvSpPr txBox="1"/>
          <p:nvPr/>
        </p:nvSpPr>
        <p:spPr>
          <a:xfrm>
            <a:off x="4522511" y="1268760"/>
            <a:ext cx="396044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/>
            <a:r>
              <a:rPr lang="en-GB" sz="3600" dirty="0"/>
              <a:t>Thinking fast, thinking slow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71D0C-50BB-1E7E-036C-D350AF3AD343}"/>
              </a:ext>
            </a:extLst>
          </p:cNvPr>
          <p:cNvSpPr txBox="1"/>
          <p:nvPr/>
        </p:nvSpPr>
        <p:spPr>
          <a:xfrm>
            <a:off x="4515525" y="2717272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Shortcuts and filters we all use to process information</a:t>
            </a:r>
          </a:p>
          <a:p>
            <a:pPr lvl="0" algn="l"/>
            <a:endParaRPr lang="en-GB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DBD56-13AC-2227-3D04-2877509F8268}"/>
              </a:ext>
            </a:extLst>
          </p:cNvPr>
          <p:cNvSpPr txBox="1"/>
          <p:nvPr/>
        </p:nvSpPr>
        <p:spPr>
          <a:xfrm>
            <a:off x="4553043" y="4509120"/>
            <a:ext cx="4499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GB" sz="3600" dirty="0"/>
              <a:t>Understanding barriers that stop people engaging</a:t>
            </a:r>
          </a:p>
        </p:txBody>
      </p:sp>
    </p:spTree>
    <p:extLst>
      <p:ext uri="{BB962C8B-B14F-4D97-AF65-F5344CB8AC3E}">
        <p14:creationId xmlns:p14="http://schemas.microsoft.com/office/powerpoint/2010/main" val="110262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66EE3668-70D6-8623-D504-14C9B4765417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10260000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Concept 1 : Thinking Fast &amp; Thinking Slow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6503EE-7FAE-0CD8-B776-E457E1BBE6E7}"/>
              </a:ext>
            </a:extLst>
          </p:cNvPr>
          <p:cNvSpPr/>
          <p:nvPr/>
        </p:nvSpPr>
        <p:spPr>
          <a:xfrm>
            <a:off x="251521" y="1412776"/>
            <a:ext cx="4752528" cy="4464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</a:rPr>
              <a:t>This concept was explained by the Nobel Prize winning Psychologist &amp; Economist Daniel Kahneman through his research and book:  Thinking Fast &amp; Slow.</a:t>
            </a:r>
          </a:p>
          <a:p>
            <a:endParaRPr lang="en-GB" sz="16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</a:rPr>
              <a:t>Often when we design policies and services for people we assume that people will always use consideration and judgement when deciding what they want to do – this is known as </a:t>
            </a:r>
            <a:r>
              <a:rPr lang="en-GB" sz="1600" b="1" dirty="0">
                <a:solidFill>
                  <a:schemeClr val="accent6"/>
                </a:solidFill>
              </a:rPr>
              <a:t>‘System 2 Thinking’ or </a:t>
            </a:r>
            <a:r>
              <a:rPr lang="en-GB" sz="2000" b="1" dirty="0">
                <a:solidFill>
                  <a:schemeClr val="accent6"/>
                </a:solidFill>
              </a:rPr>
              <a:t>THINKING SLOW</a:t>
            </a:r>
          </a:p>
          <a:p>
            <a:endParaRPr lang="en-GB" sz="1600" b="1" dirty="0"/>
          </a:p>
          <a:p>
            <a:r>
              <a:rPr lang="en-GB" sz="1600" dirty="0">
                <a:solidFill>
                  <a:schemeClr val="tx1">
                    <a:lumMod val="75000"/>
                  </a:schemeClr>
                </a:solidFill>
              </a:rPr>
              <a:t>In Behavioural Science we consider if people could make quicker and more automatic decisions based on what is presented to them – this is known as </a:t>
            </a:r>
            <a:r>
              <a:rPr lang="en-GB" sz="1600" b="1" dirty="0">
                <a:solidFill>
                  <a:schemeClr val="accent6"/>
                </a:solidFill>
              </a:rPr>
              <a:t>‘System 1</a:t>
            </a:r>
            <a:r>
              <a:rPr lang="en-GB" sz="1600" b="1" dirty="0">
                <a:solidFill>
                  <a:schemeClr val="tx2"/>
                </a:solidFill>
              </a:rPr>
              <a:t> </a:t>
            </a:r>
            <a:r>
              <a:rPr lang="en-GB" sz="1600" b="1" dirty="0">
                <a:solidFill>
                  <a:schemeClr val="accent6"/>
                </a:solidFill>
              </a:rPr>
              <a:t>Thinking’ or </a:t>
            </a:r>
            <a:r>
              <a:rPr lang="en-GB" sz="2000" b="1" dirty="0">
                <a:solidFill>
                  <a:schemeClr val="accent6"/>
                </a:solidFill>
              </a:rPr>
              <a:t>THINKING FAST </a:t>
            </a:r>
            <a:endParaRPr lang="en-GB" sz="1600" dirty="0">
              <a:solidFill>
                <a:schemeClr val="accent6"/>
              </a:solidFill>
            </a:endParaRPr>
          </a:p>
        </p:txBody>
      </p:sp>
      <p:pic>
        <p:nvPicPr>
          <p:cNvPr id="4" name="Imagen 30">
            <a:extLst>
              <a:ext uri="{FF2B5EF4-FFF2-40B4-BE49-F238E27FC236}">
                <a16:creationId xmlns:a16="http://schemas.microsoft.com/office/drawing/2014/main" id="{D39CF211-C922-A95F-C6F4-36750E0FF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10648"/>
            <a:ext cx="5751236" cy="60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19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FB21C9-B929-633B-23BB-81A154706CA6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9797567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Thinking Fast &amp; Thinking Slow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A25D3-CE91-9FE1-F5A2-6C8B4AC7B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44824"/>
            <a:ext cx="3744416" cy="3600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076A0-670C-9E02-D513-B90E81E77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492896"/>
            <a:ext cx="4087415" cy="21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95F2A86-0C23-7B54-EAFF-74FD20F537B2}"/>
              </a:ext>
            </a:extLst>
          </p:cNvPr>
          <p:cNvSpPr txBox="1">
            <a:spLocks/>
          </p:cNvSpPr>
          <p:nvPr/>
        </p:nvSpPr>
        <p:spPr>
          <a:xfrm>
            <a:off x="251520" y="332656"/>
            <a:ext cx="10028861" cy="4165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Case Study – Thinking Fast in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94494-3021-8C9E-29B9-E864D4DE63B1}"/>
              </a:ext>
            </a:extLst>
          </p:cNvPr>
          <p:cNvSpPr txBox="1"/>
          <p:nvPr/>
        </p:nvSpPr>
        <p:spPr>
          <a:xfrm>
            <a:off x="490960" y="1030745"/>
            <a:ext cx="6103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</a:rPr>
              <a:t>Bangladesh – Handwashing in Primary Schools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CBBB6B-6262-4A9C-DDB7-7E8265E5702C}"/>
              </a:ext>
            </a:extLst>
          </p:cNvPr>
          <p:cNvSpPr/>
          <p:nvPr/>
        </p:nvSpPr>
        <p:spPr>
          <a:xfrm>
            <a:off x="180717" y="1634644"/>
            <a:ext cx="44632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chemeClr val="tx1">
                    <a:lumMod val="75000"/>
                  </a:schemeClr>
                </a:solidFill>
                <a:cs typeface="Gill Sans W01 Light" panose="020B0502020104020203" pitchFamily="34" charset="-79"/>
              </a:rPr>
              <a:t>A study was undertaken with 2 rural Primary Schools in Bangladesh to increase handwashing after children visited the toilet (2016).</a:t>
            </a:r>
          </a:p>
          <a:p>
            <a:pPr algn="just"/>
            <a:endParaRPr lang="en-GB" sz="2000" dirty="0">
              <a:solidFill>
                <a:schemeClr val="tx1">
                  <a:lumMod val="75000"/>
                </a:schemeClr>
              </a:solidFill>
              <a:cs typeface="Gill Sans W01 Light" panose="020B0502020104020203" pitchFamily="34" charset="-79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cs typeface="Gill Sans W01 Light" panose="020B0502020104020203" pitchFamily="34" charset="-79"/>
              </a:rPr>
              <a:t>A set of inexpensive set of visual nudges to encourage handwashing with soap were developed.  No additional education was done.</a:t>
            </a:r>
          </a:p>
          <a:p>
            <a:pPr algn="just"/>
            <a:endParaRPr lang="en-GB" sz="2000" dirty="0">
              <a:solidFill>
                <a:schemeClr val="tx1">
                  <a:lumMod val="75000"/>
                </a:schemeClr>
              </a:solidFill>
              <a:cs typeface="Gill Sans W01 Light" panose="020B0502020104020203" pitchFamily="34" charset="-79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  <a:cs typeface="Gill Sans W01 Light" panose="020B0502020104020203" pitchFamily="34" charset="-79"/>
              </a:rPr>
              <a:t>Handwashing increased from 4% to 68% the day after nudges were completed and 74% at both 2 weeks and 6 weeks post-intervention. 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27672B8-94BE-FC5B-A0C2-4029F1314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36693"/>
            <a:ext cx="4317535" cy="48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227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Theme</Template>
  <TotalTime>1630</TotalTime>
  <Words>751</Words>
  <Application>Microsoft Office PowerPoint</Application>
  <PresentationFormat>On-screen Show (4:3)</PresentationFormat>
  <Paragraphs>100</Paragraphs>
  <Slides>26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Frutiger 65 Bold</vt:lpstr>
      <vt:lpstr>Roboto</vt:lpstr>
      <vt:lpstr>Wingdings</vt:lpstr>
      <vt:lpstr>Presentation Theme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PowerPoint Presentation</vt:lpstr>
      <vt:lpstr>PowerPoint Presentation</vt:lpstr>
      <vt:lpstr>Nudges are everywhere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Wakefield Clinical Commissioning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Ingledew</dc:creator>
  <cp:lastModifiedBy>Lisa Wheater</cp:lastModifiedBy>
  <cp:revision>39</cp:revision>
  <dcterms:created xsi:type="dcterms:W3CDTF">2018-03-06T16:20:12Z</dcterms:created>
  <dcterms:modified xsi:type="dcterms:W3CDTF">2023-12-06T16:31:52Z</dcterms:modified>
</cp:coreProperties>
</file>