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4"/>
  </p:sldMasterIdLst>
  <p:notesMasterIdLst>
    <p:notesMasterId r:id="rId9"/>
  </p:notesMasterIdLst>
  <p:handoutMasterIdLst>
    <p:handoutMasterId r:id="rId10"/>
  </p:handoutMasterIdLst>
  <p:sldIdLst>
    <p:sldId id="276" r:id="rId5"/>
    <p:sldId id="277" r:id="rId6"/>
    <p:sldId id="278" r:id="rId7"/>
    <p:sldId id="27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ydia Davies" initials="LD" lastIdx="0" clrIdx="0"/>
  <p:cmAuthor id="2" name="Ashfa Slater" initials="AS"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123" autoAdjust="0"/>
    <p:restoredTop sz="94683" autoAdjust="0"/>
  </p:normalViewPr>
  <p:slideViewPr>
    <p:cSldViewPr snapToGrid="0" snapToObjects="1">
      <p:cViewPr varScale="1">
        <p:scale>
          <a:sx n="68" d="100"/>
          <a:sy n="68" d="100"/>
        </p:scale>
        <p:origin x="366" y="60"/>
      </p:cViewPr>
      <p:guideLst>
        <p:guide orient="horz" pos="2160"/>
        <p:guide pos="3817"/>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65" d="100"/>
          <a:sy n="65" d="100"/>
        </p:scale>
        <p:origin x="3154" y="53"/>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04-09T11:45:52.932" idx="1">
    <p:pos x="10" y="10"/>
    <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16/04/2020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16/04/2020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8" name="Text Box 4">
            <a:extLst>
              <a:ext uri="{FF2B5EF4-FFF2-40B4-BE49-F238E27FC236}">
                <a16:creationId xmlns:a16="http://schemas.microsoft.com/office/drawing/2014/main" id="{A426801C-6EF1-44D5-BB49-CF9B1BD26219}"/>
              </a:ext>
            </a:extLst>
          </p:cNvPr>
          <p:cNvSpPr txBox="1"/>
          <p:nvPr userDrawn="1"/>
        </p:nvSpPr>
        <p:spPr>
          <a:xfrm>
            <a:off x="4099560" y="5714168"/>
            <a:ext cx="3992880" cy="406400"/>
          </a:xfrm>
          <a:prstGeom prst="rect">
            <a:avLst/>
          </a:prstGeom>
          <a:solidFill>
            <a:schemeClr val="lt1"/>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9" name="Content Placeholder 16">
            <a:extLst>
              <a:ext uri="{FF2B5EF4-FFF2-40B4-BE49-F238E27FC236}">
                <a16:creationId xmlns:a16="http://schemas.microsoft.com/office/drawing/2014/main" id="{2E504B7B-6AD1-45D7-8AE3-FA3C863D3A2A}"/>
              </a:ext>
            </a:extLst>
          </p:cNvPr>
          <p:cNvPicPr>
            <a:picLocks noChangeAspect="1"/>
          </p:cNvPicPr>
          <p:nvPr userDrawn="1"/>
        </p:nvPicPr>
        <p:blipFill>
          <a:blip r:embed="rId2"/>
          <a:stretch>
            <a:fillRect/>
          </a:stretch>
        </p:blipFill>
        <p:spPr>
          <a:xfrm>
            <a:off x="0" y="6213677"/>
            <a:ext cx="12211879" cy="413293"/>
          </a:xfrm>
          <a:prstGeom prst="rect">
            <a:avLst/>
          </a:prstGeom>
        </p:spPr>
      </p:pic>
    </p:spTree>
    <p:extLst>
      <p:ext uri="{BB962C8B-B14F-4D97-AF65-F5344CB8AC3E}">
        <p14:creationId xmlns:p14="http://schemas.microsoft.com/office/powerpoint/2010/main" val="350672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79"/>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8" y="1833143"/>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370131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D3CFA-4DDC-43FC-968A-540737FDA836}" type="datetimeFigureOut">
              <a:rPr lang="en-GB" smtClean="0"/>
              <a:t>16/04/2020</a:t>
            </a:fld>
            <a:endParaRPr lang="en-GB" dirty="0"/>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pic>
        <p:nvPicPr>
          <p:cNvPr id="6146" name="Picture 2" descr="Royal Voluntary Service">
            <a:extLst>
              <a:ext uri="{FF2B5EF4-FFF2-40B4-BE49-F238E27FC236}">
                <a16:creationId xmlns:a16="http://schemas.microsoft.com/office/drawing/2014/main" id="{CCA36A01-B640-4F05-9DE6-C2E20D4730E3}"/>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20248" y="185739"/>
            <a:ext cx="832262" cy="6931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A picture containing clipart&#10;&#10;Description generated with very high confidence">
            <a:extLst>
              <a:ext uri="{FF2B5EF4-FFF2-40B4-BE49-F238E27FC236}">
                <a16:creationId xmlns:a16="http://schemas.microsoft.com/office/drawing/2014/main" id="{A6225488-4B95-4178-928A-E461AEE26434}"/>
              </a:ext>
            </a:extLst>
          </p:cNvPr>
          <p:cNvPicPr>
            <a:picLocks noChangeAspect="1"/>
          </p:cNvPicPr>
          <p:nvPr userDrawn="1"/>
        </p:nvPicPr>
        <p:blipFill>
          <a:blip r:embed="rId5"/>
          <a:stretch>
            <a:fillRect/>
          </a:stretch>
        </p:blipFill>
        <p:spPr>
          <a:xfrm>
            <a:off x="10699328" y="174318"/>
            <a:ext cx="1308943" cy="528611"/>
          </a:xfrm>
          <a:prstGeom prst="rect">
            <a:avLst/>
          </a:prstGeom>
        </p:spPr>
      </p:pic>
    </p:spTree>
    <p:extLst>
      <p:ext uri="{BB962C8B-B14F-4D97-AF65-F5344CB8AC3E}">
        <p14:creationId xmlns:p14="http://schemas.microsoft.com/office/powerpoint/2010/main" val="2834789573"/>
      </p:ext>
    </p:extLst>
  </p:cSld>
  <p:clrMap bg1="lt1" tx1="dk1" bg2="lt2" tx2="dk2" accent1="accent1" accent2="accent2" accent3="accent3" accent4="accent4" accent5="accent5" accent6="accent6" hlink="hlink" folHlink="folHlink"/>
  <p:sldLayoutIdLst>
    <p:sldLayoutId id="2147483667" r:id="rId1"/>
    <p:sldLayoutId id="21474836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oodsamapp.org/NHSreferra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849B2-C5CB-4CF4-AD25-45FA170D7477}"/>
              </a:ext>
            </a:extLst>
          </p:cNvPr>
          <p:cNvSpPr>
            <a:spLocks noGrp="1"/>
          </p:cNvSpPr>
          <p:nvPr>
            <p:ph type="title"/>
          </p:nvPr>
        </p:nvSpPr>
        <p:spPr>
          <a:xfrm>
            <a:off x="1219198" y="352179"/>
            <a:ext cx="9950605" cy="611649"/>
          </a:xfrm>
        </p:spPr>
        <p:txBody>
          <a:bodyPr>
            <a:normAutofit/>
          </a:bodyPr>
          <a:lstStyle/>
          <a:p>
            <a:r>
              <a:rPr lang="en-GB" dirty="0"/>
              <a:t>NHS Volunteer Responders: referrals (1) </a:t>
            </a:r>
            <a:endParaRPr lang="en-GB" sz="3200" dirty="0"/>
          </a:p>
        </p:txBody>
      </p:sp>
      <p:sp>
        <p:nvSpPr>
          <p:cNvPr id="3" name="TextBox 2">
            <a:extLst>
              <a:ext uri="{FF2B5EF4-FFF2-40B4-BE49-F238E27FC236}">
                <a16:creationId xmlns:a16="http://schemas.microsoft.com/office/drawing/2014/main" id="{21663D26-1F75-4EAD-8203-F79F2C9C0D34}"/>
              </a:ext>
            </a:extLst>
          </p:cNvPr>
          <p:cNvSpPr txBox="1"/>
          <p:nvPr/>
        </p:nvSpPr>
        <p:spPr>
          <a:xfrm>
            <a:off x="1219199" y="1176714"/>
            <a:ext cx="9950605" cy="5078313"/>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NHS Volunteer Responders is delivered by NHS England and NHS Improvement in partnership with Royal Voluntary Service and the </a:t>
            </a:r>
            <a:r>
              <a:rPr lang="en-GB" dirty="0" err="1">
                <a:latin typeface="Arial" panose="020B0604020202020204" pitchFamily="34" charset="0"/>
                <a:cs typeface="Arial" panose="020B0604020202020204" pitchFamily="34" charset="0"/>
              </a:rPr>
              <a:t>GoodSam</a:t>
            </a:r>
            <a:r>
              <a:rPr lang="en-GB" dirty="0">
                <a:latin typeface="Arial" panose="020B0604020202020204" pitchFamily="34" charset="0"/>
                <a:cs typeface="Arial" panose="020B0604020202020204" pitchFamily="34" charset="0"/>
              </a:rPr>
              <a:t> Responders app.</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750,000 volunteers have signed up since 24 March.</a:t>
            </a:r>
          </a:p>
          <a:p>
            <a:pPr fontAlgn="base"/>
            <a:r>
              <a:rPr lang="en-GB" dirty="0">
                <a:latin typeface="Arial" panose="020B0604020202020204" pitchFamily="34" charset="0"/>
                <a:cs typeface="Arial" panose="020B0604020202020204" pitchFamily="34" charset="0"/>
              </a:rPr>
              <a:t> </a:t>
            </a:r>
          </a:p>
          <a:p>
            <a:pPr fontAlgn="base"/>
            <a:r>
              <a:rPr lang="en-GB" dirty="0">
                <a:latin typeface="Arial" panose="020B0604020202020204" pitchFamily="34" charset="0"/>
                <a:cs typeface="Arial" panose="020B0604020202020204" pitchFamily="34" charset="0"/>
              </a:rPr>
              <a:t>NHS Volunteer Responders can be asked to help individuals with tasks such as</a:t>
            </a:r>
          </a:p>
          <a:p>
            <a:pPr marL="285750" lvl="0" indent="-285750" fontAlgn="base">
              <a:buFont typeface="Arial" panose="020B0604020202020204" pitchFamily="34" charset="0"/>
              <a:buChar char="•"/>
            </a:pPr>
            <a:r>
              <a:rPr lang="en-GB" dirty="0">
                <a:latin typeface="Arial" panose="020B0604020202020204" pitchFamily="34" charset="0"/>
                <a:cs typeface="Arial" panose="020B0604020202020204" pitchFamily="34" charset="0"/>
              </a:rPr>
              <a:t>collecting and delivering shopping and other essential supplies</a:t>
            </a:r>
          </a:p>
          <a:p>
            <a:pPr marL="285750" lvl="0" indent="-285750" fontAlgn="base">
              <a:buFont typeface="Arial" panose="020B0604020202020204" pitchFamily="34" charset="0"/>
              <a:buChar char="•"/>
            </a:pPr>
            <a:r>
              <a:rPr lang="en-GB" dirty="0">
                <a:latin typeface="Arial" panose="020B0604020202020204" pitchFamily="34" charset="0"/>
                <a:cs typeface="Arial" panose="020B0604020202020204" pitchFamily="34" charset="0"/>
              </a:rPr>
              <a:t>delivering medicines from pharmacies</a:t>
            </a:r>
          </a:p>
          <a:p>
            <a:pPr marL="285750" lvl="0" indent="-285750" fontAlgn="base">
              <a:buFont typeface="Arial" panose="020B0604020202020204" pitchFamily="34" charset="0"/>
              <a:buChar char="•"/>
            </a:pPr>
            <a:r>
              <a:rPr lang="en-GB" dirty="0">
                <a:latin typeface="Arial" panose="020B0604020202020204" pitchFamily="34" charset="0"/>
                <a:cs typeface="Arial" panose="020B0604020202020204" pitchFamily="34" charset="0"/>
              </a:rPr>
              <a:t>driving patients to appointments</a:t>
            </a:r>
          </a:p>
          <a:p>
            <a:pPr marL="285750" lvl="0" indent="-285750" fontAlgn="base">
              <a:buFont typeface="Arial" panose="020B0604020202020204" pitchFamily="34" charset="0"/>
              <a:buChar char="•"/>
            </a:pPr>
            <a:r>
              <a:rPr lang="en-GB" dirty="0">
                <a:latin typeface="Arial" panose="020B0604020202020204" pitchFamily="34" charset="0"/>
                <a:cs typeface="Arial" panose="020B0604020202020204" pitchFamily="34" charset="0"/>
              </a:rPr>
              <a:t>bringing them home from hospital</a:t>
            </a:r>
          </a:p>
          <a:p>
            <a:pPr marL="285750" lvl="0" indent="-285750" fontAlgn="base">
              <a:buFont typeface="Arial" panose="020B0604020202020204" pitchFamily="34" charset="0"/>
              <a:buChar char="•"/>
            </a:pPr>
            <a:r>
              <a:rPr lang="en-GB" dirty="0">
                <a:latin typeface="Arial" panose="020B0604020202020204" pitchFamily="34" charset="0"/>
                <a:cs typeface="Arial" panose="020B0604020202020204" pitchFamily="34" charset="0"/>
              </a:rPr>
              <a:t>making regular phone calls to check on people isolating at home</a:t>
            </a:r>
          </a:p>
          <a:p>
            <a:pPr marL="285750" lvl="0" indent="-285750" fontAlgn="base">
              <a:buFont typeface="Arial" panose="020B0604020202020204" pitchFamily="34" charset="0"/>
              <a:buChar char="•"/>
            </a:pPr>
            <a:r>
              <a:rPr lang="en-GB" dirty="0">
                <a:latin typeface="Arial" panose="020B0604020202020204" pitchFamily="34" charset="0"/>
                <a:cs typeface="Arial" panose="020B0604020202020204" pitchFamily="34" charset="0"/>
              </a:rPr>
              <a:t>transporting medical supplies and equipment for the NHS</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Identity checks are carried out for all volunteers.</a:t>
            </a:r>
          </a:p>
          <a:p>
            <a:r>
              <a:rPr lang="en-GB" dirty="0">
                <a:latin typeface="Arial" panose="020B0604020202020204" pitchFamily="34" charset="0"/>
                <a:cs typeface="Arial" panose="020B0604020202020204" pitchFamily="34" charset="0"/>
              </a:rPr>
              <a:t>Enhanced DBS check for those volunteering as patient transport drivers. </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Royal Voluntary Service has completed security checks and the scheme is fully operational.</a:t>
            </a:r>
          </a:p>
          <a:p>
            <a:endParaRPr lang="en-GB" dirty="0"/>
          </a:p>
        </p:txBody>
      </p:sp>
    </p:spTree>
    <p:extLst>
      <p:ext uri="{BB962C8B-B14F-4D97-AF65-F5344CB8AC3E}">
        <p14:creationId xmlns:p14="http://schemas.microsoft.com/office/powerpoint/2010/main" val="524778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849B2-C5CB-4CF4-AD25-45FA170D7477}"/>
              </a:ext>
            </a:extLst>
          </p:cNvPr>
          <p:cNvSpPr>
            <a:spLocks noGrp="1"/>
          </p:cNvSpPr>
          <p:nvPr>
            <p:ph type="title"/>
          </p:nvPr>
        </p:nvSpPr>
        <p:spPr>
          <a:xfrm>
            <a:off x="1219198" y="352179"/>
            <a:ext cx="9950605" cy="611649"/>
          </a:xfrm>
        </p:spPr>
        <p:txBody>
          <a:bodyPr>
            <a:normAutofit/>
          </a:bodyPr>
          <a:lstStyle/>
          <a:p>
            <a:r>
              <a:rPr lang="en-GB" dirty="0"/>
              <a:t>NHS Volunteer Responders: referrals (2)</a:t>
            </a:r>
            <a:endParaRPr lang="en-GB" sz="3200" dirty="0"/>
          </a:p>
        </p:txBody>
      </p:sp>
      <p:sp>
        <p:nvSpPr>
          <p:cNvPr id="3" name="TextBox 2">
            <a:extLst>
              <a:ext uri="{FF2B5EF4-FFF2-40B4-BE49-F238E27FC236}">
                <a16:creationId xmlns:a16="http://schemas.microsoft.com/office/drawing/2014/main" id="{21663D26-1F75-4EAD-8203-F79F2C9C0D34}"/>
              </a:ext>
            </a:extLst>
          </p:cNvPr>
          <p:cNvSpPr txBox="1"/>
          <p:nvPr/>
        </p:nvSpPr>
        <p:spPr>
          <a:xfrm>
            <a:off x="1212045" y="1180379"/>
            <a:ext cx="4769226" cy="3754874"/>
          </a:xfrm>
          <a:prstGeom prst="rect">
            <a:avLst/>
          </a:prstGeom>
          <a:noFill/>
          <a:ln w="3175">
            <a:solidFill>
              <a:schemeClr val="bg2">
                <a:lumMod val="75000"/>
              </a:schemeClr>
            </a:solidFill>
          </a:ln>
        </p:spPr>
        <p:txBody>
          <a:bodyPr wrap="square" rtlCol="0">
            <a:spAutoFit/>
          </a:bodyPr>
          <a:lstStyle/>
          <a:p>
            <a:r>
              <a:rPr lang="en-GB" sz="1700" b="1" dirty="0">
                <a:latin typeface="Arial" panose="020B0604020202020204" pitchFamily="34" charset="0"/>
                <a:cs typeface="Arial" panose="020B0604020202020204" pitchFamily="34" charset="0"/>
              </a:rPr>
              <a:t>Referrals for volunteer support can be made by any health and social care professional</a:t>
            </a:r>
            <a:endParaRPr lang="en-GB" sz="17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GPs</a:t>
            </a:r>
          </a:p>
          <a:p>
            <a:pPr marL="285750" lvl="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Practice staff</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Practice nurses </a:t>
            </a:r>
          </a:p>
          <a:p>
            <a:pPr marL="285750" lvl="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Social prescribing link workers</a:t>
            </a:r>
          </a:p>
          <a:p>
            <a:pPr marL="285750" lvl="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Hospital discharge teams </a:t>
            </a:r>
          </a:p>
          <a:p>
            <a:pPr marL="285750" lvl="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Community pharmacists </a:t>
            </a:r>
          </a:p>
          <a:p>
            <a:pPr marL="285750" lvl="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NHS 111 </a:t>
            </a:r>
          </a:p>
          <a:p>
            <a:pPr marL="285750" lvl="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Ambulance trusts </a:t>
            </a:r>
          </a:p>
          <a:p>
            <a:pPr marL="285750" lvl="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Community health trusts that need volunteer support for patients leaving hospital </a:t>
            </a:r>
          </a:p>
          <a:p>
            <a:pPr marL="285750" lvl="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Local authorities</a:t>
            </a:r>
          </a:p>
          <a:p>
            <a:pPr marL="285750" lvl="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Social care providers</a:t>
            </a:r>
          </a:p>
        </p:txBody>
      </p:sp>
      <p:sp>
        <p:nvSpPr>
          <p:cNvPr id="4" name="TextBox 3">
            <a:extLst>
              <a:ext uri="{FF2B5EF4-FFF2-40B4-BE49-F238E27FC236}">
                <a16:creationId xmlns:a16="http://schemas.microsoft.com/office/drawing/2014/main" id="{D6A68407-7E1D-4143-A598-765D43BD3311}"/>
              </a:ext>
            </a:extLst>
          </p:cNvPr>
          <p:cNvSpPr txBox="1"/>
          <p:nvPr/>
        </p:nvSpPr>
        <p:spPr>
          <a:xfrm>
            <a:off x="6194500" y="1180179"/>
            <a:ext cx="4771149" cy="3493264"/>
          </a:xfrm>
          <a:prstGeom prst="rect">
            <a:avLst/>
          </a:prstGeom>
          <a:noFill/>
          <a:ln w="3175">
            <a:solidFill>
              <a:schemeClr val="bg2">
                <a:lumMod val="75000"/>
              </a:schemeClr>
            </a:solidFill>
          </a:ln>
        </p:spPr>
        <p:txBody>
          <a:bodyPr wrap="square" rtlCol="0">
            <a:spAutoFit/>
          </a:bodyPr>
          <a:lstStyle/>
          <a:p>
            <a:r>
              <a:rPr lang="en-GB" sz="1700" b="1" dirty="0">
                <a:latin typeface="Arial" panose="020B0604020202020204" pitchFamily="34" charset="0"/>
                <a:cs typeface="Arial" panose="020B0604020202020204" pitchFamily="34" charset="0"/>
              </a:rPr>
              <a:t>Who to refer</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You can refer people who are at very high risk from coronavirus where no local support is available, including:</a:t>
            </a:r>
          </a:p>
          <a:p>
            <a:pPr marL="285750" lvl="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People who have been asked </a:t>
            </a:r>
            <a:r>
              <a:rPr lang="en-US" sz="1700" dirty="0">
                <a:latin typeface="Arial" panose="020B0604020202020204" pitchFamily="34" charset="0"/>
                <a:cs typeface="Arial" panose="020B0604020202020204" pitchFamily="34" charset="0"/>
              </a:rPr>
              <a:t>to self-isolate and ‘shield’</a:t>
            </a:r>
            <a:endParaRPr lang="en-GB" sz="17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People who are over 70 with underlying health conditions</a:t>
            </a:r>
            <a:endParaRPr lang="en-GB" sz="17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People who are self-isolating who you consider to be especially vulnerable. </a:t>
            </a:r>
            <a:endParaRPr lang="en-GB" sz="1700" dirty="0">
              <a:latin typeface="Arial" panose="020B0604020202020204" pitchFamily="34" charset="0"/>
              <a:cs typeface="Arial" panose="020B0604020202020204" pitchFamily="34" charset="0"/>
            </a:endParaRPr>
          </a:p>
          <a:p>
            <a:endParaRPr lang="en-GB" sz="1700" dirty="0">
              <a:latin typeface="Arial" panose="020B0604020202020204" pitchFamily="34" charset="0"/>
              <a:cs typeface="Arial" panose="020B0604020202020204" pitchFamily="34" charset="0"/>
            </a:endParaRPr>
          </a:p>
          <a:p>
            <a:endParaRPr lang="en-GB" sz="17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17A83A3D-0D4E-446C-9E07-FC1A872C6434}"/>
              </a:ext>
            </a:extLst>
          </p:cNvPr>
          <p:cNvSpPr txBox="1"/>
          <p:nvPr/>
        </p:nvSpPr>
        <p:spPr>
          <a:xfrm>
            <a:off x="1219198" y="5149990"/>
            <a:ext cx="9957758" cy="1354217"/>
          </a:xfrm>
          <a:prstGeom prst="rect">
            <a:avLst/>
          </a:prstGeom>
          <a:noFill/>
          <a:ln w="3175">
            <a:solidFill>
              <a:schemeClr val="tx1">
                <a:alpha val="23000"/>
              </a:schemeClr>
            </a:solidFill>
          </a:ln>
        </p:spPr>
        <p:txBody>
          <a:bodyPr wrap="square" rtlCol="0">
            <a:spAutoFit/>
          </a:bodyPr>
          <a:lstStyle/>
          <a:p>
            <a:r>
              <a:rPr lang="en-GB" dirty="0">
                <a:latin typeface="Arial" panose="020B0604020202020204" pitchFamily="34" charset="0"/>
                <a:cs typeface="Arial" panose="020B0604020202020204" pitchFamily="34" charset="0"/>
              </a:rPr>
              <a:t>Continue to make use of your local schemes where they exist and please talk to your patients if in doubt about whether they require support.</a:t>
            </a:r>
          </a:p>
          <a:p>
            <a:endParaRPr lang="en-GB" sz="1000"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Professional discretion should be used to determine if an individual would benefit from NHS Volunteer Responders.</a:t>
            </a:r>
          </a:p>
        </p:txBody>
      </p:sp>
    </p:spTree>
    <p:extLst>
      <p:ext uri="{BB962C8B-B14F-4D97-AF65-F5344CB8AC3E}">
        <p14:creationId xmlns:p14="http://schemas.microsoft.com/office/powerpoint/2010/main" val="2234201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849B2-C5CB-4CF4-AD25-45FA170D7477}"/>
              </a:ext>
            </a:extLst>
          </p:cNvPr>
          <p:cNvSpPr>
            <a:spLocks noGrp="1"/>
          </p:cNvSpPr>
          <p:nvPr>
            <p:ph type="title"/>
          </p:nvPr>
        </p:nvSpPr>
        <p:spPr>
          <a:xfrm>
            <a:off x="1219198" y="352179"/>
            <a:ext cx="9950605" cy="611649"/>
          </a:xfrm>
        </p:spPr>
        <p:txBody>
          <a:bodyPr>
            <a:normAutofit/>
          </a:bodyPr>
          <a:lstStyle/>
          <a:p>
            <a:r>
              <a:rPr lang="en-GB" dirty="0"/>
              <a:t>NHS Volunteer Responders: referrals (3) </a:t>
            </a:r>
            <a:endParaRPr lang="en-GB" sz="3200" dirty="0"/>
          </a:p>
        </p:txBody>
      </p:sp>
      <p:sp>
        <p:nvSpPr>
          <p:cNvPr id="3" name="TextBox 2">
            <a:extLst>
              <a:ext uri="{FF2B5EF4-FFF2-40B4-BE49-F238E27FC236}">
                <a16:creationId xmlns:a16="http://schemas.microsoft.com/office/drawing/2014/main" id="{21663D26-1F75-4EAD-8203-F79F2C9C0D34}"/>
              </a:ext>
            </a:extLst>
          </p:cNvPr>
          <p:cNvSpPr txBox="1"/>
          <p:nvPr/>
        </p:nvSpPr>
        <p:spPr>
          <a:xfrm>
            <a:off x="1120697" y="1281666"/>
            <a:ext cx="9950604" cy="3170099"/>
          </a:xfrm>
          <a:prstGeom prst="rect">
            <a:avLst/>
          </a:prstGeom>
          <a:noFill/>
          <a:ln w="3175">
            <a:solidFill>
              <a:schemeClr val="bg2">
                <a:lumMod val="75000"/>
              </a:schemeClr>
            </a:solidFill>
          </a:ln>
        </p:spPr>
        <p:txBody>
          <a:bodyPr wrap="square" rtlCol="0">
            <a:spAutoFit/>
          </a:bodyPr>
          <a:lstStyle/>
          <a:p>
            <a:r>
              <a:rPr lang="en-GB" b="1" dirty="0">
                <a:latin typeface="Arial" panose="020B0604020202020204" pitchFamily="34" charset="0"/>
                <a:cs typeface="Arial" panose="020B0604020202020204" pitchFamily="34" charset="0"/>
              </a:rPr>
              <a:t>How to refer</a:t>
            </a:r>
          </a:p>
          <a:p>
            <a:r>
              <a:rPr lang="en-GB" dirty="0">
                <a:latin typeface="Arial" panose="020B0604020202020204" pitchFamily="34" charset="0"/>
                <a:cs typeface="Arial" panose="020B0604020202020204" pitchFamily="34" charset="0"/>
              </a:rPr>
              <a:t> </a:t>
            </a:r>
          </a:p>
          <a:p>
            <a:pPr fontAlgn="ctr"/>
            <a:r>
              <a:rPr lang="en-GB" dirty="0">
                <a:latin typeface="Arial" panose="020B0604020202020204" pitchFamily="34" charset="0"/>
                <a:cs typeface="Arial" panose="020B0604020202020204" pitchFamily="34" charset="0"/>
              </a:rPr>
              <a:t>Submit details online via the NHS Volunteer Responders referrers’ portal</a:t>
            </a:r>
            <a:r>
              <a:rPr lang="en-GB" b="1"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fontAlgn="ctr"/>
            <a:r>
              <a:rPr lang="en-GB" u="sng" dirty="0">
                <a:latin typeface="Arial" panose="020B0604020202020204" pitchFamily="34" charset="0"/>
                <a:cs typeface="Arial" panose="020B0604020202020204" pitchFamily="34" charset="0"/>
                <a:hlinkClick r:id="rId2"/>
              </a:rPr>
              <a:t>https://www.goodsamapp.org/NHSreferral</a:t>
            </a:r>
            <a:endParaRPr lang="en-GB" dirty="0">
              <a:latin typeface="Arial" panose="020B0604020202020204" pitchFamily="34" charset="0"/>
              <a:cs typeface="Arial" panose="020B0604020202020204" pitchFamily="34" charset="0"/>
            </a:endParaRPr>
          </a:p>
          <a:p>
            <a:pPr fontAlgn="ctr"/>
            <a:r>
              <a:rPr lang="en-GB" b="1"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fontAlgn="ctr"/>
            <a:r>
              <a:rPr lang="en-GB" dirty="0">
                <a:latin typeface="Arial" panose="020B0604020202020204" pitchFamily="34" charset="0"/>
                <a:cs typeface="Arial" panose="020B0604020202020204" pitchFamily="34" charset="0"/>
              </a:rPr>
              <a:t>Or call </a:t>
            </a:r>
            <a:r>
              <a:rPr lang="en-GB" sz="2000" b="1" dirty="0">
                <a:latin typeface="Arial" panose="020B0604020202020204" pitchFamily="34" charset="0"/>
                <a:cs typeface="Arial" panose="020B0604020202020204" pitchFamily="34" charset="0"/>
              </a:rPr>
              <a:t>0808 196 3382 </a:t>
            </a:r>
            <a:r>
              <a:rPr lang="en-GB" dirty="0">
                <a:latin typeface="Arial" panose="020B0604020202020204" pitchFamily="34" charset="0"/>
                <a:cs typeface="Arial" panose="020B0604020202020204" pitchFamily="34" charset="0"/>
              </a:rPr>
              <a:t>to refer patients </a:t>
            </a:r>
          </a:p>
          <a:p>
            <a:pPr fontAlgn="ctr"/>
            <a:r>
              <a:rPr lang="en-GB" dirty="0">
                <a:latin typeface="Arial" panose="020B0604020202020204" pitchFamily="34" charset="0"/>
                <a:cs typeface="Arial" panose="020B0604020202020204" pitchFamily="34" charset="0"/>
              </a:rPr>
              <a:t> </a:t>
            </a:r>
          </a:p>
          <a:p>
            <a:pPr fontAlgn="ctr"/>
            <a:r>
              <a:rPr lang="en-GB" dirty="0">
                <a:latin typeface="Arial" panose="020B0604020202020204" pitchFamily="34" charset="0"/>
                <a:cs typeface="Arial" panose="020B0604020202020204" pitchFamily="34" charset="0"/>
              </a:rPr>
              <a:t>Social care providers can make referrals with an </a:t>
            </a:r>
            <a:r>
              <a:rPr lang="en-GB" b="1" u="sng" dirty="0">
                <a:latin typeface="Arial" panose="020B0604020202020204" pitchFamily="34" charset="0"/>
                <a:cs typeface="Arial" panose="020B0604020202020204" pitchFamily="34" charset="0"/>
              </a:rPr>
              <a:t>nhs.net</a:t>
            </a:r>
            <a:r>
              <a:rPr lang="en-GB" b="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or </a:t>
            </a:r>
            <a:r>
              <a:rPr lang="en-GB" b="1" u="sng" dirty="0">
                <a:latin typeface="Arial" panose="020B0604020202020204" pitchFamily="34" charset="0"/>
                <a:cs typeface="Arial" panose="020B0604020202020204" pitchFamily="34" charset="0"/>
              </a:rPr>
              <a:t>gov.uk</a:t>
            </a:r>
            <a:r>
              <a:rPr lang="en-GB" b="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email address. Without one, they will need to await approval which may take up to 72 hours, or they can make referrals through their local authority. </a:t>
            </a:r>
          </a:p>
          <a:p>
            <a:endParaRPr lang="en-GB"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ABBD9CA0-0600-4AA2-8FD3-2EF9938C1D74}"/>
              </a:ext>
            </a:extLst>
          </p:cNvPr>
          <p:cNvSpPr txBox="1"/>
          <p:nvPr/>
        </p:nvSpPr>
        <p:spPr>
          <a:xfrm>
            <a:off x="1120695" y="4769603"/>
            <a:ext cx="9950606" cy="1477328"/>
          </a:xfrm>
          <a:prstGeom prst="rect">
            <a:avLst/>
          </a:prstGeom>
          <a:noFill/>
          <a:ln w="3175">
            <a:solidFill>
              <a:schemeClr val="bg2">
                <a:lumMod val="75000"/>
              </a:schemeClr>
            </a:solidFill>
          </a:ln>
        </p:spPr>
        <p:txBody>
          <a:bodyPr wrap="square" rtlCol="0">
            <a:spAutoFit/>
          </a:bodyPr>
          <a:lstStyle/>
          <a:p>
            <a:pPr fontAlgn="ctr"/>
            <a:r>
              <a:rPr lang="en-GB" dirty="0">
                <a:latin typeface="Arial" panose="020B0604020202020204" pitchFamily="34" charset="0"/>
                <a:cs typeface="Arial" panose="020B0604020202020204" pitchFamily="34" charset="0"/>
              </a:rPr>
              <a:t>Once the referral is logged, </a:t>
            </a:r>
            <a:r>
              <a:rPr lang="en-GB" b="1" dirty="0">
                <a:latin typeface="Arial" panose="020B0604020202020204" pitchFamily="34" charset="0"/>
                <a:cs typeface="Arial" panose="020B0604020202020204" pitchFamily="34" charset="0"/>
              </a:rPr>
              <a:t>‘on duty’ </a:t>
            </a:r>
            <a:r>
              <a:rPr lang="en-GB" dirty="0">
                <a:latin typeface="Arial" panose="020B0604020202020204" pitchFamily="34" charset="0"/>
                <a:cs typeface="Arial" panose="020B0604020202020204" pitchFamily="34" charset="0"/>
              </a:rPr>
              <a:t>volunteers in your area pick the job they want to do that day and close the task once complete. </a:t>
            </a:r>
          </a:p>
          <a:p>
            <a:pPr fontAlgn="ctr"/>
            <a:endParaRPr lang="en-GB" dirty="0">
              <a:latin typeface="Arial" panose="020B0604020202020204" pitchFamily="34" charset="0"/>
              <a:cs typeface="Arial" panose="020B0604020202020204" pitchFamily="34" charset="0"/>
            </a:endParaRPr>
          </a:p>
          <a:p>
            <a:pPr fontAlgn="ctr"/>
            <a:r>
              <a:rPr lang="en-GB" dirty="0">
                <a:latin typeface="Arial" panose="020B0604020202020204" pitchFamily="34" charset="0"/>
                <a:cs typeface="Arial" panose="020B0604020202020204" pitchFamily="34" charset="0"/>
              </a:rPr>
              <a:t>You can use the portal to track when the patient receives support. You can also use the portal or phone number to remove someone from the scheme if they no longer need assistance.</a:t>
            </a:r>
          </a:p>
        </p:txBody>
      </p:sp>
    </p:spTree>
    <p:extLst>
      <p:ext uri="{BB962C8B-B14F-4D97-AF65-F5344CB8AC3E}">
        <p14:creationId xmlns:p14="http://schemas.microsoft.com/office/powerpoint/2010/main" val="2930497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849B2-C5CB-4CF4-AD25-45FA170D7477}"/>
              </a:ext>
            </a:extLst>
          </p:cNvPr>
          <p:cNvSpPr>
            <a:spLocks noGrp="1"/>
          </p:cNvSpPr>
          <p:nvPr>
            <p:ph type="title"/>
          </p:nvPr>
        </p:nvSpPr>
        <p:spPr>
          <a:xfrm>
            <a:off x="1219198" y="352179"/>
            <a:ext cx="9950605" cy="611649"/>
          </a:xfrm>
        </p:spPr>
        <p:txBody>
          <a:bodyPr>
            <a:normAutofit/>
          </a:bodyPr>
          <a:lstStyle/>
          <a:p>
            <a:r>
              <a:rPr lang="en-GB" dirty="0"/>
              <a:t>NHS Volunteer Responders: referrals (4) </a:t>
            </a:r>
            <a:endParaRPr lang="en-GB" sz="3200" dirty="0"/>
          </a:p>
        </p:txBody>
      </p:sp>
      <p:pic>
        <p:nvPicPr>
          <p:cNvPr id="5" name="Picture 4">
            <a:extLst>
              <a:ext uri="{FF2B5EF4-FFF2-40B4-BE49-F238E27FC236}">
                <a16:creationId xmlns:a16="http://schemas.microsoft.com/office/drawing/2014/main" id="{7DE0500F-D546-44B7-BA1E-3064B532D917}"/>
              </a:ext>
            </a:extLst>
          </p:cNvPr>
          <p:cNvPicPr>
            <a:picLocks noChangeAspect="1"/>
          </p:cNvPicPr>
          <p:nvPr/>
        </p:nvPicPr>
        <p:blipFill rotWithShape="1">
          <a:blip r:embed="rId2"/>
          <a:srcRect l="51969" r="635" b="12639"/>
          <a:stretch/>
        </p:blipFill>
        <p:spPr>
          <a:xfrm>
            <a:off x="336515" y="1161894"/>
            <a:ext cx="5600798" cy="5173521"/>
          </a:xfrm>
          <a:prstGeom prst="rect">
            <a:avLst/>
          </a:prstGeom>
        </p:spPr>
      </p:pic>
      <p:graphicFrame>
        <p:nvGraphicFramePr>
          <p:cNvPr id="8" name="Content Placeholder 3">
            <a:extLst>
              <a:ext uri="{FF2B5EF4-FFF2-40B4-BE49-F238E27FC236}">
                <a16:creationId xmlns:a16="http://schemas.microsoft.com/office/drawing/2014/main" id="{1359B793-6329-46B0-A13B-16A3B14DE74B}"/>
              </a:ext>
            </a:extLst>
          </p:cNvPr>
          <p:cNvGraphicFramePr>
            <a:graphicFrameLocks/>
          </p:cNvGraphicFramePr>
          <p:nvPr>
            <p:extLst>
              <p:ext uri="{D42A27DB-BD31-4B8C-83A1-F6EECF244321}">
                <p14:modId xmlns:p14="http://schemas.microsoft.com/office/powerpoint/2010/main" val="2514795486"/>
              </p:ext>
            </p:extLst>
          </p:nvPr>
        </p:nvGraphicFramePr>
        <p:xfrm>
          <a:off x="6560140" y="1161894"/>
          <a:ext cx="4345116" cy="3890238"/>
        </p:xfrm>
        <a:graphic>
          <a:graphicData uri="http://schemas.openxmlformats.org/drawingml/2006/table">
            <a:tbl>
              <a:tblPr firstRow="1" bandRow="1">
                <a:tableStyleId>{073A0DAA-6AF3-43AB-8588-CEC1D06C72B9}</a:tableStyleId>
              </a:tblPr>
              <a:tblGrid>
                <a:gridCol w="4345116">
                  <a:extLst>
                    <a:ext uri="{9D8B030D-6E8A-4147-A177-3AD203B41FA5}">
                      <a16:colId xmlns:a16="http://schemas.microsoft.com/office/drawing/2014/main" val="1437825014"/>
                    </a:ext>
                  </a:extLst>
                </a:gridCol>
              </a:tblGrid>
              <a:tr h="358375">
                <a:tc>
                  <a:txBody>
                    <a:bodyPr/>
                    <a:lstStyle/>
                    <a:p>
                      <a:r>
                        <a:rPr lang="en-GB" sz="1800" dirty="0">
                          <a:solidFill>
                            <a:schemeClr val="tx1"/>
                          </a:solidFill>
                          <a:latin typeface="Arial" panose="020B0604020202020204" pitchFamily="34" charset="0"/>
                          <a:cs typeface="Arial" panose="020B0604020202020204" pitchFamily="34" charset="0"/>
                        </a:rPr>
                        <a:t>All referrers will need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14010930"/>
                  </a:ext>
                </a:extLst>
              </a:tr>
              <a:tr h="399328">
                <a:tc>
                  <a:txBody>
                    <a:bodyPr/>
                    <a:lstStyle/>
                    <a:p>
                      <a:r>
                        <a:rPr lang="en-GB" sz="1800" dirty="0">
                          <a:latin typeface="Arial" panose="020B0604020202020204" pitchFamily="34" charset="0"/>
                          <a:cs typeface="Arial" panose="020B0604020202020204" pitchFamily="34" charset="0"/>
                        </a:rPr>
                        <a:t>Verbal consent to refer the patient (‘client’) for support from a volunteer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7477609"/>
                  </a:ext>
                </a:extLst>
              </a:tr>
              <a:tr h="374053">
                <a:tc>
                  <a:txBody>
                    <a:bodyPr/>
                    <a:lstStyle/>
                    <a:p>
                      <a:r>
                        <a:rPr lang="en-GB" sz="1800" dirty="0">
                          <a:latin typeface="Arial" panose="020B0604020202020204" pitchFamily="34" charset="0"/>
                          <a:cs typeface="Arial" panose="020B0604020202020204" pitchFamily="34" charset="0"/>
                        </a:rPr>
                        <a:t>The client’s name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55842101"/>
                  </a:ext>
                </a:extLst>
              </a:tr>
              <a:tr h="3740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The client’s phone number</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06141345"/>
                  </a:ext>
                </a:extLst>
              </a:tr>
              <a:tr h="3740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The client’s address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4417486"/>
                  </a:ext>
                </a:extLst>
              </a:tr>
              <a:tr h="3740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To select the type of support required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93011305"/>
                  </a:ext>
                </a:extLst>
              </a:tr>
              <a:tr h="3740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To select how regularly the support is required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24648729"/>
                  </a:ext>
                </a:extLst>
              </a:tr>
              <a:tr h="3740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To make clear the priority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50475708"/>
                  </a:ext>
                </a:extLst>
              </a:tr>
              <a:tr h="3740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Your contact details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62677919"/>
                  </a:ext>
                </a:extLst>
              </a:tr>
            </a:tbl>
          </a:graphicData>
        </a:graphic>
      </p:graphicFrame>
    </p:spTree>
    <p:extLst>
      <p:ext uri="{BB962C8B-B14F-4D97-AF65-F5344CB8AC3E}">
        <p14:creationId xmlns:p14="http://schemas.microsoft.com/office/powerpoint/2010/main" val="41486662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4A07F297CB714AA444711BE03C57E6" ma:contentTypeVersion="9" ma:contentTypeDescription="Create a new document." ma:contentTypeScope="" ma:versionID="8169ffbeba509925200f3a3d0b494290">
  <xsd:schema xmlns:xsd="http://www.w3.org/2001/XMLSchema" xmlns:xs="http://www.w3.org/2001/XMLSchema" xmlns:p="http://schemas.microsoft.com/office/2006/metadata/properties" xmlns:ns2="f90e7bc6-a3db-487f-b513-bfabef5bed32" xmlns:ns3="cccaf3ac-2de9-44d4-aa31-54302fceb5f7" xmlns:ns4="5d66da30-c57e-467e-bd92-94ce3dcc2d9c" targetNamespace="http://schemas.microsoft.com/office/2006/metadata/properties" ma:root="true" ma:fieldsID="96a69e71d600c1e148d8985e5128b887" ns2:_="" ns3:_="" ns4:_="">
    <xsd:import namespace="f90e7bc6-a3db-487f-b513-bfabef5bed32"/>
    <xsd:import namespace="cccaf3ac-2de9-44d4-aa31-54302fceb5f7"/>
    <xsd:import namespace="5d66da30-c57e-467e-bd92-94ce3dcc2d9c"/>
    <xsd:element name="properties">
      <xsd:complexType>
        <xsd:sequence>
          <xsd:element name="documentManagement">
            <xsd:complexType>
              <xsd:all>
                <xsd:element ref="ns2:TaxKeywordTaxHTField" minOccurs="0"/>
                <xsd:element ref="ns3:TaxCatchAll" minOccurs="0"/>
                <xsd:element ref="ns4:MediaServiceMetadata" minOccurs="0"/>
                <xsd:element ref="ns4:MediaServiceFastMetadata" minOccurs="0"/>
                <xsd:element ref="ns4:template" minOccurs="0"/>
                <xsd:element ref="ns2:SharedWithUsers" minOccurs="0"/>
                <xsd:element ref="ns2:SharedWithDetails" minOccurs="0"/>
                <xsd:element ref="ns4: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0e7bc6-a3db-487f-b513-bfabef5bed32" elementFormDefault="qualified">
    <xsd:import namespace="http://schemas.microsoft.com/office/2006/documentManagement/types"/>
    <xsd:import namespace="http://schemas.microsoft.com/office/infopath/2007/PartnerControls"/>
    <xsd:element name="TaxKeywordTaxHTField" ma:index="9" nillable="true" ma:taxonomy="true" ma:internalName="TaxKeywordTaxHTField" ma:taxonomyFieldName="TaxKeyword" ma:displayName="Enterprise Keywords" ma:fieldId="{23f27201-bee3-471e-b2e7-b64fd8b7ca38}" ma:taxonomyMulti="true" ma:sspId="443b0bdb-28a8-4814-9fb9-624c17c095fc" ma:termSetId="00000000-0000-0000-0000-000000000000" ma:anchorId="00000000-0000-0000-0000-000000000000" ma:open="true" ma:isKeyword="true">
      <xsd:complexType>
        <xsd:sequence>
          <xsd:element ref="pc:Terms" minOccurs="0" maxOccurs="1"/>
        </xsd:sequence>
      </xsd:complexType>
    </xsd:element>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9149f758-a6f2-4b74-bc3e-e8922073796b}" ma:internalName="TaxCatchAll" ma:showField="CatchAllData" ma:web="f90e7bc6-a3db-487f-b513-bfabef5bed3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d66da30-c57e-467e-bd92-94ce3dcc2d9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template" ma:index="13" nillable="true" ma:displayName="template" ma:format="Dropdown" ma:internalName="template">
      <xsd:simpleType>
        <xsd:restriction base="dms:Text">
          <xsd:maxLength value="255"/>
        </xsd:restriction>
      </xsd:simpleType>
    </xsd:element>
    <xsd:element name="Date" ma:index="16" nillable="true" ma:displayName="Date" ma:format="DateTime" ma:internalNam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KeywordTaxHTField xmlns="f90e7bc6-a3db-487f-b513-bfabef5bed32">
      <Terms xmlns="http://schemas.microsoft.com/office/infopath/2007/PartnerControls"/>
    </TaxKeywordTaxHTField>
    <template xmlns="5d66da30-c57e-467e-bd92-94ce3dcc2d9c">Presentation</template>
    <TaxCatchAll xmlns="cccaf3ac-2de9-44d4-aa31-54302fceb5f7"/>
    <Date xmlns="5d66da30-c57e-467e-bd92-94ce3dcc2d9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C95194-B88D-42CC-9F48-FFEAF0E380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0e7bc6-a3db-487f-b513-bfabef5bed32"/>
    <ds:schemaRef ds:uri="cccaf3ac-2de9-44d4-aa31-54302fceb5f7"/>
    <ds:schemaRef ds:uri="5d66da30-c57e-467e-bd92-94ce3dcc2d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D9FD49-C1C5-400A-B04D-90A236984D1F}">
  <ds:schemaRefs>
    <ds:schemaRef ds:uri="http://purl.org/dc/terms/"/>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5d66da30-c57e-467e-bd92-94ce3dcc2d9c"/>
    <ds:schemaRef ds:uri="f90e7bc6-a3db-487f-b513-bfabef5bed32"/>
    <ds:schemaRef ds:uri="http://schemas.microsoft.com/office/2006/documentManagement/types"/>
    <ds:schemaRef ds:uri="cccaf3ac-2de9-44d4-aa31-54302fceb5f7"/>
    <ds:schemaRef ds:uri="http://www.w3.org/XML/1998/namespace"/>
    <ds:schemaRef ds:uri="http://purl.org/dc/dcmitype/"/>
  </ds:schemaRefs>
</ds:datastoreItem>
</file>

<file path=customXml/itemProps3.xml><?xml version="1.0" encoding="utf-8"?>
<ds:datastoreItem xmlns:ds="http://schemas.openxmlformats.org/officeDocument/2006/customXml" ds:itemID="{A6333066-D95F-4DC9-8F45-8431A5C3C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1031</TotalTime>
  <Words>497</Words>
  <Application>Microsoft Office PowerPoint</Application>
  <PresentationFormat>Widescreen</PresentationFormat>
  <Paragraphs>61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Custom Design</vt:lpstr>
      <vt:lpstr>NHS Volunteer Responders: referrals (1) </vt:lpstr>
      <vt:lpstr>NHS Volunteer Responders: referrals (2)</vt:lpstr>
      <vt:lpstr>NHS Volunteer Responders: referrals (3) </vt:lpstr>
      <vt:lpstr>NHS Volunteer Responders: referrals (4)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Sanderson</dc:creator>
  <cp:lastModifiedBy>Marcus Beacham</cp:lastModifiedBy>
  <cp:revision>85</cp:revision>
  <dcterms:created xsi:type="dcterms:W3CDTF">2017-05-03T08:06:17Z</dcterms:created>
  <dcterms:modified xsi:type="dcterms:W3CDTF">2020-04-16T07:44:23Z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0x010100A54A07F297CB714AA444711BE03C57E6</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ies>
</file>