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sldIdLst>
    <p:sldId id="256" r:id="rId6"/>
    <p:sldId id="278" r:id="rId7"/>
    <p:sldId id="279" r:id="rId8"/>
    <p:sldId id="280" r:id="rId9"/>
    <p:sldId id="282" r:id="rId10"/>
    <p:sldId id="284" r:id="rId11"/>
    <p:sldId id="272" r:id="rId12"/>
    <p:sldId id="273" r:id="rId13"/>
    <p:sldId id="277" r:id="rId14"/>
    <p:sldId id="285" r:id="rId15"/>
  </p:sldIdLst>
  <p:sldSz cx="9906000" cy="6858000" type="A4"/>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A188"/>
    <a:srgbClr val="D3C9E5"/>
    <a:srgbClr val="A892CB"/>
    <a:srgbClr val="7C5CB2"/>
    <a:srgbClr val="512698"/>
    <a:srgbClr val="616265"/>
    <a:srgbClr val="DFE0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113" d="100"/>
          <a:sy n="113" d="100"/>
        </p:scale>
        <p:origin x="-1170" y="-10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D175CF-358E-474E-A884-47D592703046}" type="doc">
      <dgm:prSet loTypeId="urn:microsoft.com/office/officeart/2005/8/layout/chevron1" loCatId="process" qsTypeId="urn:microsoft.com/office/officeart/2005/8/quickstyle/simple1" qsCatId="simple" csTypeId="urn:microsoft.com/office/officeart/2005/8/colors/accent1_2" csCatId="accent1" phldr="1"/>
      <dgm:spPr/>
    </dgm:pt>
    <dgm:pt modelId="{48099AFB-C5D4-4C03-AE31-637752D1CAC8}">
      <dgm:prSet phldrT="[Text]" custT="1"/>
      <dgm:spPr/>
      <dgm:t>
        <a:bodyPr/>
        <a:lstStyle/>
        <a:p>
          <a:pPr>
            <a:buFont typeface="+mj-lt"/>
            <a:buAutoNum type="arabicPeriod"/>
          </a:pPr>
          <a:r>
            <a:rPr lang="en-GB" sz="1400" b="1" dirty="0"/>
            <a:t>Setting up an online account (2 minutes)</a:t>
          </a:r>
          <a:endParaRPr lang="en-US" sz="1400" b="1" dirty="0"/>
        </a:p>
      </dgm:t>
    </dgm:pt>
    <dgm:pt modelId="{155B5600-4490-4481-B652-49A05CAC8E63}" type="parTrans" cxnId="{C9DAB243-5CB8-4AC3-9167-4F6075C05AEC}">
      <dgm:prSet/>
      <dgm:spPr/>
      <dgm:t>
        <a:bodyPr/>
        <a:lstStyle/>
        <a:p>
          <a:endParaRPr lang="en-US" sz="1600"/>
        </a:p>
      </dgm:t>
    </dgm:pt>
    <dgm:pt modelId="{311EF235-7A67-476B-9414-E69112E23DB7}" type="sibTrans" cxnId="{C9DAB243-5CB8-4AC3-9167-4F6075C05AEC}">
      <dgm:prSet/>
      <dgm:spPr/>
      <dgm:t>
        <a:bodyPr/>
        <a:lstStyle/>
        <a:p>
          <a:endParaRPr lang="en-US" sz="1600"/>
        </a:p>
      </dgm:t>
    </dgm:pt>
    <dgm:pt modelId="{3F4BA404-9847-481F-8167-6ABCDE4AA465}">
      <dgm:prSet phldrT="[Text]" custT="1"/>
      <dgm:spPr/>
      <dgm:t>
        <a:bodyPr/>
        <a:lstStyle/>
        <a:p>
          <a:pPr>
            <a:buFont typeface="+mj-lt"/>
            <a:buAutoNum type="arabicPeriod"/>
          </a:pPr>
          <a:r>
            <a:rPr lang="en-GB" sz="1400" b="1" dirty="0"/>
            <a:t>Completing the online form (20 minutes)</a:t>
          </a:r>
          <a:endParaRPr lang="en-US" sz="1400" b="1" dirty="0"/>
        </a:p>
      </dgm:t>
    </dgm:pt>
    <dgm:pt modelId="{9C85534E-2B30-485D-9127-A81C9EA8B0BF}" type="parTrans" cxnId="{3973574E-ECCA-46C2-B3DF-85DBFECE2163}">
      <dgm:prSet/>
      <dgm:spPr/>
      <dgm:t>
        <a:bodyPr/>
        <a:lstStyle/>
        <a:p>
          <a:endParaRPr lang="en-US" sz="1600"/>
        </a:p>
      </dgm:t>
    </dgm:pt>
    <dgm:pt modelId="{BCC444A1-140C-40A3-8FF1-F852A2BF16C9}" type="sibTrans" cxnId="{3973574E-ECCA-46C2-B3DF-85DBFECE2163}">
      <dgm:prSet/>
      <dgm:spPr/>
      <dgm:t>
        <a:bodyPr/>
        <a:lstStyle/>
        <a:p>
          <a:endParaRPr lang="en-US" sz="1600"/>
        </a:p>
      </dgm:t>
    </dgm:pt>
    <dgm:pt modelId="{8CB8142E-0D66-4C3E-AA3B-BE4DA57795A4}">
      <dgm:prSet phldrT="[Text]" custT="1"/>
      <dgm:spPr/>
      <dgm:t>
        <a:bodyPr/>
        <a:lstStyle/>
        <a:p>
          <a:pPr>
            <a:buFont typeface="+mj-lt"/>
            <a:buAutoNum type="arabicPeriod"/>
          </a:pPr>
          <a:r>
            <a:rPr lang="en-GB" sz="1400" b="1" dirty="0"/>
            <a:t>Finding the relevant documents (10 minutes, depending on how good your filing is!)</a:t>
          </a:r>
          <a:endParaRPr lang="en-US" sz="1400" b="1" dirty="0"/>
        </a:p>
      </dgm:t>
    </dgm:pt>
    <dgm:pt modelId="{C5674859-64EC-4E61-B03B-20DF873BCAFC}" type="parTrans" cxnId="{F8E85937-E185-4303-8136-295CC132359B}">
      <dgm:prSet/>
      <dgm:spPr/>
      <dgm:t>
        <a:bodyPr/>
        <a:lstStyle/>
        <a:p>
          <a:endParaRPr lang="en-US" sz="1600"/>
        </a:p>
      </dgm:t>
    </dgm:pt>
    <dgm:pt modelId="{523006EE-408D-4C9A-AABE-05C76C15631D}" type="sibTrans" cxnId="{F8E85937-E185-4303-8136-295CC132359B}">
      <dgm:prSet/>
      <dgm:spPr/>
      <dgm:t>
        <a:bodyPr/>
        <a:lstStyle/>
        <a:p>
          <a:endParaRPr lang="en-US" sz="1600"/>
        </a:p>
      </dgm:t>
    </dgm:pt>
    <dgm:pt modelId="{BF831411-8789-4697-8981-FC915A82CBEB}" type="pres">
      <dgm:prSet presAssocID="{4ED175CF-358E-474E-A884-47D592703046}" presName="Name0" presStyleCnt="0">
        <dgm:presLayoutVars>
          <dgm:dir/>
          <dgm:animLvl val="lvl"/>
          <dgm:resizeHandles val="exact"/>
        </dgm:presLayoutVars>
      </dgm:prSet>
      <dgm:spPr/>
    </dgm:pt>
    <dgm:pt modelId="{4B917F6A-62EE-4C39-9396-83A6670A58FA}" type="pres">
      <dgm:prSet presAssocID="{48099AFB-C5D4-4C03-AE31-637752D1CAC8}" presName="parTxOnly" presStyleLbl="node1" presStyleIdx="0" presStyleCnt="3">
        <dgm:presLayoutVars>
          <dgm:chMax val="0"/>
          <dgm:chPref val="0"/>
          <dgm:bulletEnabled val="1"/>
        </dgm:presLayoutVars>
      </dgm:prSet>
      <dgm:spPr/>
      <dgm:t>
        <a:bodyPr/>
        <a:lstStyle/>
        <a:p>
          <a:endParaRPr lang="en-GB"/>
        </a:p>
      </dgm:t>
    </dgm:pt>
    <dgm:pt modelId="{560BC13E-09C4-40B0-ABD2-E666B9CF22E5}" type="pres">
      <dgm:prSet presAssocID="{311EF235-7A67-476B-9414-E69112E23DB7}" presName="parTxOnlySpace" presStyleCnt="0"/>
      <dgm:spPr/>
    </dgm:pt>
    <dgm:pt modelId="{BB6C9C52-0979-4DB2-8515-928606FD59C8}" type="pres">
      <dgm:prSet presAssocID="{3F4BA404-9847-481F-8167-6ABCDE4AA465}" presName="parTxOnly" presStyleLbl="node1" presStyleIdx="1" presStyleCnt="3">
        <dgm:presLayoutVars>
          <dgm:chMax val="0"/>
          <dgm:chPref val="0"/>
          <dgm:bulletEnabled val="1"/>
        </dgm:presLayoutVars>
      </dgm:prSet>
      <dgm:spPr/>
      <dgm:t>
        <a:bodyPr/>
        <a:lstStyle/>
        <a:p>
          <a:endParaRPr lang="en-GB"/>
        </a:p>
      </dgm:t>
    </dgm:pt>
    <dgm:pt modelId="{4F159EDF-445B-424D-8117-7D470BE7B578}" type="pres">
      <dgm:prSet presAssocID="{BCC444A1-140C-40A3-8FF1-F852A2BF16C9}" presName="parTxOnlySpace" presStyleCnt="0"/>
      <dgm:spPr/>
    </dgm:pt>
    <dgm:pt modelId="{E1A6354F-B95E-48FF-8C5D-70D3B9BA1583}" type="pres">
      <dgm:prSet presAssocID="{8CB8142E-0D66-4C3E-AA3B-BE4DA57795A4}" presName="parTxOnly" presStyleLbl="node1" presStyleIdx="2" presStyleCnt="3">
        <dgm:presLayoutVars>
          <dgm:chMax val="0"/>
          <dgm:chPref val="0"/>
          <dgm:bulletEnabled val="1"/>
        </dgm:presLayoutVars>
      </dgm:prSet>
      <dgm:spPr/>
      <dgm:t>
        <a:bodyPr/>
        <a:lstStyle/>
        <a:p>
          <a:endParaRPr lang="en-GB"/>
        </a:p>
      </dgm:t>
    </dgm:pt>
  </dgm:ptLst>
  <dgm:cxnLst>
    <dgm:cxn modelId="{3973574E-ECCA-46C2-B3DF-85DBFECE2163}" srcId="{4ED175CF-358E-474E-A884-47D592703046}" destId="{3F4BA404-9847-481F-8167-6ABCDE4AA465}" srcOrd="1" destOrd="0" parTransId="{9C85534E-2B30-485D-9127-A81C9EA8B0BF}" sibTransId="{BCC444A1-140C-40A3-8FF1-F852A2BF16C9}"/>
    <dgm:cxn modelId="{C9DAB243-5CB8-4AC3-9167-4F6075C05AEC}" srcId="{4ED175CF-358E-474E-A884-47D592703046}" destId="{48099AFB-C5D4-4C03-AE31-637752D1CAC8}" srcOrd="0" destOrd="0" parTransId="{155B5600-4490-4481-B652-49A05CAC8E63}" sibTransId="{311EF235-7A67-476B-9414-E69112E23DB7}"/>
    <dgm:cxn modelId="{F8E85937-E185-4303-8136-295CC132359B}" srcId="{4ED175CF-358E-474E-A884-47D592703046}" destId="{8CB8142E-0D66-4C3E-AA3B-BE4DA57795A4}" srcOrd="2" destOrd="0" parTransId="{C5674859-64EC-4E61-B03B-20DF873BCAFC}" sibTransId="{523006EE-408D-4C9A-AABE-05C76C15631D}"/>
    <dgm:cxn modelId="{E4C915DF-0FC3-4F73-AC8F-BCC25245252E}" type="presOf" srcId="{48099AFB-C5D4-4C03-AE31-637752D1CAC8}" destId="{4B917F6A-62EE-4C39-9396-83A6670A58FA}" srcOrd="0" destOrd="0" presId="urn:microsoft.com/office/officeart/2005/8/layout/chevron1"/>
    <dgm:cxn modelId="{A429D263-938A-4E7E-908D-E107D4060745}" type="presOf" srcId="{3F4BA404-9847-481F-8167-6ABCDE4AA465}" destId="{BB6C9C52-0979-4DB2-8515-928606FD59C8}" srcOrd="0" destOrd="0" presId="urn:microsoft.com/office/officeart/2005/8/layout/chevron1"/>
    <dgm:cxn modelId="{E2DF1E51-2377-43B3-A58C-6567AE5DF064}" type="presOf" srcId="{8CB8142E-0D66-4C3E-AA3B-BE4DA57795A4}" destId="{E1A6354F-B95E-48FF-8C5D-70D3B9BA1583}" srcOrd="0" destOrd="0" presId="urn:microsoft.com/office/officeart/2005/8/layout/chevron1"/>
    <dgm:cxn modelId="{847DEF24-8BB8-4F57-9F9C-DE8A4AE1C260}" type="presOf" srcId="{4ED175CF-358E-474E-A884-47D592703046}" destId="{BF831411-8789-4697-8981-FC915A82CBEB}" srcOrd="0" destOrd="0" presId="urn:microsoft.com/office/officeart/2005/8/layout/chevron1"/>
    <dgm:cxn modelId="{AE9A3D01-3F35-473F-9CA3-D49904FE2CAD}" type="presParOf" srcId="{BF831411-8789-4697-8981-FC915A82CBEB}" destId="{4B917F6A-62EE-4C39-9396-83A6670A58FA}" srcOrd="0" destOrd="0" presId="urn:microsoft.com/office/officeart/2005/8/layout/chevron1"/>
    <dgm:cxn modelId="{296C735F-1954-45FF-AB2A-13DEA67A2FB1}" type="presParOf" srcId="{BF831411-8789-4697-8981-FC915A82CBEB}" destId="{560BC13E-09C4-40B0-ABD2-E666B9CF22E5}" srcOrd="1" destOrd="0" presId="urn:microsoft.com/office/officeart/2005/8/layout/chevron1"/>
    <dgm:cxn modelId="{F0E46D66-5866-47BB-BDA3-1238F7121587}" type="presParOf" srcId="{BF831411-8789-4697-8981-FC915A82CBEB}" destId="{BB6C9C52-0979-4DB2-8515-928606FD59C8}" srcOrd="2" destOrd="0" presId="urn:microsoft.com/office/officeart/2005/8/layout/chevron1"/>
    <dgm:cxn modelId="{CE22A8B1-5349-4702-8156-C478CBAE0EE8}" type="presParOf" srcId="{BF831411-8789-4697-8981-FC915A82CBEB}" destId="{4F159EDF-445B-424D-8117-7D470BE7B578}" srcOrd="3" destOrd="0" presId="urn:microsoft.com/office/officeart/2005/8/layout/chevron1"/>
    <dgm:cxn modelId="{C1D9BFC7-5AB0-46A8-9457-5C9B997073FC}" type="presParOf" srcId="{BF831411-8789-4697-8981-FC915A82CBEB}" destId="{E1A6354F-B95E-48FF-8C5D-70D3B9BA158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17F6A-62EE-4C39-9396-83A6670A58FA}">
      <dsp:nvSpPr>
        <dsp:cNvPr id="0" name=""/>
        <dsp:cNvSpPr/>
      </dsp:nvSpPr>
      <dsp:spPr>
        <a:xfrm>
          <a:off x="272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buFont typeface="+mj-lt"/>
            <a:buAutoNum type="arabicPeriod"/>
          </a:pPr>
          <a:r>
            <a:rPr lang="en-GB" sz="1400" b="1" kern="1200" dirty="0"/>
            <a:t>Setting up an online account (2 minutes)</a:t>
          </a:r>
          <a:endParaRPr lang="en-US" sz="1400" b="1" kern="1200" dirty="0"/>
        </a:p>
      </dsp:txBody>
      <dsp:txXfrm>
        <a:off x="666500" y="819967"/>
        <a:ext cx="1991327" cy="1327551"/>
      </dsp:txXfrm>
    </dsp:sp>
    <dsp:sp modelId="{BB6C9C52-0979-4DB2-8515-928606FD59C8}">
      <dsp:nvSpPr>
        <dsp:cNvPr id="0" name=""/>
        <dsp:cNvSpPr/>
      </dsp:nvSpPr>
      <dsp:spPr>
        <a:xfrm>
          <a:off x="2989714"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buFont typeface="+mj-lt"/>
            <a:buAutoNum type="arabicPeriod"/>
          </a:pPr>
          <a:r>
            <a:rPr lang="en-GB" sz="1400" b="1" kern="1200" dirty="0"/>
            <a:t>Completing the online form (20 minutes)</a:t>
          </a:r>
          <a:endParaRPr lang="en-US" sz="1400" b="1" kern="1200" dirty="0"/>
        </a:p>
      </dsp:txBody>
      <dsp:txXfrm>
        <a:off x="3653490" y="819967"/>
        <a:ext cx="1991327" cy="1327551"/>
      </dsp:txXfrm>
    </dsp:sp>
    <dsp:sp modelId="{E1A6354F-B95E-48FF-8C5D-70D3B9BA1583}">
      <dsp:nvSpPr>
        <dsp:cNvPr id="0" name=""/>
        <dsp:cNvSpPr/>
      </dsp:nvSpPr>
      <dsp:spPr>
        <a:xfrm>
          <a:off x="5976705" y="819967"/>
          <a:ext cx="3318878" cy="1327551"/>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buFont typeface="+mj-lt"/>
            <a:buAutoNum type="arabicPeriod"/>
          </a:pPr>
          <a:r>
            <a:rPr lang="en-GB" sz="1400" b="1" kern="1200" dirty="0"/>
            <a:t>Finding the relevant documents (10 minutes, depending on how good your filing is!)</a:t>
          </a:r>
          <a:endParaRPr lang="en-US" sz="1400" b="1" kern="1200" dirty="0"/>
        </a:p>
      </dsp:txBody>
      <dsp:txXfrm>
        <a:off x="6640481" y="819967"/>
        <a:ext cx="1991327" cy="132755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5AA9E37C-DD1A-4073-B30C-386131B90569}" type="datetimeFigureOut">
              <a:rPr lang="en-GB" smtClean="0"/>
              <a:t>18/12/2019</a:t>
            </a:fld>
            <a:endParaRPr lang="en-GB"/>
          </a:p>
        </p:txBody>
      </p:sp>
      <p:sp>
        <p:nvSpPr>
          <p:cNvPr id="4" name="Slide Image Placeholder 3"/>
          <p:cNvSpPr>
            <a:spLocks noGrp="1" noRot="1" noChangeAspect="1"/>
          </p:cNvSpPr>
          <p:nvPr>
            <p:ph type="sldImg" idx="2"/>
          </p:nvPr>
        </p:nvSpPr>
        <p:spPr>
          <a:xfrm>
            <a:off x="982663" y="1243013"/>
            <a:ext cx="48434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CFC676B2-F24C-455B-A0FE-DDE7C0C01D95}" type="slidenum">
              <a:rPr lang="en-GB" smtClean="0"/>
              <a:t>‹#›</a:t>
            </a:fld>
            <a:endParaRPr lang="en-GB"/>
          </a:p>
        </p:txBody>
      </p:sp>
    </p:spTree>
    <p:extLst>
      <p:ext uri="{BB962C8B-B14F-4D97-AF65-F5344CB8AC3E}">
        <p14:creationId xmlns:p14="http://schemas.microsoft.com/office/powerpoint/2010/main" val="86896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Cover Slide">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A0CB21D-7BEC-4DF4-9AB8-64A68C30535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0050" r="3902" b="7163"/>
          <a:stretch/>
        </p:blipFill>
        <p:spPr>
          <a:xfrm>
            <a:off x="8466" y="2060812"/>
            <a:ext cx="9510847" cy="4305870"/>
          </a:xfrm>
          <a:prstGeom prst="rect">
            <a:avLst/>
          </a:prstGeom>
        </p:spPr>
      </p:pic>
      <p:sp>
        <p:nvSpPr>
          <p:cNvPr id="2" name="Title 1">
            <a:extLst>
              <a:ext uri="{FF2B5EF4-FFF2-40B4-BE49-F238E27FC236}">
                <a16:creationId xmlns="" xmlns:a16="http://schemas.microsoft.com/office/drawing/2014/main" id="{FEF3EE83-9BB9-481D-8395-69C4DB5CDE1E}"/>
              </a:ext>
            </a:extLst>
          </p:cNvPr>
          <p:cNvSpPr>
            <a:spLocks noGrp="1"/>
          </p:cNvSpPr>
          <p:nvPr>
            <p:ph type="ctrTitle" hasCustomPrompt="1"/>
          </p:nvPr>
        </p:nvSpPr>
        <p:spPr>
          <a:xfrm>
            <a:off x="755929" y="2549670"/>
            <a:ext cx="7429500" cy="1034386"/>
          </a:xfrm>
        </p:spPr>
        <p:txBody>
          <a:bodyPr anchor="t" anchorCtr="0">
            <a:spAutoFit/>
          </a:bodyPr>
          <a:lstStyle>
            <a:lvl1pPr algn="l">
              <a:defRPr sz="3401" b="1">
                <a:latin typeface="Arial" panose="020B0604020202020204" pitchFamily="34" charset="0"/>
                <a:cs typeface="Arial" panose="020B0604020202020204" pitchFamily="34" charset="0"/>
              </a:defRPr>
            </a:lvl1pPr>
          </a:lstStyle>
          <a:p>
            <a:r>
              <a:rPr lang="en-US" dirty="0"/>
              <a:t>Click to edit Presentation Heading style</a:t>
            </a:r>
            <a:endParaRPr lang="en-GB" dirty="0"/>
          </a:p>
        </p:txBody>
      </p:sp>
      <p:sp>
        <p:nvSpPr>
          <p:cNvPr id="3" name="Subtitle 2">
            <a:extLst>
              <a:ext uri="{FF2B5EF4-FFF2-40B4-BE49-F238E27FC236}">
                <a16:creationId xmlns="" xmlns:a16="http://schemas.microsoft.com/office/drawing/2014/main" id="{786283A4-33DB-4552-9007-D12033D1E1CF}"/>
              </a:ext>
            </a:extLst>
          </p:cNvPr>
          <p:cNvSpPr>
            <a:spLocks noGrp="1"/>
          </p:cNvSpPr>
          <p:nvPr>
            <p:ph type="subTitle" idx="1" hasCustomPrompt="1"/>
          </p:nvPr>
        </p:nvSpPr>
        <p:spPr>
          <a:xfrm>
            <a:off x="755929" y="4156221"/>
            <a:ext cx="7429500" cy="369332"/>
          </a:xfrm>
        </p:spPr>
        <p:txBody>
          <a:bodyPr>
            <a:spAutoFit/>
          </a:bodyPr>
          <a:lstStyle>
            <a:lvl1pPr marL="0" indent="0" algn="l">
              <a:buNone/>
              <a:defRPr sz="2000" b="1"/>
            </a:lvl1pPr>
            <a:lvl2pPr marL="457211" indent="0" algn="ctr">
              <a:buNone/>
              <a:defRPr sz="2000"/>
            </a:lvl2pPr>
            <a:lvl3pPr marL="914423" indent="0" algn="ctr">
              <a:buNone/>
              <a:defRPr sz="1801"/>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dirty="0"/>
              <a:t>Click to edit Presented by/Sub-heading style</a:t>
            </a:r>
            <a:endParaRPr lang="en-GB" dirty="0"/>
          </a:p>
        </p:txBody>
      </p:sp>
      <p:sp>
        <p:nvSpPr>
          <p:cNvPr id="11" name="Text Placeholder 10">
            <a:extLst>
              <a:ext uri="{FF2B5EF4-FFF2-40B4-BE49-F238E27FC236}">
                <a16:creationId xmlns="" xmlns:a16="http://schemas.microsoft.com/office/drawing/2014/main" id="{7AFDDB99-4A42-4713-B148-1FC5187A0930}"/>
              </a:ext>
            </a:extLst>
          </p:cNvPr>
          <p:cNvSpPr>
            <a:spLocks noGrp="1"/>
          </p:cNvSpPr>
          <p:nvPr>
            <p:ph type="body" sz="quarter" idx="13" hasCustomPrompt="1"/>
          </p:nvPr>
        </p:nvSpPr>
        <p:spPr>
          <a:xfrm>
            <a:off x="755848" y="5671239"/>
            <a:ext cx="3296841" cy="286360"/>
          </a:xfrm>
        </p:spPr>
        <p:txBody>
          <a:bodyPr anchor="b" anchorCtr="0">
            <a:spAutoFit/>
          </a:bodyPr>
          <a:lstStyle>
            <a:lvl1pPr marL="0" marR="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sz="1401" b="0">
                <a:latin typeface="Arial" panose="020B0604020202020204" pitchFamily="34" charset="0"/>
                <a:cs typeface="Arial" panose="020B0604020202020204" pitchFamily="34" charset="0"/>
              </a:defRPr>
            </a:lvl1pPr>
          </a:lstStyle>
          <a:p>
            <a:pPr marL="0" marR="0" lvl="0" indent="0" algn="l" defTabSz="914423" rtl="0" eaLnBrk="1" fontAlgn="auto" latinLnBrk="0" hangingPunct="1">
              <a:lnSpc>
                <a:spcPct val="90000"/>
              </a:lnSpc>
              <a:spcBef>
                <a:spcPts val="1001"/>
              </a:spcBef>
              <a:spcAft>
                <a:spcPts val="0"/>
              </a:spcAft>
              <a:buClrTx/>
              <a:buSzTx/>
              <a:buFont typeface="Arial" panose="020B0604020202020204" pitchFamily="34" charset="0"/>
              <a:buNone/>
              <a:tabLst/>
              <a:defRPr/>
            </a:pPr>
            <a:r>
              <a:rPr lang="en-GB" dirty="0"/>
              <a:t>Published DD Month YYYY</a:t>
            </a:r>
          </a:p>
        </p:txBody>
      </p:sp>
    </p:spTree>
    <p:extLst>
      <p:ext uri="{BB962C8B-B14F-4D97-AF65-F5344CB8AC3E}">
        <p14:creationId xmlns:p14="http://schemas.microsoft.com/office/powerpoint/2010/main" val="3479683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32D91507-7868-44D8-9166-0D89AC306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9BD00B1E-7CC5-4A29-9FDA-CA9B202B5FCF}"/>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EA8D207-F256-473F-8ACD-7992ADD8222A}"/>
              </a:ext>
            </a:extLst>
          </p:cNvPr>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849864E7-4D70-4211-A41C-CD2456D5D5C9}"/>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 xmlns:a16="http://schemas.microsoft.com/office/drawing/2014/main" id="{B64C231D-00C0-4BA4-8EC1-A2C808CE32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F9A8E4A4-9320-483B-B798-ADCC1CC29F5B}"/>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7129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17A0876D-86B1-4174-A004-709A3196B3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2B846B65-0149-4100-B804-D2C789D96D47}"/>
              </a:ext>
            </a:extLst>
          </p:cNvPr>
          <p:cNvSpPr>
            <a:spLocks noGrp="1"/>
          </p:cNvSpPr>
          <p:nvPr>
            <p:ph type="title"/>
          </p:nvPr>
        </p:nvSpPr>
        <p:spPr>
          <a:xfrm>
            <a:off x="682329" y="635473"/>
            <a:ext cx="3194943" cy="1421928"/>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3246C89B-BCF7-4515-83E9-A3C71E9652A2}"/>
              </a:ext>
            </a:extLst>
          </p:cNvPr>
          <p:cNvSpPr>
            <a:spLocks noGrp="1"/>
          </p:cNvSpPr>
          <p:nvPr>
            <p:ph type="pic" idx="1"/>
          </p:nvPr>
        </p:nvSpPr>
        <p:spPr>
          <a:xfrm>
            <a:off x="4211341" y="987428"/>
            <a:ext cx="5014913" cy="4873625"/>
          </a:xfrm>
        </p:spPr>
        <p:txBody>
          <a:bodyPr/>
          <a:lstStyle>
            <a:lvl1pPr marL="0" indent="0">
              <a:buNone/>
              <a:defRPr sz="3200"/>
            </a:lvl1pPr>
            <a:lvl2pPr marL="457211"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GB"/>
          </a:p>
        </p:txBody>
      </p:sp>
      <p:sp>
        <p:nvSpPr>
          <p:cNvPr id="4" name="Text Placeholder 3">
            <a:extLst>
              <a:ext uri="{FF2B5EF4-FFF2-40B4-BE49-F238E27FC236}">
                <a16:creationId xmlns="" xmlns:a16="http://schemas.microsoft.com/office/drawing/2014/main" id="{D143B3E4-DD4B-4F60-B675-7EE726FC7D05}"/>
              </a:ext>
            </a:extLst>
          </p:cNvPr>
          <p:cNvSpPr>
            <a:spLocks noGrp="1"/>
          </p:cNvSpPr>
          <p:nvPr>
            <p:ph type="body" sz="half" idx="2"/>
          </p:nvPr>
        </p:nvSpPr>
        <p:spPr>
          <a:xfrm>
            <a:off x="682329" y="2057400"/>
            <a:ext cx="3194943" cy="3811588"/>
          </a:xfrm>
        </p:spPr>
        <p:txBody>
          <a:bodyPr/>
          <a:lstStyle>
            <a:lvl1pPr marL="0" indent="0">
              <a:buNone/>
              <a:defRPr sz="1600"/>
            </a:lvl1pPr>
            <a:lvl2pPr marL="457211" indent="0">
              <a:buNone/>
              <a:defRPr sz="1401"/>
            </a:lvl2pPr>
            <a:lvl3pPr marL="914423" indent="0">
              <a:buNone/>
              <a:defRPr sz="1200"/>
            </a:lvl3pPr>
            <a:lvl4pPr marL="1371634" indent="0">
              <a:buNone/>
              <a:defRPr sz="1001"/>
            </a:lvl4pPr>
            <a:lvl5pPr marL="1828846" indent="0">
              <a:buNone/>
              <a:defRPr sz="1001"/>
            </a:lvl5pPr>
            <a:lvl6pPr marL="2286057" indent="0">
              <a:buNone/>
              <a:defRPr sz="1001"/>
            </a:lvl6pPr>
            <a:lvl7pPr marL="2743269" indent="0">
              <a:buNone/>
              <a:defRPr sz="1001"/>
            </a:lvl7pPr>
            <a:lvl8pPr marL="3200480" indent="0">
              <a:buNone/>
              <a:defRPr sz="1001"/>
            </a:lvl8pPr>
            <a:lvl9pPr marL="3657691" indent="0">
              <a:buNone/>
              <a:defRPr sz="1001"/>
            </a:lvl9pPr>
          </a:lstStyle>
          <a:p>
            <a:pPr lvl="0"/>
            <a:r>
              <a:rPr lang="en-US"/>
              <a:t>Edit Master text styles</a:t>
            </a:r>
          </a:p>
        </p:txBody>
      </p:sp>
      <p:sp>
        <p:nvSpPr>
          <p:cNvPr id="6" name="Footer Placeholder 5">
            <a:extLst>
              <a:ext uri="{FF2B5EF4-FFF2-40B4-BE49-F238E27FC236}">
                <a16:creationId xmlns="" xmlns:a16="http://schemas.microsoft.com/office/drawing/2014/main" id="{605A4386-6EBC-49F7-B127-B0EBBFF212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0302BCA2-9676-4B81-BB26-14FE059270C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937373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B8F74CCB-A614-43C0-AA24-C01B88BECE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75CF6847-70BD-4D90-B4D7-F865C7C9D91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39C9E28C-4E16-4B39-B317-EACADEF607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 xmlns:a16="http://schemas.microsoft.com/office/drawing/2014/main" id="{AC158A1F-8F81-4146-95DA-CEF409E4CE1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E8FB3909-B62E-4B51-9259-87A8A02A1010}"/>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52141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9CAB185-99D2-44CE-90DE-76C30D8F67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Vertical Title 1">
            <a:extLst>
              <a:ext uri="{FF2B5EF4-FFF2-40B4-BE49-F238E27FC236}">
                <a16:creationId xmlns="" xmlns:a16="http://schemas.microsoft.com/office/drawing/2014/main" id="{C3E0E009-FA67-4DB0-9941-4B016B540462}"/>
              </a:ext>
            </a:extLst>
          </p:cNvPr>
          <p:cNvSpPr>
            <a:spLocks noGrp="1"/>
          </p:cNvSpPr>
          <p:nvPr>
            <p:ph type="title" orient="vert"/>
          </p:nvPr>
        </p:nvSpPr>
        <p:spPr>
          <a:xfrm>
            <a:off x="8597099" y="365125"/>
            <a:ext cx="627864"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C6841E8-6B80-423A-957E-5BF42338425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 xmlns:a16="http://schemas.microsoft.com/office/drawing/2014/main" id="{40EBF63B-FEF9-4C03-9300-380CF7AC07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613D3F4-F8DF-4316-93E5-D3A857F77CFE}"/>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7" name="Rectangle 6"/>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640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B72646A2-F70E-4DC3-AA27-C1FCB2CF70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4" name="Rectangle 3"/>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554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No logo">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C0FCC9-C3AF-4E08-A905-07A58A845817}"/>
              </a:ext>
            </a:extLst>
          </p:cNvPr>
          <p:cNvSpPr>
            <a:spLocks noGrp="1"/>
          </p:cNvSpPr>
          <p:nvPr>
            <p:ph type="title"/>
          </p:nvPr>
        </p:nvSpPr>
        <p:spPr>
          <a:xfrm>
            <a:off x="292501" y="360003"/>
            <a:ext cx="9300007" cy="844839"/>
          </a:xfrm>
        </p:spPr>
        <p:txBody>
          <a:bodyPr anchor="t" anchorCtr="0">
            <a:normAutofit/>
          </a:bodyPr>
          <a:lstStyle>
            <a:lvl1pPr>
              <a:defRPr lang="en-GB" sz="3200" b="1" kern="1200" dirty="0">
                <a:solidFill>
                  <a:schemeClr val="tx1"/>
                </a:solidFill>
                <a:latin typeface="+mj-lt"/>
                <a:ea typeface="+mj-ea"/>
                <a:cs typeface="+mj-cs"/>
              </a:defRPr>
            </a:lvl1pPr>
          </a:lstStyle>
          <a:p>
            <a:r>
              <a:rPr lang="en-US"/>
              <a:t>Click to edit Master title style</a:t>
            </a:r>
            <a:endParaRPr lang="en-GB" dirty="0"/>
          </a:p>
        </p:txBody>
      </p:sp>
      <p:sp>
        <p:nvSpPr>
          <p:cNvPr id="3" name="Content Placeholder 2">
            <a:extLst>
              <a:ext uri="{FF2B5EF4-FFF2-40B4-BE49-F238E27FC236}">
                <a16:creationId xmlns="" xmlns:a16="http://schemas.microsoft.com/office/drawing/2014/main" id="{E93FDBA4-4D5B-4377-BB63-5EFB26E87BF2}"/>
              </a:ext>
            </a:extLst>
          </p:cNvPr>
          <p:cNvSpPr>
            <a:spLocks noGrp="1"/>
          </p:cNvSpPr>
          <p:nvPr>
            <p:ph idx="1" hasCustomPrompt="1"/>
          </p:nvPr>
        </p:nvSpPr>
        <p:spPr>
          <a:xfrm>
            <a:off x="292501" y="1440000"/>
            <a:ext cx="9300007" cy="4351338"/>
          </a:xfrm>
        </p:spPr>
        <p:txBody>
          <a:bodyPr/>
          <a:lstStyle>
            <a:lvl1pPr marL="0" indent="0">
              <a:spcBef>
                <a:spcPts val="0"/>
              </a:spcBef>
              <a:spcAft>
                <a:spcPts val="1200"/>
              </a:spcAft>
              <a:buNone/>
              <a:defRPr lang="en-US" sz="2100" b="1" kern="1200" dirty="0">
                <a:solidFill>
                  <a:schemeClr val="tx1"/>
                </a:solidFill>
                <a:latin typeface="+mn-lt"/>
                <a:ea typeface="+mn-ea"/>
                <a:cs typeface="+mn-cs"/>
              </a:defRPr>
            </a:lvl1pPr>
            <a:lvl2pPr marL="0" indent="0">
              <a:spcBef>
                <a:spcPts val="0"/>
              </a:spcBef>
              <a:spcAft>
                <a:spcPts val="601"/>
              </a:spcAft>
              <a:buNone/>
              <a:defRPr lang="en-US" sz="1600" b="1" kern="1200" dirty="0">
                <a:solidFill>
                  <a:schemeClr val="tx1"/>
                </a:solidFill>
                <a:latin typeface="+mn-lt"/>
                <a:ea typeface="+mn-ea"/>
                <a:cs typeface="+mn-cs"/>
              </a:defRPr>
            </a:lvl2pPr>
            <a:lvl3pPr marL="0" indent="0">
              <a:lnSpc>
                <a:spcPct val="90000"/>
              </a:lnSpc>
              <a:spcBef>
                <a:spcPts val="0"/>
              </a:spcBef>
              <a:spcAft>
                <a:spcPts val="601"/>
              </a:spcAft>
              <a:buNone/>
              <a:defRPr lang="en-US" sz="1600" kern="1200" dirty="0">
                <a:solidFill>
                  <a:schemeClr val="tx1"/>
                </a:solidFill>
                <a:latin typeface="+mn-lt"/>
                <a:ea typeface="+mn-ea"/>
                <a:cs typeface="+mn-cs"/>
              </a:defRPr>
            </a:lvl3pPr>
            <a:lvl4pPr marL="0" indent="-228606">
              <a:defRPr lang="en-US" sz="1600" kern="1200" dirty="0">
                <a:solidFill>
                  <a:schemeClr val="tx1"/>
                </a:solidFill>
                <a:latin typeface="+mn-lt"/>
                <a:ea typeface="+mn-ea"/>
                <a:cs typeface="+mn-cs"/>
              </a:defRPr>
            </a:lvl4pPr>
            <a:lvl5pPr marL="460812" indent="-228606">
              <a:defRPr lang="en-GB" sz="1600" kern="1200" dirty="0">
                <a:solidFill>
                  <a:schemeClr val="tx1"/>
                </a:solidFill>
                <a:latin typeface="+mn-lt"/>
                <a:ea typeface="+mn-ea"/>
                <a:cs typeface="+mn-cs"/>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 xmlns:a16="http://schemas.microsoft.com/office/drawing/2014/main" id="{5EDE29FC-0AE3-49EE-B903-BD5846EC98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C6BF60EB-FBD0-41A4-B8B2-4945FC5CCAF7}"/>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120282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BA56A6B2-45CE-47D3-ADDB-BD31EA111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3"/>
            <a:ext cx="9899122" cy="6857999"/>
          </a:xfrm>
          <a:prstGeom prst="rect">
            <a:avLst/>
          </a:prstGeom>
        </p:spPr>
      </p:pic>
      <p:sp>
        <p:nvSpPr>
          <p:cNvPr id="2" name="Title 1">
            <a:extLst>
              <a:ext uri="{FF2B5EF4-FFF2-40B4-BE49-F238E27FC236}">
                <a16:creationId xmlns="" xmlns:a16="http://schemas.microsoft.com/office/drawing/2014/main" id="{0ED93AC6-2F50-4B91-B6DD-840E6B04BBBF}"/>
              </a:ext>
            </a:extLst>
          </p:cNvPr>
          <p:cNvSpPr>
            <a:spLocks noGrp="1"/>
          </p:cNvSpPr>
          <p:nvPr>
            <p:ph type="title" hasCustomPrompt="1"/>
          </p:nvPr>
        </p:nvSpPr>
        <p:spPr>
          <a:xfrm>
            <a:off x="675878" y="2587194"/>
            <a:ext cx="8543925" cy="590931"/>
          </a:xfrm>
        </p:spPr>
        <p:txBody>
          <a:bodyPr anchor="t" anchorCtr="0">
            <a:spAutoFit/>
          </a:bodyPr>
          <a:lstStyle>
            <a:lvl1pPr>
              <a:defRPr sz="3600" b="1"/>
            </a:lvl1pPr>
          </a:lstStyle>
          <a:p>
            <a:r>
              <a:rPr lang="en-US" dirty="0"/>
              <a:t>Section heading</a:t>
            </a:r>
            <a:endParaRPr lang="en-GB" dirty="0"/>
          </a:p>
        </p:txBody>
      </p:sp>
      <p:sp>
        <p:nvSpPr>
          <p:cNvPr id="3" name="Text Placeholder 2">
            <a:extLst>
              <a:ext uri="{FF2B5EF4-FFF2-40B4-BE49-F238E27FC236}">
                <a16:creationId xmlns="" xmlns:a16="http://schemas.microsoft.com/office/drawing/2014/main" id="{2EA3EC35-1DF4-42E8-843A-F1C2835A2218}"/>
              </a:ext>
            </a:extLst>
          </p:cNvPr>
          <p:cNvSpPr>
            <a:spLocks noGrp="1"/>
          </p:cNvSpPr>
          <p:nvPr>
            <p:ph type="body" idx="1" hasCustomPrompt="1"/>
          </p:nvPr>
        </p:nvSpPr>
        <p:spPr>
          <a:xfrm>
            <a:off x="675878" y="3789941"/>
            <a:ext cx="8543925" cy="369332"/>
          </a:xfrm>
        </p:spPr>
        <p:txBody>
          <a:bodyPr>
            <a:spAutoFit/>
          </a:bodyPr>
          <a:lstStyle>
            <a:lvl1pPr marL="0" indent="0">
              <a:buNone/>
              <a:defRPr sz="2000" b="1">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Sub-heading</a:t>
            </a:r>
          </a:p>
        </p:txBody>
      </p:sp>
    </p:spTree>
    <p:extLst>
      <p:ext uri="{BB962C8B-B14F-4D97-AF65-F5344CB8AC3E}">
        <p14:creationId xmlns:p14="http://schemas.microsoft.com/office/powerpoint/2010/main" val="196778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text">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4697D4B7-98AC-4572-B7F5-46A1E0FB65C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10" name="AutoShape 3">
            <a:extLst>
              <a:ext uri="{FF2B5EF4-FFF2-40B4-BE49-F238E27FC236}">
                <a16:creationId xmlns="" xmlns:a16="http://schemas.microsoft.com/office/drawing/2014/main" id="{4FAAD646-2462-41CA-AE4B-76753CEDFF52}"/>
              </a:ext>
            </a:extLst>
          </p:cNvPr>
          <p:cNvSpPr>
            <a:spLocks noChangeAspect="1" noChangeArrowheads="1" noTextEdit="1"/>
          </p:cNvSpPr>
          <p:nvPr userDrawn="1"/>
        </p:nvSpPr>
        <p:spPr bwMode="auto">
          <a:xfrm>
            <a:off x="0" y="0"/>
            <a:ext cx="987246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1" rIns="91440" bIns="45721" numCol="1" anchor="t" anchorCtr="0" compatLnSpc="1">
            <a:prstTxWarp prst="textNoShape">
              <a:avLst/>
            </a:prstTxWarp>
          </a:bodyPr>
          <a:lstStyle/>
          <a:p>
            <a:endParaRPr lang="en-GB" sz="1801"/>
          </a:p>
        </p:txBody>
      </p:sp>
      <p:sp>
        <p:nvSpPr>
          <p:cNvPr id="3" name="Text Placeholder 2">
            <a:extLst>
              <a:ext uri="{FF2B5EF4-FFF2-40B4-BE49-F238E27FC236}">
                <a16:creationId xmlns="" xmlns:a16="http://schemas.microsoft.com/office/drawing/2014/main" id="{2EA3EC35-1DF4-42E8-843A-F1C2835A2218}"/>
              </a:ext>
            </a:extLst>
          </p:cNvPr>
          <p:cNvSpPr>
            <a:spLocks noGrp="1"/>
          </p:cNvSpPr>
          <p:nvPr>
            <p:ph type="body" idx="1" hasCustomPrompt="1"/>
          </p:nvPr>
        </p:nvSpPr>
        <p:spPr>
          <a:xfrm>
            <a:off x="738260" y="901416"/>
            <a:ext cx="8454809" cy="563359"/>
          </a:xfrm>
        </p:spPr>
        <p:txBody>
          <a:bodyPr>
            <a:spAutoFit/>
          </a:bodyPr>
          <a:lstStyle>
            <a:lvl1pPr marL="0" indent="0">
              <a:buNone/>
              <a:defRPr sz="3401" b="0">
                <a:solidFill>
                  <a:schemeClr val="tx1"/>
                </a:solidFill>
              </a:defRPr>
            </a:lvl1pPr>
            <a:lvl2pPr marL="457211" indent="0">
              <a:buNone/>
              <a:defRPr sz="2000">
                <a:solidFill>
                  <a:schemeClr val="tx1">
                    <a:tint val="75000"/>
                  </a:schemeClr>
                </a:solidFill>
              </a:defRPr>
            </a:lvl2pPr>
            <a:lvl3pPr marL="914423" indent="0">
              <a:buNone/>
              <a:defRPr sz="1801">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dirty="0"/>
              <a:t>Large text page</a:t>
            </a:r>
          </a:p>
        </p:txBody>
      </p:sp>
      <p:sp>
        <p:nvSpPr>
          <p:cNvPr id="5" name="Footer Placeholder 4">
            <a:extLst>
              <a:ext uri="{FF2B5EF4-FFF2-40B4-BE49-F238E27FC236}">
                <a16:creationId xmlns="" xmlns:a16="http://schemas.microsoft.com/office/drawing/2014/main" id="{3939CF87-BF69-4238-8BAD-CEB980FB9F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8CE01D87-EBA9-4116-8E30-46E256527195}"/>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9" name="Rectangle: Diagonal Corners Rounded 8">
            <a:extLst>
              <a:ext uri="{FF2B5EF4-FFF2-40B4-BE49-F238E27FC236}">
                <a16:creationId xmlns="" xmlns:a16="http://schemas.microsoft.com/office/drawing/2014/main" id="{9C8A0FD4-F699-4BB5-A3C8-3A511F41233C}"/>
              </a:ext>
            </a:extLst>
          </p:cNvPr>
          <p:cNvSpPr/>
          <p:nvPr userDrawn="1"/>
        </p:nvSpPr>
        <p:spPr>
          <a:xfrm flipH="1">
            <a:off x="441645" y="553338"/>
            <a:ext cx="9015047" cy="5390262"/>
          </a:xfrm>
          <a:prstGeom prst="round2DiagRect">
            <a:avLst/>
          </a:prstGeom>
          <a:noFill/>
          <a:ln w="22860">
            <a:solidFill>
              <a:srgbClr val="616265"/>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endParaRPr lang="en-GB" sz="1801" dirty="0">
              <a:solidFill>
                <a:schemeClr val="tx1"/>
              </a:solidFill>
            </a:endParaRPr>
          </a:p>
        </p:txBody>
      </p:sp>
      <p:sp>
        <p:nvSpPr>
          <p:cNvPr id="11" name="Rectangle 10"/>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039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04B5D0A3-32AB-4A6E-A0E4-61C1FF3D1F0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8982F404-A628-4163-A67A-017625A1F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266CC20F-2520-4988-AFE4-EBE97F23EF9C}"/>
              </a:ext>
            </a:extLst>
          </p:cNvPr>
          <p:cNvSpPr>
            <a:spLocks noGrp="1"/>
          </p:cNvSpPr>
          <p:nvPr>
            <p:ph sz="half" idx="1" hasCustomPrompt="1"/>
          </p:nvPr>
        </p:nvSpPr>
        <p:spPr>
          <a:xfrm>
            <a:off x="292500"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4" name="Content Placeholder 3">
            <a:extLst>
              <a:ext uri="{FF2B5EF4-FFF2-40B4-BE49-F238E27FC236}">
                <a16:creationId xmlns="" xmlns:a16="http://schemas.microsoft.com/office/drawing/2014/main" id="{2ABA3220-04BF-4C22-9F1D-EA71CB2E4D12}"/>
              </a:ext>
            </a:extLst>
          </p:cNvPr>
          <p:cNvSpPr>
            <a:spLocks noGrp="1"/>
          </p:cNvSpPr>
          <p:nvPr>
            <p:ph sz="half" idx="2" hasCustomPrompt="1"/>
          </p:nvPr>
        </p:nvSpPr>
        <p:spPr>
          <a:xfrm>
            <a:off x="5057059" y="1440000"/>
            <a:ext cx="4533750" cy="47114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6" name="Footer Placeholder 5">
            <a:extLst>
              <a:ext uri="{FF2B5EF4-FFF2-40B4-BE49-F238E27FC236}">
                <a16:creationId xmlns="" xmlns:a16="http://schemas.microsoft.com/office/drawing/2014/main" id="{D69C2192-61D5-4EB8-AAF7-C62287CE3E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AE3B638-8AEF-4744-AF26-A06733AEBCD1}"/>
              </a:ext>
            </a:extLst>
          </p:cNvPr>
          <p:cNvSpPr>
            <a:spLocks noGrp="1"/>
          </p:cNvSpPr>
          <p:nvPr>
            <p:ph type="sldNum" sz="quarter" idx="12"/>
          </p:nvPr>
        </p:nvSpPr>
        <p:spPr/>
        <p:txBody>
          <a:bodyPr/>
          <a:lstStyle/>
          <a:p>
            <a:fld id="{06A44ADC-FBC0-4698-B0EC-1AD4A4060383}" type="slidenum">
              <a:rPr lang="en-GB" smtClean="0"/>
              <a:t>‹#›</a:t>
            </a:fld>
            <a:endParaRPr lang="en-GB"/>
          </a:p>
        </p:txBody>
      </p:sp>
      <p:sp>
        <p:nvSpPr>
          <p:cNvPr id="8" name="Rectangle 7"/>
          <p:cNvSpPr/>
          <p:nvPr userDrawn="1"/>
        </p:nvSpPr>
        <p:spPr>
          <a:xfrm>
            <a:off x="300251" y="6496334"/>
            <a:ext cx="2961564" cy="361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315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B0662304-12F4-481F-96BA-4D24E27030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3F56CF47-9317-4BCB-B768-6FAFA244E835}"/>
              </a:ext>
            </a:extLst>
          </p:cNvPr>
          <p:cNvSpPr>
            <a:spLocks noGrp="1"/>
          </p:cNvSpPr>
          <p:nvPr>
            <p:ph type="title"/>
          </p:nvPr>
        </p:nvSpPr>
        <p:spPr>
          <a:xfrm>
            <a:off x="292501" y="360001"/>
            <a:ext cx="9298309" cy="535531"/>
          </a:xfrm>
        </p:spPr>
        <p:txBody>
          <a:bodyPr/>
          <a:lstStyle/>
          <a:p>
            <a:r>
              <a:rPr lang="en-US"/>
              <a:t>Click to edit Master title style</a:t>
            </a:r>
            <a:endParaRPr lang="en-GB" dirty="0"/>
          </a:p>
        </p:txBody>
      </p:sp>
      <p:sp>
        <p:nvSpPr>
          <p:cNvPr id="3" name="Text Placeholder 2">
            <a:extLst>
              <a:ext uri="{FF2B5EF4-FFF2-40B4-BE49-F238E27FC236}">
                <a16:creationId xmlns="" xmlns:a16="http://schemas.microsoft.com/office/drawing/2014/main" id="{28EE0031-2A64-4B9F-9549-581805ECA54B}"/>
              </a:ext>
            </a:extLst>
          </p:cNvPr>
          <p:cNvSpPr>
            <a:spLocks noGrp="1"/>
          </p:cNvSpPr>
          <p:nvPr>
            <p:ph type="body" idx="1"/>
          </p:nvPr>
        </p:nvSpPr>
        <p:spPr>
          <a:xfrm>
            <a:off x="299418"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50C07EE-CCB7-404E-8CA0-28E7EADD4352}"/>
              </a:ext>
            </a:extLst>
          </p:cNvPr>
          <p:cNvSpPr>
            <a:spLocks noGrp="1"/>
          </p:cNvSpPr>
          <p:nvPr>
            <p:ph sz="half" idx="2" hasCustomPrompt="1"/>
          </p:nvPr>
        </p:nvSpPr>
        <p:spPr>
          <a:xfrm>
            <a:off x="299418"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Text Placeholder 4">
            <a:extLst>
              <a:ext uri="{FF2B5EF4-FFF2-40B4-BE49-F238E27FC236}">
                <a16:creationId xmlns="" xmlns:a16="http://schemas.microsoft.com/office/drawing/2014/main" id="{164D9511-94F7-4D8A-B308-9F45F8C31020}"/>
              </a:ext>
            </a:extLst>
          </p:cNvPr>
          <p:cNvSpPr>
            <a:spLocks noGrp="1"/>
          </p:cNvSpPr>
          <p:nvPr>
            <p:ph type="body" sz="quarter" idx="3"/>
          </p:nvPr>
        </p:nvSpPr>
        <p:spPr>
          <a:xfrm>
            <a:off x="5057059" y="1440000"/>
            <a:ext cx="4533750" cy="823912"/>
          </a:xfrm>
        </p:spPr>
        <p:txBody>
          <a:bodyPr anchor="t" anchorCtr="0"/>
          <a:lstStyle>
            <a:lvl1pPr marL="0" indent="0">
              <a:buNone/>
              <a:defRPr sz="2400" b="1"/>
            </a:lvl1pPr>
            <a:lvl2pPr marL="457211" indent="0">
              <a:buNone/>
              <a:defRPr sz="2000" b="1"/>
            </a:lvl2pPr>
            <a:lvl3pPr marL="914423" indent="0">
              <a:buNone/>
              <a:defRPr sz="1801"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D14B37DB-BE92-439C-B307-B67909DBB68B}"/>
              </a:ext>
            </a:extLst>
          </p:cNvPr>
          <p:cNvSpPr>
            <a:spLocks noGrp="1"/>
          </p:cNvSpPr>
          <p:nvPr>
            <p:ph sz="quarter" idx="4" hasCustomPrompt="1"/>
          </p:nvPr>
        </p:nvSpPr>
        <p:spPr>
          <a:xfrm>
            <a:off x="5057059" y="1980000"/>
            <a:ext cx="4533750" cy="3968218"/>
          </a:xfrm>
        </p:spPr>
        <p:txBody>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a:lvl1pPr>
            <a:lvl2pPr marL="0" indent="0" algn="l" defTabSz="914423" rtl="0" eaLnBrk="1" latinLnBrk="0" hangingPunct="1">
              <a:lnSpc>
                <a:spcPct val="90000"/>
              </a:lnSpc>
              <a:spcBef>
                <a:spcPts val="0"/>
              </a:spcBef>
              <a:spcAft>
                <a:spcPts val="601"/>
              </a:spcAft>
              <a:buFont typeface="Arial" panose="020B0604020202020204" pitchFamily="34" charset="0"/>
              <a:buNone/>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a:lvl3pPr>
            <a:lvl4pPr marL="0" indent="-228606" algn="l" defTabSz="914423" rtl="0" eaLnBrk="1" latinLnBrk="0" hangingPunct="1">
              <a:lnSpc>
                <a:spcPct val="90000"/>
              </a:lnSpc>
              <a:spcBef>
                <a:spcPts val="500"/>
              </a:spcBef>
              <a:buFont typeface="Arial" panose="020B0604020202020204" pitchFamily="34" charset="0"/>
              <a:buChar char="•"/>
              <a:defRPr/>
            </a:lvl4pPr>
            <a:lvl5pPr marL="460812" indent="-228606" algn="l" defTabSz="914423" rtl="0" eaLnBrk="1" latinLnBrk="0" hangingPunct="1">
              <a:lnSpc>
                <a:spcPct val="90000"/>
              </a:lnSpc>
              <a:spcBef>
                <a:spcPts val="500"/>
              </a:spcBef>
              <a:buFont typeface="Arial" panose="020B0604020202020204" pitchFamily="34" charset="0"/>
              <a:buChar char="•"/>
              <a:defRPr/>
            </a:lvl5p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8" name="Footer Placeholder 7">
            <a:extLst>
              <a:ext uri="{FF2B5EF4-FFF2-40B4-BE49-F238E27FC236}">
                <a16:creationId xmlns="" xmlns:a16="http://schemas.microsoft.com/office/drawing/2014/main" id="{BF22FB8E-C592-4C15-8B2B-5B8ADAC8C7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1AC3D43E-BF05-4A08-83EC-42885B455129}"/>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773110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E0DFED91-A3E0-4C29-821D-9EB506D622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2" name="Title 1">
            <a:extLst>
              <a:ext uri="{FF2B5EF4-FFF2-40B4-BE49-F238E27FC236}">
                <a16:creationId xmlns="" xmlns:a16="http://schemas.microsoft.com/office/drawing/2014/main" id="{462557C2-113E-4A34-8911-A50E353E9CE5}"/>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 xmlns:a16="http://schemas.microsoft.com/office/drawing/2014/main" id="{4BFBCE85-97F0-4F9A-BD88-99ECA8B51C8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1D4E44F-BFBB-4DDD-863B-D41AF6EB9041}"/>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31958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D24537BB-B24E-4D23-88F6-6D852ED6D9B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276066"/>
            <a:ext cx="9916551" cy="5581934"/>
          </a:xfrm>
          <a:prstGeom prst="rect">
            <a:avLst/>
          </a:prstGeom>
        </p:spPr>
      </p:pic>
      <p:sp>
        <p:nvSpPr>
          <p:cNvPr id="3" name="Footer Placeholder 2">
            <a:extLst>
              <a:ext uri="{FF2B5EF4-FFF2-40B4-BE49-F238E27FC236}">
                <a16:creationId xmlns="" xmlns:a16="http://schemas.microsoft.com/office/drawing/2014/main" id="{2383A5B5-FA1A-41C9-AE10-1940D02DA5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270FA1E2-41C9-4717-9C40-A65437125E44}"/>
              </a:ext>
            </a:extLst>
          </p:cNvPr>
          <p:cNvSpPr>
            <a:spLocks noGrp="1"/>
          </p:cNvSpPr>
          <p:nvPr>
            <p:ph type="sldNum" sz="quarter" idx="12"/>
          </p:nvPr>
        </p:nvSpPr>
        <p:spPr/>
        <p:txBody>
          <a:bodyPr/>
          <a:lstStyle/>
          <a:p>
            <a:fld id="{06A44ADC-FBC0-4698-B0EC-1AD4A4060383}" type="slidenum">
              <a:rPr lang="en-GB" smtClean="0"/>
              <a:t>‹#›</a:t>
            </a:fld>
            <a:endParaRPr lang="en-GB"/>
          </a:p>
        </p:txBody>
      </p:sp>
    </p:spTree>
    <p:extLst>
      <p:ext uri="{BB962C8B-B14F-4D97-AF65-F5344CB8AC3E}">
        <p14:creationId xmlns:p14="http://schemas.microsoft.com/office/powerpoint/2010/main" val="211851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960B943-7FEE-4EBA-894D-1AFF2D304472}"/>
              </a:ext>
            </a:extLst>
          </p:cNvPr>
          <p:cNvSpPr>
            <a:spLocks noGrp="1"/>
          </p:cNvSpPr>
          <p:nvPr>
            <p:ph type="title"/>
          </p:nvPr>
        </p:nvSpPr>
        <p:spPr>
          <a:xfrm>
            <a:off x="292501" y="360002"/>
            <a:ext cx="9298309" cy="535531"/>
          </a:xfrm>
          <a:prstGeom prst="rect">
            <a:avLst/>
          </a:prstGeom>
        </p:spPr>
        <p:txBody>
          <a:bodyPr vert="horz" lIns="91440" tIns="45720" rIns="91440" bIns="45720" rtlCol="0" anchor="t" anchorCtr="0">
            <a:spAutoFit/>
          </a:bodyPr>
          <a:lstStyle/>
          <a:p>
            <a:r>
              <a:rPr lang="en-US"/>
              <a:t>Click to edit Master title style</a:t>
            </a:r>
            <a:endParaRPr lang="en-GB" dirty="0"/>
          </a:p>
        </p:txBody>
      </p:sp>
      <p:sp>
        <p:nvSpPr>
          <p:cNvPr id="3" name="Text Placeholder 2">
            <a:extLst>
              <a:ext uri="{FF2B5EF4-FFF2-40B4-BE49-F238E27FC236}">
                <a16:creationId xmlns="" xmlns:a16="http://schemas.microsoft.com/office/drawing/2014/main" id="{7B1BCFDC-5D94-4F0B-82D3-04481417E05B}"/>
              </a:ext>
            </a:extLst>
          </p:cNvPr>
          <p:cNvSpPr>
            <a:spLocks noGrp="1"/>
          </p:cNvSpPr>
          <p:nvPr>
            <p:ph type="body" idx="1"/>
          </p:nvPr>
        </p:nvSpPr>
        <p:spPr>
          <a:xfrm>
            <a:off x="292501" y="1440000"/>
            <a:ext cx="9298309" cy="4351338"/>
          </a:xfrm>
          <a:prstGeom prst="rect">
            <a:avLst/>
          </a:prstGeom>
        </p:spPr>
        <p:txBody>
          <a:bodyPr vert="horz" lIns="91440" tIns="45720" rIns="91440" bIns="45720" rtlCol="0">
            <a:normAutofit/>
          </a:bodyPr>
          <a:lstStyle/>
          <a:p>
            <a:pPr marL="0" lvl="0" indent="0" algn="l" defTabSz="914423" rtl="0" eaLnBrk="1" latinLnBrk="0" hangingPunct="1">
              <a:lnSpc>
                <a:spcPct val="90000"/>
              </a:lnSpc>
              <a:spcBef>
                <a:spcPts val="0"/>
              </a:spcBef>
              <a:spcAft>
                <a:spcPts val="1200"/>
              </a:spcAft>
              <a:buFont typeface="Arial" panose="020B0604020202020204" pitchFamily="34" charset="0"/>
              <a:buNone/>
            </a:pPr>
            <a:r>
              <a:rPr lang="en-US" dirty="0"/>
              <a:t>Heading 1</a:t>
            </a:r>
          </a:p>
          <a:p>
            <a:pPr marL="0" lvl="1" indent="0" algn="l" defTabSz="914423" rtl="0" eaLnBrk="1" latinLnBrk="0" hangingPunct="1">
              <a:lnSpc>
                <a:spcPct val="90000"/>
              </a:lnSpc>
              <a:spcBef>
                <a:spcPts val="0"/>
              </a:spcBef>
              <a:spcAft>
                <a:spcPts val="601"/>
              </a:spcAft>
              <a:buFont typeface="Arial" panose="020B0604020202020204" pitchFamily="34" charset="0"/>
              <a:buNone/>
            </a:pPr>
            <a:r>
              <a:rPr lang="en-US" dirty="0"/>
              <a:t>Heading 2</a:t>
            </a:r>
          </a:p>
          <a:p>
            <a:pPr marL="0" lvl="2" indent="0" algn="l" defTabSz="914423" rtl="0" eaLnBrk="1" latinLnBrk="0" hangingPunct="1">
              <a:lnSpc>
                <a:spcPct val="90000"/>
              </a:lnSpc>
              <a:spcBef>
                <a:spcPts val="0"/>
              </a:spcBef>
              <a:spcAft>
                <a:spcPts val="601"/>
              </a:spcAft>
              <a:buFont typeface="Arial" panose="020B0604020202020204" pitchFamily="34" charset="0"/>
              <a:buNone/>
            </a:pPr>
            <a:r>
              <a:rPr lang="en-US" dirty="0"/>
              <a:t>Body copy</a:t>
            </a:r>
          </a:p>
          <a:p>
            <a:pPr marL="0" lvl="3" indent="-228606" algn="l" defTabSz="914423" rtl="0" eaLnBrk="1" latinLnBrk="0" hangingPunct="1">
              <a:lnSpc>
                <a:spcPct val="90000"/>
              </a:lnSpc>
              <a:spcBef>
                <a:spcPts val="500"/>
              </a:spcBef>
              <a:buFont typeface="Arial" panose="020B0604020202020204" pitchFamily="34" charset="0"/>
              <a:buChar char="•"/>
            </a:pPr>
            <a:r>
              <a:rPr lang="en-US" dirty="0"/>
              <a:t>Bullet</a:t>
            </a:r>
          </a:p>
          <a:p>
            <a:pPr marL="460812" lvl="4" indent="-228606" algn="l" defTabSz="914423" rtl="0" eaLnBrk="1" latinLnBrk="0" hangingPunct="1">
              <a:lnSpc>
                <a:spcPct val="90000"/>
              </a:lnSpc>
              <a:spcBef>
                <a:spcPts val="500"/>
              </a:spcBef>
              <a:buFont typeface="Arial" panose="020B0604020202020204" pitchFamily="34" charset="0"/>
              <a:buChar char="•"/>
            </a:pPr>
            <a:r>
              <a:rPr lang="en-US" dirty="0"/>
              <a:t>Bullet sub</a:t>
            </a:r>
            <a:endParaRPr lang="en-GB" dirty="0"/>
          </a:p>
        </p:txBody>
      </p:sp>
      <p:sp>
        <p:nvSpPr>
          <p:cNvPr id="5" name="Footer Placeholder 4">
            <a:extLst>
              <a:ext uri="{FF2B5EF4-FFF2-40B4-BE49-F238E27FC236}">
                <a16:creationId xmlns="" xmlns:a16="http://schemas.microsoft.com/office/drawing/2014/main" id="{14055446-D695-44BC-B721-FA7A3D3B3C66}"/>
              </a:ext>
            </a:extLst>
          </p:cNvPr>
          <p:cNvSpPr>
            <a:spLocks noGrp="1"/>
          </p:cNvSpPr>
          <p:nvPr>
            <p:ph type="ftr" sz="quarter" idx="3"/>
          </p:nvPr>
        </p:nvSpPr>
        <p:spPr>
          <a:xfrm>
            <a:off x="3611562" y="6356353"/>
            <a:ext cx="5183765"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endParaRPr lang="en-GB" dirty="0"/>
          </a:p>
        </p:txBody>
      </p:sp>
      <p:sp>
        <p:nvSpPr>
          <p:cNvPr id="6" name="Slide Number Placeholder 5">
            <a:extLst>
              <a:ext uri="{FF2B5EF4-FFF2-40B4-BE49-F238E27FC236}">
                <a16:creationId xmlns="" xmlns:a16="http://schemas.microsoft.com/office/drawing/2014/main" id="{5680DA2C-4054-4870-AE04-3BEF0E4964D5}"/>
              </a:ext>
            </a:extLst>
          </p:cNvPr>
          <p:cNvSpPr>
            <a:spLocks noGrp="1"/>
          </p:cNvSpPr>
          <p:nvPr>
            <p:ph type="sldNum" sz="quarter" idx="4"/>
          </p:nvPr>
        </p:nvSpPr>
        <p:spPr>
          <a:xfrm>
            <a:off x="8973561" y="6356353"/>
            <a:ext cx="617249" cy="365125"/>
          </a:xfrm>
          <a:prstGeom prst="rect">
            <a:avLst/>
          </a:prstGeom>
        </p:spPr>
        <p:txBody>
          <a:bodyPr vert="horz" lIns="91440" tIns="36000" rIns="91440" bIns="36000" rtlCol="0" anchor="b" anchorCtr="0"/>
          <a:lstStyle>
            <a:lvl1pPr algn="r">
              <a:defRPr sz="1200">
                <a:solidFill>
                  <a:schemeClr val="tx1">
                    <a:tint val="75000"/>
                  </a:schemeClr>
                </a:solidFill>
              </a:defRPr>
            </a:lvl1pPr>
          </a:lstStyle>
          <a:p>
            <a:fld id="{06A44ADC-FBC0-4698-B0EC-1AD4A4060383}" type="slidenum">
              <a:rPr lang="en-GB" smtClean="0"/>
              <a:t>‹#›</a:t>
            </a:fld>
            <a:endParaRPr lang="en-GB" dirty="0"/>
          </a:p>
        </p:txBody>
      </p:sp>
    </p:spTree>
    <p:extLst>
      <p:ext uri="{BB962C8B-B14F-4D97-AF65-F5344CB8AC3E}">
        <p14:creationId xmlns:p14="http://schemas.microsoft.com/office/powerpoint/2010/main" val="2927442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6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1"/>
        </a:spcBef>
        <a:buFont typeface="Arial" panose="020B0604020202020204" pitchFamily="34" charset="0"/>
        <a:buChar char="•"/>
        <a:defRPr lang="en-US" sz="2100" b="1" kern="1200" dirty="0" smtClean="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1143029" indent="-228606"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3pPr>
      <a:lvl4pPr marL="57151" indent="-285757" algn="l" defTabSz="914423" rtl="0" eaLnBrk="1" latinLnBrk="0" hangingPunct="1">
        <a:lnSpc>
          <a:spcPct val="90000"/>
        </a:lnSpc>
        <a:spcBef>
          <a:spcPts val="500"/>
        </a:spcBef>
        <a:buFont typeface="Arial" panose="020B0604020202020204" pitchFamily="34" charset="0"/>
        <a:buChar char="•"/>
        <a:defRPr lang="en-US" sz="1600" kern="1200" dirty="0" smtClean="0">
          <a:solidFill>
            <a:schemeClr val="tx1"/>
          </a:solidFill>
          <a:latin typeface="+mn-lt"/>
          <a:ea typeface="+mn-ea"/>
          <a:cs typeface="+mn-cs"/>
        </a:defRPr>
      </a:lvl4pPr>
      <a:lvl5pPr marL="517962" indent="-285757" algn="l" defTabSz="914423" rtl="0" eaLnBrk="1" latinLnBrk="0" hangingPunct="1">
        <a:lnSpc>
          <a:spcPct val="90000"/>
        </a:lnSpc>
        <a:spcBef>
          <a:spcPts val="500"/>
        </a:spcBef>
        <a:buFont typeface="Arial" panose="020B0604020202020204" pitchFamily="34" charset="0"/>
        <a:buChar char="•"/>
        <a:defRPr lang="en-GB" sz="1600" kern="1200" dirty="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23" rtl="0" eaLnBrk="1" latinLnBrk="0" hangingPunct="1">
        <a:defRPr sz="1801" kern="1200">
          <a:solidFill>
            <a:schemeClr val="tx1"/>
          </a:solidFill>
          <a:latin typeface="+mn-lt"/>
          <a:ea typeface="+mn-ea"/>
          <a:cs typeface="+mn-cs"/>
        </a:defRPr>
      </a:lvl1pPr>
      <a:lvl2pPr marL="457211" algn="l" defTabSz="914423" rtl="0" eaLnBrk="1" latinLnBrk="0" hangingPunct="1">
        <a:defRPr sz="1801" kern="1200">
          <a:solidFill>
            <a:schemeClr val="tx1"/>
          </a:solidFill>
          <a:latin typeface="+mn-lt"/>
          <a:ea typeface="+mn-ea"/>
          <a:cs typeface="+mn-cs"/>
        </a:defRPr>
      </a:lvl2pPr>
      <a:lvl3pPr marL="914423" algn="l" defTabSz="914423" rtl="0" eaLnBrk="1" latinLnBrk="0" hangingPunct="1">
        <a:defRPr sz="1801" kern="1200">
          <a:solidFill>
            <a:schemeClr val="tx1"/>
          </a:solidFill>
          <a:latin typeface="+mn-lt"/>
          <a:ea typeface="+mn-ea"/>
          <a:cs typeface="+mn-cs"/>
        </a:defRPr>
      </a:lvl3pPr>
      <a:lvl4pPr marL="1371634" algn="l" defTabSz="914423" rtl="0" eaLnBrk="1" latinLnBrk="0" hangingPunct="1">
        <a:defRPr sz="1801" kern="1200">
          <a:solidFill>
            <a:schemeClr val="tx1"/>
          </a:solidFill>
          <a:latin typeface="+mn-lt"/>
          <a:ea typeface="+mn-ea"/>
          <a:cs typeface="+mn-cs"/>
        </a:defRPr>
      </a:lvl4pPr>
      <a:lvl5pPr marL="1828846" algn="l" defTabSz="914423" rtl="0" eaLnBrk="1" latinLnBrk="0" hangingPunct="1">
        <a:defRPr sz="1801" kern="1200">
          <a:solidFill>
            <a:schemeClr val="tx1"/>
          </a:solidFill>
          <a:latin typeface="+mn-lt"/>
          <a:ea typeface="+mn-ea"/>
          <a:cs typeface="+mn-cs"/>
        </a:defRPr>
      </a:lvl5pPr>
      <a:lvl6pPr marL="2286057" algn="l" defTabSz="914423" rtl="0" eaLnBrk="1" latinLnBrk="0" hangingPunct="1">
        <a:defRPr sz="1801" kern="1200">
          <a:solidFill>
            <a:schemeClr val="tx1"/>
          </a:solidFill>
          <a:latin typeface="+mn-lt"/>
          <a:ea typeface="+mn-ea"/>
          <a:cs typeface="+mn-cs"/>
        </a:defRPr>
      </a:lvl6pPr>
      <a:lvl7pPr marL="2743269" algn="l" defTabSz="914423" rtl="0" eaLnBrk="1" latinLnBrk="0" hangingPunct="1">
        <a:defRPr sz="1801" kern="1200">
          <a:solidFill>
            <a:schemeClr val="tx1"/>
          </a:solidFill>
          <a:latin typeface="+mn-lt"/>
          <a:ea typeface="+mn-ea"/>
          <a:cs typeface="+mn-cs"/>
        </a:defRPr>
      </a:lvl7pPr>
      <a:lvl8pPr marL="3200480" algn="l" defTabSz="914423" rtl="0" eaLnBrk="1" latinLnBrk="0" hangingPunct="1">
        <a:defRPr sz="1801" kern="1200">
          <a:solidFill>
            <a:schemeClr val="tx1"/>
          </a:solidFill>
          <a:latin typeface="+mn-lt"/>
          <a:ea typeface="+mn-ea"/>
          <a:cs typeface="+mn-cs"/>
        </a:defRPr>
      </a:lvl8pPr>
      <a:lvl9pPr marL="3657691" algn="l" defTabSz="914423"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uk-visa-sponsorship-employers/apply-for-your-licence" TargetMode="External"/><Relationship Id="rId2" Type="http://schemas.openxmlformats.org/officeDocument/2006/relationships/hyperlink" Target="mailto:England.Intrecruitment@nhs.ne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assets.publishing.service.gov.uk/government/uploads/system/uploads/attachment_data/file/773738/Tier-2-5-sponsor-guidance_01-2019_v1.0_.pdf#page=36"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hyperlink" Target="https://www.points.homeoffice.gov.uk/gui-sponsor-jsf/Register/SponsorRegister.faces" TargetMode="Externa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png"/><Relationship Id="rId1" Type="http://schemas.openxmlformats.org/officeDocument/2006/relationships/slideLayout" Target="../slideLayouts/slideLayout6.xml"/><Relationship Id="rId5" Type="http://schemas.openxmlformats.org/officeDocument/2006/relationships/image" Target="../media/image17.jpg"/><Relationship Id="rId4" Type="http://schemas.openxmlformats.org/officeDocument/2006/relationships/hyperlink" Target="https://assets.publishing.service.gov.uk/government/uploads/system/uploads/attachment_data/file/672691/Appendix_A_01-2018_v1.0.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Businesshelpdesk@homeoffice.gsi.gov.uk" TargetMode="External"/><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A070E482-A125-4833-B712-67EC9E72E5F2}"/>
              </a:ext>
            </a:extLst>
          </p:cNvPr>
          <p:cNvSpPr>
            <a:spLocks noGrp="1"/>
          </p:cNvSpPr>
          <p:nvPr>
            <p:ph type="ctrTitle"/>
          </p:nvPr>
        </p:nvSpPr>
        <p:spPr>
          <a:xfrm>
            <a:off x="755928" y="2549670"/>
            <a:ext cx="7880071" cy="1034386"/>
          </a:xfrm>
        </p:spPr>
        <p:txBody>
          <a:bodyPr/>
          <a:lstStyle/>
          <a:p>
            <a:r>
              <a:rPr lang="en-GB" dirty="0"/>
              <a:t>BECOMING A TIER 2 VISA SPONSOR</a:t>
            </a:r>
          </a:p>
        </p:txBody>
      </p:sp>
      <p:sp>
        <p:nvSpPr>
          <p:cNvPr id="5" name="Subtitle 4">
            <a:extLst>
              <a:ext uri="{FF2B5EF4-FFF2-40B4-BE49-F238E27FC236}">
                <a16:creationId xmlns="" xmlns:a16="http://schemas.microsoft.com/office/drawing/2014/main" id="{F9E4C3DD-0C15-4059-95FA-4122D45E2BAB}"/>
              </a:ext>
            </a:extLst>
          </p:cNvPr>
          <p:cNvSpPr>
            <a:spLocks noGrp="1"/>
          </p:cNvSpPr>
          <p:nvPr>
            <p:ph type="subTitle" idx="1"/>
          </p:nvPr>
        </p:nvSpPr>
        <p:spPr/>
        <p:txBody>
          <a:bodyPr/>
          <a:lstStyle/>
          <a:p>
            <a:r>
              <a:rPr lang="en-GB" dirty="0"/>
              <a:t>A GUIDE FOR GP PRACTICES</a:t>
            </a:r>
          </a:p>
        </p:txBody>
      </p:sp>
      <p:sp>
        <p:nvSpPr>
          <p:cNvPr id="7" name="Text Placeholder 5">
            <a:extLst>
              <a:ext uri="{FF2B5EF4-FFF2-40B4-BE49-F238E27FC236}">
                <a16:creationId xmlns="" xmlns:a16="http://schemas.microsoft.com/office/drawing/2014/main" id="{CB69CF3D-3ED7-4E40-8980-547EF27F078A}"/>
              </a:ext>
            </a:extLst>
          </p:cNvPr>
          <p:cNvSpPr>
            <a:spLocks noGrp="1"/>
          </p:cNvSpPr>
          <p:nvPr>
            <p:ph type="body" sz="quarter" idx="13"/>
          </p:nvPr>
        </p:nvSpPr>
        <p:spPr>
          <a:xfrm>
            <a:off x="755848" y="5154943"/>
            <a:ext cx="3296841" cy="802656"/>
          </a:xfrm>
        </p:spPr>
        <p:txBody>
          <a:bodyPr/>
          <a:lstStyle/>
          <a:p>
            <a:r>
              <a:rPr lang="en-GB" dirty="0" smtClean="0"/>
              <a:t>December 2019</a:t>
            </a:r>
            <a:endParaRPr lang="en-GB" dirty="0" smtClean="0"/>
          </a:p>
          <a:p>
            <a:r>
              <a:rPr lang="en-GB" dirty="0" smtClean="0"/>
              <a:t>Guidance developed by the Department of Health and Social Care</a:t>
            </a:r>
            <a:endParaRPr lang="en-GB" dirty="0"/>
          </a:p>
        </p:txBody>
      </p:sp>
    </p:spTree>
    <p:extLst>
      <p:ext uri="{BB962C8B-B14F-4D97-AF65-F5344CB8AC3E}">
        <p14:creationId xmlns:p14="http://schemas.microsoft.com/office/powerpoint/2010/main" val="317683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Costs and reimbursement</a:t>
            </a:r>
            <a:endParaRPr lang="en-GB" dirty="0"/>
          </a:p>
        </p:txBody>
      </p:sp>
      <p:sp>
        <p:nvSpPr>
          <p:cNvPr id="6" name="Content Placeholder 2">
            <a:extLst>
              <a:ext uri="{FF2B5EF4-FFF2-40B4-BE49-F238E27FC236}">
                <a16:creationId xmlns="" xmlns:a16="http://schemas.microsoft.com/office/drawing/2014/main" id="{28731DC9-BC19-4A80-8032-549056BEA770}"/>
              </a:ext>
            </a:extLst>
          </p:cNvPr>
          <p:cNvSpPr>
            <a:spLocks noGrp="1"/>
          </p:cNvSpPr>
          <p:nvPr>
            <p:ph sz="half" idx="1"/>
          </p:nvPr>
        </p:nvSpPr>
        <p:spPr>
          <a:xfrm>
            <a:off x="589264" y="5715003"/>
            <a:ext cx="8288866" cy="804334"/>
          </a:xfrm>
        </p:spPr>
        <p:txBody>
          <a:bodyPr>
            <a:normAutofit/>
          </a:bodyPr>
          <a:lstStyle/>
          <a:p>
            <a:pPr fontAlgn="base"/>
            <a:endParaRPr lang="en-GB" sz="1600" b="0" dirty="0" smtClean="0"/>
          </a:p>
          <a:p>
            <a:pPr fontAlgn="base"/>
            <a:r>
              <a:rPr lang="en-GB" sz="1600" b="0" dirty="0" smtClean="0"/>
              <a:t>For </a:t>
            </a:r>
            <a:r>
              <a:rPr lang="en-GB" sz="1600" b="0" dirty="0"/>
              <a:t>more information on reimbursement please contact </a:t>
            </a:r>
            <a:r>
              <a:rPr lang="en-GB" sz="1600" b="0" dirty="0" smtClean="0">
                <a:hlinkClick r:id="rId2"/>
              </a:rPr>
              <a:t>England.Intrecruitment@nhs.net</a:t>
            </a:r>
            <a:endParaRPr lang="en-GB" sz="1600" b="0" dirty="0"/>
          </a:p>
        </p:txBody>
      </p:sp>
      <p:graphicFrame>
        <p:nvGraphicFramePr>
          <p:cNvPr id="9" name="Table 8"/>
          <p:cNvGraphicFramePr>
            <a:graphicFrameLocks noGrp="1"/>
          </p:cNvGraphicFramePr>
          <p:nvPr>
            <p:extLst>
              <p:ext uri="{D42A27DB-BD31-4B8C-83A1-F6EECF244321}">
                <p14:modId xmlns:p14="http://schemas.microsoft.com/office/powerpoint/2010/main" val="2674792754"/>
              </p:ext>
            </p:extLst>
          </p:nvPr>
        </p:nvGraphicFramePr>
        <p:xfrm>
          <a:off x="253998" y="961202"/>
          <a:ext cx="9406468" cy="5117149"/>
        </p:xfrm>
        <a:graphic>
          <a:graphicData uri="http://schemas.openxmlformats.org/drawingml/2006/table">
            <a:tbl>
              <a:tblPr/>
              <a:tblGrid>
                <a:gridCol w="2163516"/>
                <a:gridCol w="2360206"/>
                <a:gridCol w="2441373"/>
                <a:gridCol w="2441373"/>
              </a:tblGrid>
              <a:tr h="299303">
                <a:tc>
                  <a:txBody>
                    <a:bodyPr/>
                    <a:lstStyle/>
                    <a:p>
                      <a:pPr algn="l" fontAlgn="ctr"/>
                      <a:r>
                        <a:rPr lang="en-GB" sz="1100" b="1" i="0" u="none" strike="noStrike" dirty="0">
                          <a:solidFill>
                            <a:srgbClr val="000000"/>
                          </a:solidFill>
                          <a:effectLst/>
                          <a:latin typeface="Arial"/>
                        </a:rPr>
                        <a:t>Expense type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before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a:solidFill>
                            <a:srgbClr val="000000"/>
                          </a:solidFill>
                          <a:effectLst/>
                          <a:latin typeface="Arial"/>
                        </a:rPr>
                        <a:t>Cost incurred on and after 6 October 2019</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1" i="0" u="none" strike="noStrike" dirty="0" smtClean="0">
                          <a:solidFill>
                            <a:srgbClr val="000000"/>
                          </a:solidFill>
                          <a:effectLst/>
                          <a:latin typeface="Arial"/>
                        </a:rPr>
                        <a:t>Reimbursement</a:t>
                      </a:r>
                      <a:endParaRPr lang="en-GB" sz="1100" b="1"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33847">
                <a:tc>
                  <a:txBody>
                    <a:bodyPr/>
                    <a:lstStyle/>
                    <a:p>
                      <a:pPr algn="l" fontAlgn="ctr"/>
                      <a:r>
                        <a:rPr lang="en-GB" sz="1100" b="0" i="0" u="none" strike="noStrike" dirty="0">
                          <a:solidFill>
                            <a:srgbClr val="000000"/>
                          </a:solidFill>
                          <a:effectLst/>
                          <a:latin typeface="Arial"/>
                        </a:rPr>
                        <a:t>Tier 2 visa application costs for the sponsored GP and their family</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£704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Usually £464 per person, but variable dependent on circumstances. See </a:t>
                      </a:r>
                      <a:r>
                        <a:rPr lang="en-GB" sz="1100" b="0" i="0" u="none" strike="noStrike" dirty="0">
                          <a:solidFill>
                            <a:srgbClr val="4F81BD"/>
                          </a:solidFill>
                          <a:effectLst/>
                          <a:latin typeface="Arial"/>
                        </a:rPr>
                        <a:t>https://www.gov.uk/tier-2-general</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l" fontAlgn="ctr"/>
                      <a:r>
                        <a:rPr lang="en-GB" sz="1100" b="0" dirty="0" smtClean="0"/>
                        <a:t>NHS England &amp; NHS Improvement will reimburse </a:t>
                      </a:r>
                      <a:r>
                        <a:rPr lang="en-GB" sz="1100" b="0" dirty="0" smtClean="0"/>
                        <a:t>visa costs (</a:t>
                      </a:r>
                      <a:r>
                        <a:rPr lang="en-GB" sz="1100" b="0" dirty="0" smtClean="0"/>
                        <a:t>and</a:t>
                      </a:r>
                      <a:r>
                        <a:rPr lang="en-GB" sz="1100" b="0" baseline="0" dirty="0" smtClean="0"/>
                        <a:t> relocation where agreed)</a:t>
                      </a:r>
                      <a:r>
                        <a:rPr lang="en-GB" sz="1100" b="0" dirty="0" smtClean="0"/>
                        <a:t> </a:t>
                      </a:r>
                      <a:r>
                        <a:rPr lang="en-GB" sz="1100" b="0" dirty="0" smtClean="0"/>
                        <a:t>to </a:t>
                      </a:r>
                      <a:r>
                        <a:rPr lang="en-GB" sz="1100" b="0" dirty="0" smtClean="0"/>
                        <a:t>the doctor. Doctors must submit their claims to their employing practice, attaching proof of purchase, and funds will be approved by NHS England and sent to the to the practice via the relevant regional or local teams.</a:t>
                      </a:r>
                    </a:p>
                    <a:p>
                      <a:pPr algn="l" fontAlgn="ctr"/>
                      <a:endParaRPr lang="en-GB" sz="1100" b="0" dirty="0" smtClean="0"/>
                    </a:p>
                    <a:p>
                      <a:pPr algn="l" fontAlgn="ctr"/>
                      <a:r>
                        <a:rPr lang="en-GB" sz="1100" b="0" dirty="0" smtClean="0"/>
                        <a:t>Only costs that were incurred after 1 June 2018 will be reimbursed.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33847">
                <a:tc>
                  <a:txBody>
                    <a:bodyPr/>
                    <a:lstStyle/>
                    <a:p>
                      <a:pPr algn="l" fontAlgn="ctr"/>
                      <a:r>
                        <a:rPr lang="en-GB" sz="1100" b="0" i="0" u="none" strike="noStrike" dirty="0">
                          <a:solidFill>
                            <a:srgbClr val="000000"/>
                          </a:solidFill>
                          <a:effectLst/>
                          <a:latin typeface="Arial"/>
                        </a:rPr>
                        <a:t>Relocation costs for the sponsored GP and immediate family</a:t>
                      </a:r>
                      <a:r>
                        <a:rPr lang="en-GB" sz="1100" b="0" i="0" u="none" strike="noStrike" dirty="0" smtClean="0">
                          <a:solidFill>
                            <a:srgbClr val="000000"/>
                          </a:solidFill>
                          <a:effectLst/>
                          <a:latin typeface="Arial"/>
                        </a:rPr>
                        <a:t>.</a:t>
                      </a:r>
                    </a:p>
                    <a:p>
                      <a:pPr algn="l" fontAlgn="ctr"/>
                      <a:r>
                        <a:rPr lang="en-GB" sz="1100" b="0" i="0" u="none" strike="noStrike" dirty="0">
                          <a:solidFill>
                            <a:srgbClr val="000000"/>
                          </a:solidFill>
                          <a:effectLst/>
                          <a:latin typeface="Arial"/>
                        </a:rPr>
                        <a:t/>
                      </a:r>
                      <a:br>
                        <a:rPr lang="en-GB" sz="1100" b="0" i="0" u="none" strike="noStrike" dirty="0">
                          <a:solidFill>
                            <a:srgbClr val="000000"/>
                          </a:solidFill>
                          <a:effectLst/>
                          <a:latin typeface="Arial"/>
                        </a:rPr>
                      </a:br>
                      <a:r>
                        <a:rPr lang="en-GB" sz="1100" b="0" i="0" u="none" strike="noStrike" dirty="0">
                          <a:solidFill>
                            <a:srgbClr val="000000"/>
                          </a:solidFill>
                          <a:effectLst/>
                          <a:latin typeface="Arial"/>
                        </a:rPr>
                        <a:t>Family is classed as those that will live at the </a:t>
                      </a:r>
                      <a:r>
                        <a:rPr lang="en-GB" sz="1100" b="0" i="0" u="none" strike="noStrike" dirty="0" smtClean="0">
                          <a:solidFill>
                            <a:srgbClr val="000000"/>
                          </a:solidFill>
                          <a:effectLst/>
                          <a:latin typeface="Arial"/>
                        </a:rPr>
                        <a:t>GP’s </a:t>
                      </a:r>
                      <a:r>
                        <a:rPr lang="en-GB" sz="1100" b="0" i="0" u="none" strike="noStrike" dirty="0">
                          <a:solidFill>
                            <a:srgbClr val="000000"/>
                          </a:solidFill>
                          <a:effectLst/>
                          <a:latin typeface="Arial"/>
                        </a:rPr>
                        <a:t>home address in England</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Up to £5000</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dirty="0" smtClean="0"/>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81650">
                <a:tc>
                  <a:txBody>
                    <a:bodyPr/>
                    <a:lstStyle/>
                    <a:p>
                      <a:pPr algn="l" fontAlgn="ctr"/>
                      <a:r>
                        <a:rPr lang="en-GB" sz="1100" b="0" i="0" u="none" strike="noStrike" dirty="0" smtClean="0">
                          <a:solidFill>
                            <a:srgbClr val="000000"/>
                          </a:solidFill>
                          <a:effectLst/>
                          <a:latin typeface="Arial"/>
                        </a:rPr>
                        <a:t>Tier</a:t>
                      </a:r>
                      <a:r>
                        <a:rPr lang="en-GB" sz="1100" b="0" i="0" u="none" strike="noStrike" baseline="0" dirty="0" smtClean="0">
                          <a:solidFill>
                            <a:srgbClr val="000000"/>
                          </a:solidFill>
                          <a:effectLst/>
                          <a:latin typeface="Arial"/>
                        </a:rPr>
                        <a:t> 2 Sponsorship Licence </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smtClean="0">
                          <a:solidFill>
                            <a:srgbClr val="000000"/>
                          </a:solidFill>
                          <a:effectLst/>
                          <a:latin typeface="Arial"/>
                        </a:rPr>
                        <a:t>£536</a:t>
                      </a:r>
                      <a:r>
                        <a:rPr lang="it-IT" sz="1100" b="0" i="0" u="none" strike="noStrike" baseline="0" dirty="0" smtClean="0">
                          <a:solidFill>
                            <a:srgbClr val="000000"/>
                          </a:solidFill>
                          <a:effectLst/>
                          <a:latin typeface="Arial"/>
                        </a:rPr>
                        <a:t> for small sponsors</a:t>
                      </a:r>
                    </a:p>
                    <a:p>
                      <a:pPr algn="l" fontAlgn="ctr"/>
                      <a:r>
                        <a:rPr lang="it-IT" sz="1100" b="0" i="0" u="none" strike="noStrike" baseline="0" dirty="0" smtClean="0">
                          <a:solidFill>
                            <a:srgbClr val="000000"/>
                          </a:solidFill>
                          <a:effectLst/>
                          <a:latin typeface="Arial"/>
                        </a:rPr>
                        <a:t>£1,476 for medium and large sponsors</a:t>
                      </a:r>
                    </a:p>
                    <a:p>
                      <a:pPr algn="l" fontAlgn="ctr"/>
                      <a:r>
                        <a:rPr lang="it-IT" sz="1100" b="0" i="0" u="none" strike="noStrike" dirty="0" smtClean="0">
                          <a:solidFill>
                            <a:srgbClr val="000000"/>
                          </a:solidFill>
                          <a:effectLst/>
                          <a:latin typeface="+mn-lt"/>
                          <a:hlinkClick r:id="rId3"/>
                        </a:rPr>
                        <a:t>https://www.gov.uk/uk-visa-sponsorship-employers/apply-for-your-licence</a:t>
                      </a:r>
                      <a:r>
                        <a:rPr lang="it-IT" sz="1100" b="0" i="0" u="none" strike="noStrike" dirty="0" smtClean="0">
                          <a:solidFill>
                            <a:srgbClr val="000000"/>
                          </a:solidFill>
                          <a:effectLst/>
                          <a:latin typeface="+mn-lt"/>
                        </a:rPr>
                        <a:t> </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smtClean="0">
                          <a:solidFill>
                            <a:srgbClr val="000000"/>
                          </a:solidFill>
                          <a:effectLst/>
                          <a:latin typeface="+mn-lt"/>
                        </a:rPr>
                        <a:t>£536 for small sponsors</a:t>
                      </a:r>
                    </a:p>
                    <a:p>
                      <a:pPr algn="l" fontAlgn="ctr"/>
                      <a:r>
                        <a:rPr lang="en-GB" sz="1100" b="0" i="0" u="none" strike="noStrike" dirty="0" smtClean="0">
                          <a:solidFill>
                            <a:srgbClr val="000000"/>
                          </a:solidFill>
                          <a:effectLst/>
                          <a:latin typeface="+mn-lt"/>
                        </a:rPr>
                        <a:t>£1,476 for medium and large sponsors</a:t>
                      </a:r>
                    </a:p>
                    <a:p>
                      <a:pPr algn="l" fontAlgn="ctr"/>
                      <a:r>
                        <a:rPr lang="en-GB" sz="1100" b="0" i="0" u="none" strike="noStrike" dirty="0" smtClean="0">
                          <a:solidFill>
                            <a:srgbClr val="000000"/>
                          </a:solidFill>
                          <a:effectLst/>
                          <a:latin typeface="+mn-lt"/>
                          <a:hlinkClick r:id="rId3"/>
                        </a:rPr>
                        <a:t>https://www.gov.uk/uk-visa-sponsorship-employers/apply-for-your-licence</a:t>
                      </a:r>
                      <a:endParaRPr lang="en-GB" sz="1100" b="0" i="0" u="none" strike="noStrike" dirty="0" smtClean="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l" fontAlgn="ctr"/>
                      <a:r>
                        <a:rPr lang="en-GB" sz="1100" b="0" i="0" u="none" strike="noStrike" dirty="0" smtClean="0">
                          <a:solidFill>
                            <a:srgbClr val="000000"/>
                          </a:solidFill>
                          <a:effectLst/>
                          <a:latin typeface="+mn-lt"/>
                        </a:rPr>
                        <a:t>NHS England &amp; NHS Improvement will only meet any costs that were incurred after </a:t>
                      </a:r>
                      <a:r>
                        <a:rPr lang="en-GB" sz="1100" b="1" i="0" u="none" strike="noStrike" dirty="0" smtClean="0">
                          <a:solidFill>
                            <a:srgbClr val="000000"/>
                          </a:solidFill>
                          <a:effectLst/>
                          <a:latin typeface="+mn-lt"/>
                        </a:rPr>
                        <a:t>1 June 2018 up until 31st March 2020. Practices will need to self fund after this date.</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84853">
                <a:tc>
                  <a:txBody>
                    <a:bodyPr/>
                    <a:lstStyle/>
                    <a:p>
                      <a:pPr algn="l" fontAlgn="ctr"/>
                      <a:r>
                        <a:rPr lang="en-GB" sz="1100" b="0" i="0" u="none" strike="noStrike" dirty="0">
                          <a:solidFill>
                            <a:srgbClr val="000000"/>
                          </a:solidFill>
                          <a:effectLst/>
                          <a:latin typeface="Arial"/>
                        </a:rPr>
                        <a:t>Certificate of Sponsorship costs </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a:t>
                      </a:r>
                      <a:r>
                        <a:rPr lang="it-IT" sz="1100" b="0" i="0" u="none" strike="noStrike" dirty="0" smtClean="0">
                          <a:solidFill>
                            <a:srgbClr val="000000"/>
                          </a:solidFill>
                          <a:effectLst/>
                          <a:latin typeface="Arial"/>
                        </a:rPr>
                        <a:t>certificate. See</a:t>
                      </a:r>
                      <a:r>
                        <a:rPr lang="it-IT" sz="1100" b="0" i="0" u="none" strike="noStrike" dirty="0">
                          <a:solidFill>
                            <a:srgbClr val="000000"/>
                          </a:solidFill>
                          <a:effectLst/>
                          <a:latin typeface="Arial"/>
                        </a:rPr>
                        <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it-IT" sz="1100" b="0" i="0" u="none" strike="noStrike" dirty="0">
                          <a:solidFill>
                            <a:srgbClr val="000000"/>
                          </a:solidFill>
                          <a:effectLst/>
                          <a:latin typeface="Arial"/>
                        </a:rPr>
                        <a:t>£199 per </a:t>
                      </a:r>
                      <a:r>
                        <a:rPr lang="it-IT" sz="1100" b="0" i="0" u="none" strike="noStrike" dirty="0" smtClean="0">
                          <a:solidFill>
                            <a:srgbClr val="000000"/>
                          </a:solidFill>
                          <a:effectLst/>
                          <a:latin typeface="Arial"/>
                        </a:rPr>
                        <a:t>certificate. See</a:t>
                      </a:r>
                      <a:r>
                        <a:rPr lang="it-IT" sz="1100" b="0" i="0" u="none" strike="noStrike" dirty="0">
                          <a:solidFill>
                            <a:srgbClr val="000000"/>
                          </a:solidFill>
                          <a:effectLst/>
                          <a:latin typeface="Arial"/>
                        </a:rPr>
                        <a:t/>
                      </a:r>
                      <a:br>
                        <a:rPr lang="it-IT" sz="1100" b="0" i="0" u="none" strike="noStrike" dirty="0">
                          <a:solidFill>
                            <a:srgbClr val="000000"/>
                          </a:solidFill>
                          <a:effectLst/>
                          <a:latin typeface="Arial"/>
                        </a:rPr>
                      </a:br>
                      <a:r>
                        <a:rPr lang="it-IT" sz="1100" b="0" i="0" u="none" strike="noStrike" dirty="0">
                          <a:solidFill>
                            <a:srgbClr val="4F81BD"/>
                          </a:solidFill>
                          <a:effectLst/>
                          <a:latin typeface="Arial"/>
                        </a:rPr>
                        <a:t>https://www.gov.uk/uk-visa-sponsorship-employers/sponsorship-certificates</a:t>
                      </a:r>
                      <a:endParaRPr lang="it-IT"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smtClean="0">
                        <a:solidFill>
                          <a:srgbClr val="000000"/>
                        </a:solidFill>
                        <a:effectLst/>
                        <a:latin typeface="+mn-lt"/>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955769">
                <a:tc>
                  <a:txBody>
                    <a:bodyPr/>
                    <a:lstStyle/>
                    <a:p>
                      <a:pPr algn="l" fontAlgn="ctr"/>
                      <a:r>
                        <a:rPr lang="en-GB" sz="1100" b="0" i="0" u="none" strike="noStrike" dirty="0">
                          <a:solidFill>
                            <a:srgbClr val="000000"/>
                          </a:solidFill>
                          <a:effectLst/>
                          <a:latin typeface="Arial"/>
                        </a:rPr>
                        <a:t>The first 2 years of the Immigration Skills Charge for any GP employed and sponsored on a tier 2 visa</a:t>
                      </a: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a:t>
                      </a:r>
                      <a:r>
                        <a:rPr lang="en-GB" sz="1100" b="0" i="0" u="none" strike="noStrike" kern="1200" dirty="0" smtClean="0">
                          <a:solidFill>
                            <a:srgbClr val="000000"/>
                          </a:solidFill>
                          <a:effectLst/>
                          <a:latin typeface="Arial"/>
                          <a:ea typeface="+mn-ea"/>
                          <a:cs typeface="+mn-cs"/>
                        </a:rPr>
                        <a:t>sponsors. See</a:t>
                      </a:r>
                      <a:r>
                        <a:rPr lang="en-GB" sz="1100" b="0" i="0" u="none" strike="noStrike" dirty="0">
                          <a:solidFill>
                            <a:srgbClr val="4F81BD"/>
                          </a:solidFill>
                          <a:effectLst/>
                          <a:latin typeface="Arial"/>
                        </a:rPr>
                        <a:t/>
                      </a:r>
                      <a:br>
                        <a:rPr lang="en-GB" sz="1100" b="0" i="0" u="none" strike="noStrike" dirty="0">
                          <a:solidFill>
                            <a:srgbClr val="4F81BD"/>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1100" b="0" i="0" u="none" strike="noStrike" dirty="0">
                          <a:solidFill>
                            <a:srgbClr val="000000"/>
                          </a:solidFill>
                          <a:effectLst/>
                          <a:latin typeface="Arial"/>
                        </a:rPr>
                        <a:t>£728 for small sponsors; £2,000 for medium or large </a:t>
                      </a:r>
                      <a:r>
                        <a:rPr lang="en-GB" sz="1100" b="0" i="0" u="none" strike="noStrike" dirty="0" smtClean="0">
                          <a:solidFill>
                            <a:srgbClr val="000000"/>
                          </a:solidFill>
                          <a:effectLst/>
                          <a:latin typeface="Arial"/>
                        </a:rPr>
                        <a:t>sponsors. See</a:t>
                      </a:r>
                      <a:r>
                        <a:rPr lang="en-GB" sz="1100" b="0" i="0" u="none" strike="noStrike" dirty="0">
                          <a:solidFill>
                            <a:srgbClr val="000000"/>
                          </a:solidFill>
                          <a:effectLst/>
                          <a:latin typeface="Arial"/>
                        </a:rPr>
                        <a:t/>
                      </a:r>
                      <a:br>
                        <a:rPr lang="en-GB" sz="1100" b="0" i="0" u="none" strike="noStrike" dirty="0">
                          <a:solidFill>
                            <a:srgbClr val="000000"/>
                          </a:solidFill>
                          <a:effectLst/>
                          <a:latin typeface="Arial"/>
                        </a:rPr>
                      </a:br>
                      <a:r>
                        <a:rPr lang="en-GB" sz="1100" b="0" i="0" u="none" strike="noStrike" dirty="0">
                          <a:solidFill>
                            <a:srgbClr val="4F81BD"/>
                          </a:solidFill>
                          <a:effectLst/>
                          <a:latin typeface="Arial"/>
                        </a:rPr>
                        <a:t>https://www.gov.uk/uk-visa-sponsorship-employers/immigration-skills-charge</a:t>
                      </a: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l" fontAlgn="ctr"/>
                      <a:endParaRPr lang="en-GB" sz="1100" b="0" i="0" u="none" strike="noStrike" dirty="0">
                        <a:solidFill>
                          <a:srgbClr val="000000"/>
                        </a:solidFill>
                        <a:effectLst/>
                        <a:latin typeface="Arial"/>
                      </a:endParaRPr>
                    </a:p>
                  </a:txBody>
                  <a:tcPr marL="9360" marR="9360" marT="93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50910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 xmlns:a16="http://schemas.microsoft.com/office/drawing/2014/main" id="{5E309BCE-BF40-469D-BE38-3EFC66BEC3D3}"/>
              </a:ext>
            </a:extLst>
          </p:cNvPr>
          <p:cNvSpPr>
            <a:spLocks noGrp="1"/>
          </p:cNvSpPr>
          <p:nvPr>
            <p:ph sz="half" idx="1"/>
          </p:nvPr>
        </p:nvSpPr>
        <p:spPr>
          <a:xfrm>
            <a:off x="278852" y="1494591"/>
            <a:ext cx="4533750" cy="4711418"/>
          </a:xfrm>
        </p:spPr>
        <p:txBody>
          <a:bodyPr>
            <a:normAutofit fontScale="25000" lnSpcReduction="20000"/>
          </a:bodyPr>
          <a:lstStyle/>
          <a:p>
            <a:pPr>
              <a:lnSpc>
                <a:spcPct val="110000"/>
              </a:lnSpc>
            </a:pPr>
            <a:r>
              <a:rPr lang="en-GB" sz="4400" b="0" dirty="0"/>
              <a:t>If you want to recruit a GP from outside the EU, it is highly likely they will require a Tier 2 visa and that you will need to sponsor them. This ensures: </a:t>
            </a:r>
          </a:p>
          <a:p>
            <a:pPr marL="342900" indent="-342900">
              <a:lnSpc>
                <a:spcPct val="110000"/>
              </a:lnSpc>
              <a:buFont typeface="+mj-lt"/>
              <a:buAutoNum type="arabicPeriod"/>
            </a:pPr>
            <a:r>
              <a:rPr lang="en-GB" sz="4400" b="0" dirty="0"/>
              <a:t>The Home Office knows they have secured a job in the UK; and </a:t>
            </a:r>
          </a:p>
          <a:p>
            <a:pPr marL="342900" indent="-342900">
              <a:lnSpc>
                <a:spcPct val="110000"/>
              </a:lnSpc>
              <a:buFont typeface="+mj-lt"/>
              <a:buAutoNum type="arabicPeriod"/>
            </a:pPr>
            <a:r>
              <a:rPr lang="en-GB" sz="4400" b="0" dirty="0"/>
              <a:t>That an employer is able to take responsibility for them while they are here.</a:t>
            </a:r>
          </a:p>
          <a:p>
            <a:pPr>
              <a:lnSpc>
                <a:spcPct val="110000"/>
              </a:lnSpc>
            </a:pPr>
            <a:r>
              <a:rPr lang="en-GB" sz="4400" b="0" dirty="0"/>
              <a:t>To do this, GP practices will need a sponsorship licence.  This process is not complex but the guidance around it is and can be very off-putting. This is because the official Home Office guidance needs to cover every sector in the economy, along with every possible scenario.</a:t>
            </a:r>
          </a:p>
          <a:p>
            <a:pPr>
              <a:lnSpc>
                <a:spcPct val="110000"/>
              </a:lnSpc>
            </a:pPr>
            <a:r>
              <a:rPr lang="en-GB" sz="4400" b="0" dirty="0"/>
              <a:t>This guide is a simplified version that should help you:</a:t>
            </a:r>
          </a:p>
          <a:p>
            <a:pPr marL="342900" lvl="0" indent="-342900">
              <a:lnSpc>
                <a:spcPct val="110000"/>
              </a:lnSpc>
              <a:buFont typeface="+mj-lt"/>
              <a:buAutoNum type="arabicPeriod"/>
            </a:pPr>
            <a:r>
              <a:rPr lang="en-GB" sz="4400" b="0" dirty="0"/>
              <a:t>Complete the online registration process; and</a:t>
            </a:r>
          </a:p>
          <a:p>
            <a:pPr marL="342900" lvl="0" indent="-342900">
              <a:lnSpc>
                <a:spcPct val="110000"/>
              </a:lnSpc>
              <a:buFont typeface="+mj-lt"/>
              <a:buAutoNum type="arabicPeriod"/>
            </a:pPr>
            <a:r>
              <a:rPr lang="en-GB" sz="4400" b="0" dirty="0"/>
              <a:t>Identify the right documents you’ll need to send to the Home Office as part of your registration.</a:t>
            </a:r>
          </a:p>
          <a:p>
            <a:pPr lvl="0">
              <a:lnSpc>
                <a:spcPct val="110000"/>
              </a:lnSpc>
            </a:pPr>
            <a:r>
              <a:rPr lang="en-GB" sz="4400" dirty="0"/>
              <a:t>Please note, we have only provided guidance on the questions which we think will be the most difficult to answer, not the entire application form. We have indicated which part of the process is being described on each slide.</a:t>
            </a:r>
          </a:p>
          <a:p>
            <a:pPr>
              <a:lnSpc>
                <a:spcPct val="110000"/>
              </a:lnSpc>
            </a:pPr>
            <a:r>
              <a:rPr lang="en-GB" sz="4400" b="0" dirty="0"/>
              <a:t>This guidance does not replace official Home Office guidance, but should help you get through the registration process with ease.</a:t>
            </a:r>
          </a:p>
          <a:p>
            <a:pPr>
              <a:lnSpc>
                <a:spcPct val="110000"/>
              </a:lnSpc>
            </a:pPr>
            <a:r>
              <a:rPr lang="en-GB" sz="4400" b="0" dirty="0"/>
              <a:t>Let’s get started…</a:t>
            </a:r>
          </a:p>
          <a:p>
            <a:endParaRPr lang="en-GB" dirty="0"/>
          </a:p>
        </p:txBody>
      </p:sp>
      <p:pic>
        <p:nvPicPr>
          <p:cNvPr id="9" name="Content Placeholder 8">
            <a:extLst>
              <a:ext uri="{FF2B5EF4-FFF2-40B4-BE49-F238E27FC236}">
                <a16:creationId xmlns="" xmlns:a16="http://schemas.microsoft.com/office/drawing/2014/main" id="{745F8E29-45E0-4F06-8C51-097B6E34BDE3}"/>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27501" y="1439863"/>
            <a:ext cx="3392861" cy="4711700"/>
          </a:xfrm>
        </p:spPr>
      </p:pic>
      <p:sp>
        <p:nvSpPr>
          <p:cNvPr id="10" name="Title 4">
            <a:extLst>
              <a:ext uri="{FF2B5EF4-FFF2-40B4-BE49-F238E27FC236}">
                <a16:creationId xmlns="" xmlns:a16="http://schemas.microsoft.com/office/drawing/2014/main" id="{E6961BA0-DB6D-4443-9111-19E2E4C97FF0}"/>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Introduction to becoming a sponsor</a:t>
            </a:r>
          </a:p>
        </p:txBody>
      </p:sp>
    </p:spTree>
    <p:extLst>
      <p:ext uri="{BB962C8B-B14F-4D97-AF65-F5344CB8AC3E}">
        <p14:creationId xmlns:p14="http://schemas.microsoft.com/office/powerpoint/2010/main" val="89154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41A5D2F-2C2F-4051-992C-4495ACDD5C18}"/>
              </a:ext>
            </a:extLst>
          </p:cNvPr>
          <p:cNvSpPr>
            <a:spLocks noGrp="1"/>
          </p:cNvSpPr>
          <p:nvPr>
            <p:ph sz="half" idx="1"/>
          </p:nvPr>
        </p:nvSpPr>
        <p:spPr>
          <a:xfrm>
            <a:off x="244581" y="1035543"/>
            <a:ext cx="4572798" cy="4711418"/>
          </a:xfrm>
        </p:spPr>
        <p:txBody>
          <a:bodyPr>
            <a:noAutofit/>
          </a:bodyPr>
          <a:lstStyle/>
          <a:p>
            <a:pPr algn="ctr">
              <a:lnSpc>
                <a:spcPct val="110000"/>
              </a:lnSpc>
            </a:pPr>
            <a:r>
              <a:rPr lang="en-GB" sz="1100" u="sng" dirty="0"/>
              <a:t>DOCUMENTS</a:t>
            </a:r>
          </a:p>
          <a:p>
            <a:pPr>
              <a:lnSpc>
                <a:spcPct val="110000"/>
              </a:lnSpc>
            </a:pPr>
            <a:r>
              <a:rPr lang="en-GB" sz="1100" b="0" dirty="0" smtClean="0"/>
              <a:t>It </a:t>
            </a:r>
            <a:r>
              <a:rPr lang="en-GB" sz="1100" b="0" dirty="0"/>
              <a:t>can be difficult to identify which documents you need to provide to the Home Office.  A simplified list is below.  These documents are just designed to prove you’re a legitimate employer.</a:t>
            </a:r>
          </a:p>
          <a:p>
            <a:pPr>
              <a:lnSpc>
                <a:spcPct val="110000"/>
              </a:lnSpc>
            </a:pPr>
            <a:r>
              <a:rPr lang="en-GB" sz="1100" dirty="0"/>
              <a:t>Mandatory documents:</a:t>
            </a:r>
          </a:p>
          <a:p>
            <a:pPr marL="457200" indent="-457200">
              <a:lnSpc>
                <a:spcPct val="110000"/>
              </a:lnSpc>
              <a:buFont typeface="+mj-lt"/>
              <a:buAutoNum type="arabicPeriod"/>
            </a:pPr>
            <a:r>
              <a:rPr lang="en-GB" sz="1100" dirty="0"/>
              <a:t>Corporate/Business Bank Statement</a:t>
            </a:r>
            <a:r>
              <a:rPr lang="en-GB" sz="1100" b="0" dirty="0"/>
              <a:t>;</a:t>
            </a:r>
          </a:p>
          <a:p>
            <a:pPr marL="457200" indent="-457200">
              <a:lnSpc>
                <a:spcPct val="110000"/>
              </a:lnSpc>
              <a:buFont typeface="+mj-lt"/>
              <a:buAutoNum type="arabicPeriod"/>
            </a:pPr>
            <a:r>
              <a:rPr lang="en-GB" sz="1100" dirty="0"/>
              <a:t>Employers Liability Insurance Certificate</a:t>
            </a:r>
            <a:r>
              <a:rPr lang="en-GB" sz="1100" b="0" dirty="0"/>
              <a:t>; and</a:t>
            </a:r>
          </a:p>
          <a:p>
            <a:pPr marL="457200" indent="-457200">
              <a:lnSpc>
                <a:spcPct val="110000"/>
              </a:lnSpc>
              <a:buFont typeface="+mj-lt"/>
              <a:buAutoNum type="arabicPeriod"/>
            </a:pPr>
            <a:r>
              <a:rPr lang="en-GB" sz="1100" dirty="0"/>
              <a:t>CQC registration document</a:t>
            </a:r>
            <a:r>
              <a:rPr lang="en-GB" sz="1100" b="0" dirty="0"/>
              <a:t>. </a:t>
            </a:r>
          </a:p>
          <a:p>
            <a:pPr>
              <a:lnSpc>
                <a:spcPct val="110000"/>
              </a:lnSpc>
            </a:pPr>
            <a:r>
              <a:rPr lang="en-GB" sz="1100" dirty="0"/>
              <a:t>Any </a:t>
            </a:r>
            <a:r>
              <a:rPr lang="en-GB" sz="1100" u="sng" dirty="0"/>
              <a:t>2 further </a:t>
            </a:r>
            <a:r>
              <a:rPr lang="en-GB" sz="1100" dirty="0"/>
              <a:t>documents from the following list:</a:t>
            </a:r>
          </a:p>
          <a:p>
            <a:pPr marL="457200" indent="-457200">
              <a:lnSpc>
                <a:spcPct val="110000"/>
              </a:lnSpc>
              <a:buFont typeface="+mj-lt"/>
              <a:buAutoNum type="arabicPeriod"/>
            </a:pPr>
            <a:r>
              <a:rPr lang="en-GB" sz="1100" b="0" dirty="0"/>
              <a:t>HMRC Registration – PAYE Reference Number/Account Office Reference Number</a:t>
            </a:r>
          </a:p>
          <a:p>
            <a:pPr marL="457200" indent="-457200">
              <a:lnSpc>
                <a:spcPct val="110000"/>
              </a:lnSpc>
              <a:buFont typeface="+mj-lt"/>
              <a:buAutoNum type="arabicPeriod"/>
            </a:pPr>
            <a:r>
              <a:rPr lang="en-GB" sz="1100" b="0" dirty="0"/>
              <a:t>Proof of business premises ownership/Fixed Assets ownership/Lease</a:t>
            </a:r>
          </a:p>
          <a:p>
            <a:pPr marL="457200" lvl="0" indent="-457200">
              <a:lnSpc>
                <a:spcPct val="110000"/>
              </a:lnSpc>
              <a:buFont typeface="+mj-lt"/>
              <a:buAutoNum type="arabicPeriod"/>
            </a:pPr>
            <a:r>
              <a:rPr lang="en-GB" sz="1100" b="0" dirty="0"/>
              <a:t>Supporting letter from your bank manager</a:t>
            </a:r>
          </a:p>
          <a:p>
            <a:pPr marL="457200" lvl="0" indent="-457200">
              <a:lnSpc>
                <a:spcPct val="110000"/>
              </a:lnSpc>
              <a:buFont typeface="+mj-lt"/>
              <a:buAutoNum type="arabicPeriod"/>
            </a:pPr>
            <a:r>
              <a:rPr lang="en-GB" sz="1100" b="0" dirty="0"/>
              <a:t>HMRC Registration – VAT</a:t>
            </a:r>
          </a:p>
          <a:p>
            <a:pPr marL="457200" lvl="0" indent="-457200">
              <a:lnSpc>
                <a:spcPct val="110000"/>
              </a:lnSpc>
              <a:buFont typeface="+mj-lt"/>
              <a:buAutoNum type="arabicPeriod"/>
            </a:pPr>
            <a:r>
              <a:rPr lang="en-GB" sz="1100" b="0" dirty="0"/>
              <a:t>HMRC Company Tax Forms CT603 AND CT600</a:t>
            </a:r>
          </a:p>
          <a:p>
            <a:pPr lvl="0">
              <a:lnSpc>
                <a:spcPct val="110000"/>
              </a:lnSpc>
            </a:pPr>
            <a:r>
              <a:rPr lang="en-GB" sz="1100" dirty="0"/>
              <a:t>You will also need the GMC registration details of the senior partner of the GP practice, and your RCGP registration details if you are a teaching practice</a:t>
            </a:r>
            <a:r>
              <a:rPr lang="en-GB" sz="1100" b="0" dirty="0"/>
              <a:t>.</a:t>
            </a:r>
          </a:p>
        </p:txBody>
      </p:sp>
      <p:sp>
        <p:nvSpPr>
          <p:cNvPr id="4" name="Content Placeholder 3">
            <a:extLst>
              <a:ext uri="{FF2B5EF4-FFF2-40B4-BE49-F238E27FC236}">
                <a16:creationId xmlns="" xmlns:a16="http://schemas.microsoft.com/office/drawing/2014/main" id="{AC689084-9142-4B1F-BB20-4C2D1DC910EA}"/>
              </a:ext>
            </a:extLst>
          </p:cNvPr>
          <p:cNvSpPr>
            <a:spLocks noGrp="1"/>
          </p:cNvSpPr>
          <p:nvPr>
            <p:ph sz="half" idx="2"/>
          </p:nvPr>
        </p:nvSpPr>
        <p:spPr>
          <a:xfrm>
            <a:off x="4954420" y="1026201"/>
            <a:ext cx="4533750" cy="4711418"/>
          </a:xfrm>
        </p:spPr>
        <p:txBody>
          <a:bodyPr>
            <a:normAutofit lnSpcReduction="10000"/>
          </a:bodyPr>
          <a:lstStyle/>
          <a:p>
            <a:pPr algn="ctr"/>
            <a:r>
              <a:rPr lang="en-GB" sz="1100" u="sng" dirty="0"/>
              <a:t>KEY PEOPLE</a:t>
            </a:r>
          </a:p>
          <a:p>
            <a:pPr>
              <a:lnSpc>
                <a:spcPct val="100000"/>
              </a:lnSpc>
            </a:pPr>
            <a:r>
              <a:rPr lang="en-GB" sz="1100" b="0" dirty="0"/>
              <a:t>In order to complete an application, you will need to assign three key roles to manage your sponsorship process. </a:t>
            </a:r>
            <a:r>
              <a:rPr lang="en-GB" sz="1100" b="0" u="sng" dirty="0"/>
              <a:t>These roles can all be filled be the same person </a:t>
            </a:r>
            <a:r>
              <a:rPr lang="en-GB" sz="1100" b="0" dirty="0"/>
              <a:t>if you want. These roles are:</a:t>
            </a:r>
          </a:p>
          <a:p>
            <a:pPr marL="457200" indent="-457200">
              <a:lnSpc>
                <a:spcPct val="100000"/>
              </a:lnSpc>
              <a:buFont typeface="+mj-lt"/>
              <a:buAutoNum type="arabicPeriod"/>
            </a:pPr>
            <a:r>
              <a:rPr lang="en-GB" sz="1100" b="0" dirty="0"/>
              <a:t>Authorising officer (</a:t>
            </a:r>
            <a:r>
              <a:rPr lang="en-GB" sz="1100" dirty="0"/>
              <a:t>AO</a:t>
            </a:r>
            <a:r>
              <a:rPr lang="en-GB" sz="1100" b="0" dirty="0"/>
              <a:t>) – this will be your most senior person responsible for the recruitment of all migrant workers and ensuring that all of your sponsor duties are met.</a:t>
            </a:r>
          </a:p>
          <a:p>
            <a:pPr marL="457200" indent="-457200">
              <a:lnSpc>
                <a:spcPct val="100000"/>
              </a:lnSpc>
              <a:buFont typeface="+mj-lt"/>
              <a:buAutoNum type="arabicPeriod"/>
            </a:pPr>
            <a:r>
              <a:rPr lang="en-GB" sz="1100" b="0" dirty="0"/>
              <a:t>Key contact – this person will act as the main contact between the Home Office and the practice. </a:t>
            </a:r>
          </a:p>
          <a:p>
            <a:pPr marL="457200" indent="-457200">
              <a:lnSpc>
                <a:spcPct val="100000"/>
              </a:lnSpc>
              <a:buFont typeface="+mj-lt"/>
              <a:buAutoNum type="arabicPeriod"/>
            </a:pPr>
            <a:r>
              <a:rPr lang="en-GB" sz="1100" b="0" dirty="0"/>
              <a:t>Level 1 user – this person will carry out your day-today sponsorship activities. </a:t>
            </a:r>
          </a:p>
          <a:p>
            <a:pPr marL="457200" indent="-457200">
              <a:lnSpc>
                <a:spcPct val="100000"/>
              </a:lnSpc>
              <a:buFont typeface="+mj-lt"/>
              <a:buAutoNum type="arabicPeriod"/>
            </a:pPr>
            <a:r>
              <a:rPr lang="en-GB" sz="1100" b="0" dirty="0"/>
              <a:t>Level 2 user – this is an optional role and you do not need to initially assign it (typically used by very large employers). </a:t>
            </a:r>
          </a:p>
          <a:p>
            <a:pPr>
              <a:lnSpc>
                <a:spcPct val="100000"/>
              </a:lnSpc>
            </a:pPr>
            <a:r>
              <a:rPr lang="en-GB" sz="1100" b="0" dirty="0"/>
              <a:t>For a full description of each role, please click </a:t>
            </a:r>
            <a:r>
              <a:rPr lang="en-GB" sz="1100" b="0" dirty="0">
                <a:hlinkClick r:id="rId2"/>
              </a:rPr>
              <a:t>here</a:t>
            </a:r>
            <a:r>
              <a:rPr lang="en-GB" sz="1100" b="0" dirty="0"/>
              <a:t>.</a:t>
            </a:r>
          </a:p>
          <a:p>
            <a:pPr algn="ctr">
              <a:lnSpc>
                <a:spcPct val="100000"/>
              </a:lnSpc>
            </a:pPr>
            <a:r>
              <a:rPr lang="en-GB" sz="1100" u="sng" dirty="0"/>
              <a:t>COST</a:t>
            </a:r>
          </a:p>
          <a:p>
            <a:pPr marL="457200" indent="-457200">
              <a:lnSpc>
                <a:spcPct val="100000"/>
              </a:lnSpc>
              <a:buFont typeface="+mj-lt"/>
              <a:buAutoNum type="arabicPeriod"/>
            </a:pPr>
            <a:r>
              <a:rPr lang="en-GB" sz="1100" b="0" dirty="0"/>
              <a:t>The cost depends on the size of your practice. For small or charitable sponsors the fee is £536. For a medium or large sponsor the fee is £1,476. You’re usually considered a small business if your annual turnover is </a:t>
            </a:r>
            <a:r>
              <a:rPr lang="en-GB" sz="1100" dirty="0"/>
              <a:t>£10.2 million or less</a:t>
            </a:r>
            <a:r>
              <a:rPr lang="en-GB" sz="1100" b="0" dirty="0"/>
              <a:t>, or if you have </a:t>
            </a:r>
            <a:r>
              <a:rPr lang="en-GB" sz="1100" dirty="0"/>
              <a:t>50 employees or fewer</a:t>
            </a:r>
            <a:r>
              <a:rPr lang="en-GB" sz="1100" b="0" dirty="0"/>
              <a:t>.</a:t>
            </a:r>
          </a:p>
          <a:p>
            <a:pPr marL="457200" indent="-457200">
              <a:lnSpc>
                <a:spcPct val="100000"/>
              </a:lnSpc>
              <a:buFont typeface="+mj-lt"/>
              <a:buAutoNum type="arabicPeriod"/>
            </a:pPr>
            <a:r>
              <a:rPr lang="en-GB" sz="1100" b="0" dirty="0"/>
              <a:t>This fee is non-refundable, even if your application is </a:t>
            </a:r>
            <a:r>
              <a:rPr lang="en-GB" sz="1100" b="0" dirty="0" smtClean="0"/>
              <a:t>rejected.</a:t>
            </a:r>
            <a:endParaRPr lang="en-GB" sz="1100" b="0" dirty="0"/>
          </a:p>
        </p:txBody>
      </p:sp>
      <p:pic>
        <p:nvPicPr>
          <p:cNvPr id="6" name="Picture 5">
            <a:extLst>
              <a:ext uri="{FF2B5EF4-FFF2-40B4-BE49-F238E27FC236}">
                <a16:creationId xmlns="" xmlns:a16="http://schemas.microsoft.com/office/drawing/2014/main" id="{939992EC-7D58-4284-9522-F59BED8EF4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071" y="240048"/>
            <a:ext cx="787311" cy="787311"/>
          </a:xfrm>
          <a:prstGeom prst="rect">
            <a:avLst/>
          </a:prstGeom>
        </p:spPr>
      </p:pic>
      <p:sp>
        <p:nvSpPr>
          <p:cNvPr id="14" name="Title 4">
            <a:extLst>
              <a:ext uri="{FF2B5EF4-FFF2-40B4-BE49-F238E27FC236}">
                <a16:creationId xmlns="" xmlns:a16="http://schemas.microsoft.com/office/drawing/2014/main" id="{E7DBF210-E7FD-45FC-8C3A-C74027C469E9}"/>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What you need before you start</a:t>
            </a:r>
          </a:p>
        </p:txBody>
      </p:sp>
      <p:cxnSp>
        <p:nvCxnSpPr>
          <p:cNvPr id="5" name="Straight Connector 4">
            <a:extLst>
              <a:ext uri="{FF2B5EF4-FFF2-40B4-BE49-F238E27FC236}">
                <a16:creationId xmlns="" xmlns:a16="http://schemas.microsoft.com/office/drawing/2014/main" id="{502E9607-1AF6-42C4-ADB7-C03771899D75}"/>
              </a:ext>
            </a:extLst>
          </p:cNvPr>
          <p:cNvCxnSpPr/>
          <p:nvPr/>
        </p:nvCxnSpPr>
        <p:spPr>
          <a:xfrm>
            <a:off x="4885899" y="1419367"/>
            <a:ext cx="0" cy="45924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88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 xmlns:a16="http://schemas.microsoft.com/office/drawing/2014/main" id="{318AAB30-EC63-414F-BCAF-C7717C4CD819}"/>
              </a:ext>
            </a:extLst>
          </p:cNvPr>
          <p:cNvGraphicFramePr>
            <a:graphicFrameLocks noGrp="1"/>
          </p:cNvGraphicFramePr>
          <p:nvPr>
            <p:ph sz="half" idx="1"/>
            <p:extLst>
              <p:ext uri="{D42A27DB-BD31-4B8C-83A1-F6EECF244321}">
                <p14:modId xmlns:p14="http://schemas.microsoft.com/office/powerpoint/2010/main" val="396298831"/>
              </p:ext>
            </p:extLst>
          </p:nvPr>
        </p:nvGraphicFramePr>
        <p:xfrm>
          <a:off x="292500" y="914331"/>
          <a:ext cx="9298308" cy="2967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a:extLst>
              <a:ext uri="{FF2B5EF4-FFF2-40B4-BE49-F238E27FC236}">
                <a16:creationId xmlns="" xmlns:a16="http://schemas.microsoft.com/office/drawing/2014/main" id="{3282F51C-978A-4ABA-8D57-EB3F570C7F8B}"/>
              </a:ext>
            </a:extLst>
          </p:cNvPr>
          <p:cNvSpPr>
            <a:spLocks noGrp="1"/>
          </p:cNvSpPr>
          <p:nvPr>
            <p:ph sz="half" idx="2"/>
          </p:nvPr>
        </p:nvSpPr>
        <p:spPr>
          <a:xfrm>
            <a:off x="292500" y="3683479"/>
            <a:ext cx="4533750" cy="2570671"/>
          </a:xfrm>
        </p:spPr>
        <p:txBody>
          <a:bodyPr>
            <a:normAutofit/>
          </a:bodyPr>
          <a:lstStyle/>
          <a:p>
            <a:r>
              <a:rPr lang="en-GB" sz="1100" dirty="0"/>
              <a:t>Setting up an online account</a:t>
            </a:r>
          </a:p>
          <a:p>
            <a:r>
              <a:rPr lang="en-GB" sz="1100" b="0" dirty="0"/>
              <a:t>To set up an account, click </a:t>
            </a:r>
            <a:r>
              <a:rPr lang="en-GB" sz="1100" b="0" dirty="0">
                <a:hlinkClick r:id="rId7"/>
              </a:rPr>
              <a:t>here</a:t>
            </a:r>
            <a:r>
              <a:rPr lang="en-GB" sz="1100" b="0" dirty="0"/>
              <a:t>*; then:</a:t>
            </a:r>
          </a:p>
          <a:p>
            <a:pPr marL="449263" indent="-449263">
              <a:buFont typeface="+mj-lt"/>
              <a:buAutoNum type="arabicPeriod"/>
            </a:pPr>
            <a:r>
              <a:rPr lang="en-GB" sz="1100" b="0" dirty="0"/>
              <a:t>Enter your name and your email address.  </a:t>
            </a:r>
          </a:p>
          <a:p>
            <a:pPr marL="449263" lvl="0" indent="-449263">
              <a:buFont typeface="+mj-lt"/>
              <a:buAutoNum type="arabicPeriod"/>
            </a:pPr>
            <a:r>
              <a:rPr lang="en-GB" sz="1100" b="0" dirty="0"/>
              <a:t>The next page will give you a short </a:t>
            </a:r>
            <a:r>
              <a:rPr lang="en-GB" sz="1100" b="0" dirty="0" err="1"/>
              <a:t>UserID</a:t>
            </a:r>
            <a:r>
              <a:rPr lang="en-GB" sz="1100" b="0" dirty="0"/>
              <a:t>.  Keep this safe, you’ll need it each time you log in.</a:t>
            </a:r>
          </a:p>
          <a:p>
            <a:pPr marL="449263" lvl="0" indent="-449263">
              <a:buFont typeface="+mj-lt"/>
              <a:buAutoNum type="arabicPeriod"/>
            </a:pPr>
            <a:r>
              <a:rPr lang="en-GB" sz="1100" b="0" dirty="0"/>
              <a:t>You will be emailed a temporary password – click the link in the email to reset your password to something memorable and secure.  Keep this safe and log into the system.</a:t>
            </a:r>
          </a:p>
          <a:p>
            <a:r>
              <a:rPr lang="en-GB" sz="800" b="0" dirty="0"/>
              <a:t>* </a:t>
            </a:r>
            <a:r>
              <a:rPr lang="en-GB" sz="800" b="0" dirty="0">
                <a:hlinkClick r:id="rId7"/>
              </a:rPr>
              <a:t>https://www.points.homeoffice.gov.uk/gui-sponsor-jsf/Register/SponsorRegister.faces</a:t>
            </a:r>
            <a:endParaRPr lang="en-GB" sz="800" b="0" dirty="0"/>
          </a:p>
        </p:txBody>
      </p:sp>
      <p:pic>
        <p:nvPicPr>
          <p:cNvPr id="10" name="Picture 9">
            <a:extLst>
              <a:ext uri="{FF2B5EF4-FFF2-40B4-BE49-F238E27FC236}">
                <a16:creationId xmlns="" xmlns:a16="http://schemas.microsoft.com/office/drawing/2014/main" id="{8B97B2AC-8085-41B6-8D4D-05C3D7D57C6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81287" y="3494248"/>
            <a:ext cx="2539682" cy="2539682"/>
          </a:xfrm>
          <a:prstGeom prst="rect">
            <a:avLst/>
          </a:prstGeom>
        </p:spPr>
      </p:pic>
      <p:sp>
        <p:nvSpPr>
          <p:cNvPr id="12" name="Title 4">
            <a:extLst>
              <a:ext uri="{FF2B5EF4-FFF2-40B4-BE49-F238E27FC236}">
                <a16:creationId xmlns="" xmlns:a16="http://schemas.microsoft.com/office/drawing/2014/main" id="{A4E706AC-5C62-4B81-AC41-F90AA6F29329}"/>
              </a:ext>
            </a:extLst>
          </p:cNvPr>
          <p:cNvSpPr txBox="1">
            <a:spLocks/>
          </p:cNvSpPr>
          <p:nvPr/>
        </p:nvSpPr>
        <p:spPr>
          <a:xfrm>
            <a:off x="1120956" y="512402"/>
            <a:ext cx="9298309" cy="978729"/>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registration process and setting up </a:t>
            </a:r>
          </a:p>
          <a:p>
            <a:r>
              <a:rPr lang="en-GB" dirty="0"/>
              <a:t>your online account</a:t>
            </a:r>
          </a:p>
        </p:txBody>
      </p:sp>
    </p:spTree>
    <p:extLst>
      <p:ext uri="{BB962C8B-B14F-4D97-AF65-F5344CB8AC3E}">
        <p14:creationId xmlns:p14="http://schemas.microsoft.com/office/powerpoint/2010/main" val="340208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 xmlns:a16="http://schemas.microsoft.com/office/drawing/2014/main" id="{1385C867-245C-439E-B92B-7AB4378D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44" y="190721"/>
            <a:ext cx="885966" cy="885966"/>
          </a:xfrm>
          <a:prstGeom prst="rect">
            <a:avLst/>
          </a:prstGeom>
        </p:spPr>
      </p:pic>
      <p:sp>
        <p:nvSpPr>
          <p:cNvPr id="3" name="Content Placeholder 2">
            <a:extLst>
              <a:ext uri="{FF2B5EF4-FFF2-40B4-BE49-F238E27FC236}">
                <a16:creationId xmlns="" xmlns:a16="http://schemas.microsoft.com/office/drawing/2014/main" id="{C14361FB-50B1-4476-B503-BDB73841F08F}"/>
              </a:ext>
            </a:extLst>
          </p:cNvPr>
          <p:cNvSpPr>
            <a:spLocks noGrp="1"/>
          </p:cNvSpPr>
          <p:nvPr>
            <p:ph sz="half" idx="1"/>
          </p:nvPr>
        </p:nvSpPr>
        <p:spPr>
          <a:xfrm>
            <a:off x="4826250" y="2269255"/>
            <a:ext cx="4533750" cy="1729543"/>
          </a:xfrm>
        </p:spPr>
        <p:txBody>
          <a:bodyPr>
            <a:normAutofit lnSpcReduction="10000"/>
          </a:bodyPr>
          <a:lstStyle/>
          <a:p>
            <a:pPr marL="457200" indent="-457200">
              <a:buFont typeface="+mj-lt"/>
              <a:buAutoNum type="arabicPeriod"/>
            </a:pPr>
            <a:endParaRPr lang="en-GB" sz="1100" b="0" dirty="0"/>
          </a:p>
          <a:p>
            <a:pPr marL="457200" indent="-457200">
              <a:buFont typeface="+mj-lt"/>
              <a:buAutoNum type="arabicPeriod"/>
            </a:pPr>
            <a:r>
              <a:rPr lang="en-GB" sz="1100" b="0" dirty="0"/>
              <a:t>Having logged onto the application system, click ‘Apply for a sponsor licence’.</a:t>
            </a:r>
          </a:p>
          <a:p>
            <a:pPr marL="457200" indent="-457200">
              <a:buFont typeface="+mj-lt"/>
              <a:buAutoNum type="arabicPeriod"/>
            </a:pPr>
            <a:r>
              <a:rPr lang="en-GB" sz="1100" b="0" dirty="0"/>
              <a:t>This will take you to your first questions, about kind of licence you require. Choose Tier 2: General</a:t>
            </a:r>
          </a:p>
          <a:p>
            <a:pPr marL="457200" indent="-457200">
              <a:buFont typeface="+mj-lt"/>
              <a:buAutoNum type="arabicPeriod"/>
            </a:pPr>
            <a:r>
              <a:rPr lang="en-GB" sz="1100" b="0" dirty="0"/>
              <a:t>Where it asks if you are already on the register of sponsors, select: No</a:t>
            </a:r>
          </a:p>
          <a:p>
            <a:endParaRPr lang="en-GB" dirty="0"/>
          </a:p>
        </p:txBody>
      </p:sp>
      <p:sp>
        <p:nvSpPr>
          <p:cNvPr id="5" name="TextBox 4">
            <a:extLst>
              <a:ext uri="{FF2B5EF4-FFF2-40B4-BE49-F238E27FC236}">
                <a16:creationId xmlns="" xmlns:a16="http://schemas.microsoft.com/office/drawing/2014/main" id="{A490E3AE-CBFC-4F85-BA0D-D2C6097E6B5D}"/>
              </a:ext>
            </a:extLst>
          </p:cNvPr>
          <p:cNvSpPr txBox="1"/>
          <p:nvPr/>
        </p:nvSpPr>
        <p:spPr>
          <a:xfrm>
            <a:off x="292500" y="1354347"/>
            <a:ext cx="4533750" cy="261610"/>
          </a:xfrm>
          <a:prstGeom prst="rect">
            <a:avLst/>
          </a:prstGeom>
          <a:noFill/>
        </p:spPr>
        <p:txBody>
          <a:bodyPr wrap="square" rtlCol="0">
            <a:spAutoFit/>
          </a:bodyPr>
          <a:lstStyle/>
          <a:p>
            <a:pPr algn="ctr"/>
            <a:r>
              <a:rPr lang="en-GB" sz="1100" b="1" u="sng" dirty="0"/>
              <a:t>Tier and Categories: Step 1 of </a:t>
            </a:r>
            <a:r>
              <a:rPr lang="en-GB" sz="1100" b="1" dirty="0"/>
              <a:t>1</a:t>
            </a:r>
          </a:p>
        </p:txBody>
      </p:sp>
      <p:sp>
        <p:nvSpPr>
          <p:cNvPr id="17" name="Title 4">
            <a:extLst>
              <a:ext uri="{FF2B5EF4-FFF2-40B4-BE49-F238E27FC236}">
                <a16:creationId xmlns="" xmlns:a16="http://schemas.microsoft.com/office/drawing/2014/main" id="{742D4C96-24BE-4B2C-9626-D75F2A0545ED}"/>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a:t>
            </a:r>
          </a:p>
        </p:txBody>
      </p:sp>
      <p:pic>
        <p:nvPicPr>
          <p:cNvPr id="4" name="Picture 3">
            <a:extLst>
              <a:ext uri="{FF2B5EF4-FFF2-40B4-BE49-F238E27FC236}">
                <a16:creationId xmlns="" xmlns:a16="http://schemas.microsoft.com/office/drawing/2014/main" id="{1D9990E5-1208-48F9-9CF3-F7E88EF012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750" y="1861617"/>
            <a:ext cx="4171249" cy="4136490"/>
          </a:xfrm>
          <a:prstGeom prst="rect">
            <a:avLst/>
          </a:prstGeom>
        </p:spPr>
      </p:pic>
    </p:spTree>
    <p:extLst>
      <p:ext uri="{BB962C8B-B14F-4D97-AF65-F5344CB8AC3E}">
        <p14:creationId xmlns:p14="http://schemas.microsoft.com/office/powerpoint/2010/main" val="1796837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14361FB-50B1-4476-B503-BDB73841F08F}"/>
              </a:ext>
            </a:extLst>
          </p:cNvPr>
          <p:cNvSpPr>
            <a:spLocks noGrp="1"/>
          </p:cNvSpPr>
          <p:nvPr>
            <p:ph sz="half" idx="1"/>
          </p:nvPr>
        </p:nvSpPr>
        <p:spPr>
          <a:xfrm>
            <a:off x="494162" y="4148010"/>
            <a:ext cx="4533750" cy="2226400"/>
          </a:xfrm>
        </p:spPr>
        <p:txBody>
          <a:bodyPr>
            <a:noAutofit/>
          </a:bodyPr>
          <a:lstStyle/>
          <a:p>
            <a:pPr marL="266700" indent="-266700">
              <a:lnSpc>
                <a:spcPct val="110000"/>
              </a:lnSpc>
              <a:buFont typeface="+mj-lt"/>
              <a:buAutoNum type="arabicPeriod" startAt="2"/>
            </a:pPr>
            <a:r>
              <a:rPr lang="en-GB" sz="1100" b="0" dirty="0"/>
              <a:t>The practice will likely pay both PAYE tax and National Insurance, because the practice has employees. The practice may also have a VAT registration number.</a:t>
            </a:r>
          </a:p>
          <a:p>
            <a:pPr marL="266700" indent="-266700">
              <a:lnSpc>
                <a:spcPct val="110000"/>
              </a:lnSpc>
              <a:buFont typeface="+mj-lt"/>
              <a:buAutoNum type="arabicPeriod" startAt="2"/>
            </a:pPr>
            <a:r>
              <a:rPr lang="en-GB" sz="1100" b="0" dirty="0"/>
              <a:t>It is important to provide this information because your HMRC registration will help the Home Office to confirm the authenticity of the practice and who the people working at the practice are.</a:t>
            </a:r>
          </a:p>
          <a:p>
            <a:endParaRPr lang="en-GB" sz="1100" dirty="0"/>
          </a:p>
        </p:txBody>
      </p:sp>
      <p:sp>
        <p:nvSpPr>
          <p:cNvPr id="15" name="Content Placeholder 14">
            <a:extLst>
              <a:ext uri="{FF2B5EF4-FFF2-40B4-BE49-F238E27FC236}">
                <a16:creationId xmlns="" xmlns:a16="http://schemas.microsoft.com/office/drawing/2014/main" id="{9BAE7D4F-9D6A-43B5-B744-3A68AA9EB0B2}"/>
              </a:ext>
            </a:extLst>
          </p:cNvPr>
          <p:cNvSpPr>
            <a:spLocks noGrp="1"/>
          </p:cNvSpPr>
          <p:nvPr>
            <p:ph sz="half" idx="2"/>
          </p:nvPr>
        </p:nvSpPr>
        <p:spPr>
          <a:xfrm>
            <a:off x="5027911" y="4148010"/>
            <a:ext cx="4533750" cy="2292919"/>
          </a:xfrm>
        </p:spPr>
        <p:txBody>
          <a:bodyPr>
            <a:normAutofit/>
          </a:bodyPr>
          <a:lstStyle/>
          <a:p>
            <a:pPr marL="266700" indent="-266700">
              <a:lnSpc>
                <a:spcPct val="110000"/>
              </a:lnSpc>
              <a:buFont typeface="+mj-lt"/>
              <a:buAutoNum type="arabicPeriod" startAt="5"/>
            </a:pPr>
            <a:r>
              <a:rPr lang="en-GB" sz="1100" b="0" dirty="0"/>
              <a:t>Next you will need to provide details of any memberships or accreditations that the practice is legally required to have with a governing body. We recommend that you use your CQC registration documents. Your CQC registration is legally required and so this satisfies the Home Office criteria for this option. These details will include the governing bodies name, your registration number and when your membership expires.</a:t>
            </a:r>
          </a:p>
          <a:p>
            <a:pPr marL="266700" indent="-266700">
              <a:lnSpc>
                <a:spcPct val="110000"/>
              </a:lnSpc>
              <a:buFont typeface="+mj-lt"/>
              <a:buAutoNum type="arabicPeriod" startAt="5"/>
            </a:pPr>
            <a:r>
              <a:rPr lang="en-GB" sz="1100" b="0" dirty="0"/>
              <a:t>You will also need to provide details of any non-legally required memberships or accreditation. Specifically, this the GMC membership details of the senior partner at the GP practice and your RCGP registration details if you are a teaching practice.</a:t>
            </a:r>
          </a:p>
        </p:txBody>
      </p:sp>
      <p:pic>
        <p:nvPicPr>
          <p:cNvPr id="16" name="Picture 15">
            <a:extLst>
              <a:ext uri="{FF2B5EF4-FFF2-40B4-BE49-F238E27FC236}">
                <a16:creationId xmlns="" xmlns:a16="http://schemas.microsoft.com/office/drawing/2014/main" id="{DBA16AD7-E43B-451C-B161-50EB669117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430" y="134407"/>
            <a:ext cx="998595" cy="998595"/>
          </a:xfrm>
          <a:prstGeom prst="rect">
            <a:avLst/>
          </a:prstGeom>
        </p:spPr>
      </p:pic>
      <p:sp>
        <p:nvSpPr>
          <p:cNvPr id="19" name="Title 4">
            <a:extLst>
              <a:ext uri="{FF2B5EF4-FFF2-40B4-BE49-F238E27FC236}">
                <a16:creationId xmlns="" xmlns:a16="http://schemas.microsoft.com/office/drawing/2014/main" id="{1F643C5E-4F82-4C4A-97B9-7E190C8EA8EC}"/>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Organisation</a:t>
            </a:r>
          </a:p>
        </p:txBody>
      </p:sp>
      <p:sp>
        <p:nvSpPr>
          <p:cNvPr id="11" name="Content Placeholder 2">
            <a:extLst>
              <a:ext uri="{FF2B5EF4-FFF2-40B4-BE49-F238E27FC236}">
                <a16:creationId xmlns="" xmlns:a16="http://schemas.microsoft.com/office/drawing/2014/main" id="{5709BF28-6C3A-4E4A-B0C4-8E54B9E8AF61}"/>
              </a:ext>
            </a:extLst>
          </p:cNvPr>
          <p:cNvSpPr txBox="1">
            <a:spLocks/>
          </p:cNvSpPr>
          <p:nvPr/>
        </p:nvSpPr>
        <p:spPr>
          <a:xfrm>
            <a:off x="5027911" y="2247389"/>
            <a:ext cx="4533750" cy="427727"/>
          </a:xfrm>
          <a:prstGeom prst="rect">
            <a:avLst/>
          </a:prstGeom>
        </p:spPr>
        <p:txBody>
          <a:bodyPr vert="horz" lIns="91440" tIns="45720" rIns="91440" bIns="45720" rtlCol="0">
            <a:noAutofit/>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buFont typeface="+mj-lt"/>
              <a:buAutoNum type="arabicPeriod" startAt="4"/>
            </a:pPr>
            <a:r>
              <a:rPr lang="en-GB" sz="1100" b="0" dirty="0"/>
              <a:t>When asked what sector your organisation operates in, you should select ‘Human Health and Social Work Activities’.</a:t>
            </a:r>
          </a:p>
          <a:p>
            <a:endParaRPr lang="en-GB" sz="1100" dirty="0"/>
          </a:p>
        </p:txBody>
      </p:sp>
      <p:sp>
        <p:nvSpPr>
          <p:cNvPr id="13" name="TextBox 12">
            <a:extLst>
              <a:ext uri="{FF2B5EF4-FFF2-40B4-BE49-F238E27FC236}">
                <a16:creationId xmlns="" xmlns:a16="http://schemas.microsoft.com/office/drawing/2014/main" id="{1CD85D0B-0D05-4E13-B5B9-0EAA1B904D14}"/>
              </a:ext>
            </a:extLst>
          </p:cNvPr>
          <p:cNvSpPr txBox="1"/>
          <p:nvPr/>
        </p:nvSpPr>
        <p:spPr>
          <a:xfrm>
            <a:off x="425051" y="1133002"/>
            <a:ext cx="4420514" cy="261610"/>
          </a:xfrm>
          <a:prstGeom prst="rect">
            <a:avLst/>
          </a:prstGeom>
          <a:noFill/>
        </p:spPr>
        <p:txBody>
          <a:bodyPr wrap="square" rtlCol="0">
            <a:spAutoFit/>
          </a:bodyPr>
          <a:lstStyle/>
          <a:p>
            <a:pPr algn="ctr"/>
            <a:r>
              <a:rPr lang="en-GB" sz="1100" b="1" u="sng" dirty="0"/>
              <a:t>Organisation: Step 3 of 4</a:t>
            </a:r>
          </a:p>
        </p:txBody>
      </p:sp>
      <p:sp>
        <p:nvSpPr>
          <p:cNvPr id="17" name="Content Placeholder 14">
            <a:extLst>
              <a:ext uri="{FF2B5EF4-FFF2-40B4-BE49-F238E27FC236}">
                <a16:creationId xmlns="" xmlns:a16="http://schemas.microsoft.com/office/drawing/2014/main" id="{F133AD32-25D5-4663-B4FF-88B95C2017DD}"/>
              </a:ext>
            </a:extLst>
          </p:cNvPr>
          <p:cNvSpPr txBox="1">
            <a:spLocks/>
          </p:cNvSpPr>
          <p:nvPr/>
        </p:nvSpPr>
        <p:spPr>
          <a:xfrm>
            <a:off x="425051" y="1972479"/>
            <a:ext cx="4477132" cy="810445"/>
          </a:xfrm>
          <a:prstGeom prst="rect">
            <a:avLst/>
          </a:prstGeom>
        </p:spPr>
        <p:txBody>
          <a:bodyPr vert="horz" lIns="91440" tIns="45720" rIns="91440" bIns="45720" rtlCol="0">
            <a:normAutofit lnSpcReduction="10000"/>
          </a:bodyPr>
          <a:lstStyle>
            <a:lvl1pPr marL="0" indent="0" algn="l" defTabSz="914423" rtl="0" eaLnBrk="1" latinLnBrk="0" hangingPunct="1">
              <a:lnSpc>
                <a:spcPct val="90000"/>
              </a:lnSpc>
              <a:spcBef>
                <a:spcPts val="0"/>
              </a:spcBef>
              <a:spcAft>
                <a:spcPts val="1200"/>
              </a:spcAft>
              <a:buFont typeface="Arial" panose="020B0604020202020204" pitchFamily="34" charset="0"/>
              <a:buNone/>
              <a:defRPr lang="en-US" sz="2100" b="1" kern="1200">
                <a:solidFill>
                  <a:schemeClr val="tx1"/>
                </a:solidFill>
                <a:latin typeface="+mn-lt"/>
                <a:ea typeface="+mn-ea"/>
                <a:cs typeface="+mn-cs"/>
              </a:defRPr>
            </a:lvl1pPr>
            <a:lvl2pPr marL="685818" indent="-228606" algn="l" defTabSz="914423" rtl="0" eaLnBrk="1" latinLnBrk="0" hangingPunct="1">
              <a:lnSpc>
                <a:spcPct val="90000"/>
              </a:lnSpc>
              <a:spcBef>
                <a:spcPts val="500"/>
              </a:spcBef>
              <a:buFont typeface="Arial" panose="020B0604020202020204" pitchFamily="34" charset="0"/>
              <a:buChar char="•"/>
              <a:defRPr lang="en-US" sz="1600" b="1" kern="1200" dirty="0" smtClean="0">
                <a:solidFill>
                  <a:schemeClr val="tx1"/>
                </a:solidFill>
                <a:latin typeface="+mn-lt"/>
                <a:ea typeface="+mn-ea"/>
                <a:cs typeface="+mn-cs"/>
              </a:defRPr>
            </a:lvl2pPr>
            <a:lvl3pPr marL="0" indent="0" algn="l" defTabSz="914423" rtl="0" eaLnBrk="1" latinLnBrk="0" hangingPunct="1">
              <a:lnSpc>
                <a:spcPct val="90000"/>
              </a:lnSpc>
              <a:spcBef>
                <a:spcPts val="0"/>
              </a:spcBef>
              <a:spcAft>
                <a:spcPts val="601"/>
              </a:spcAft>
              <a:buFont typeface="Arial" panose="020B0604020202020204" pitchFamily="34" charset="0"/>
              <a:buNone/>
              <a:defRPr lang="en-US" sz="1600" kern="1200">
                <a:solidFill>
                  <a:schemeClr val="tx1"/>
                </a:solidFill>
                <a:latin typeface="+mn-lt"/>
                <a:ea typeface="+mn-ea"/>
                <a:cs typeface="+mn-cs"/>
              </a:defRPr>
            </a:lvl3pPr>
            <a:lvl4pPr marL="0" indent="-228606" algn="l" defTabSz="914423" rtl="0" eaLnBrk="1" latinLnBrk="0" hangingPunct="1">
              <a:lnSpc>
                <a:spcPct val="90000"/>
              </a:lnSpc>
              <a:spcBef>
                <a:spcPts val="500"/>
              </a:spcBef>
              <a:buFont typeface="Arial" panose="020B0604020202020204" pitchFamily="34" charset="0"/>
              <a:buChar char="•"/>
              <a:defRPr lang="en-US" sz="1600" kern="1200">
                <a:solidFill>
                  <a:schemeClr val="tx1"/>
                </a:solidFill>
                <a:latin typeface="+mn-lt"/>
                <a:ea typeface="+mn-ea"/>
                <a:cs typeface="+mn-cs"/>
              </a:defRPr>
            </a:lvl4pPr>
            <a:lvl5pPr marL="460812" indent="-228606" algn="l" defTabSz="914423" rtl="0" eaLnBrk="1" latinLnBrk="0" hangingPunct="1">
              <a:lnSpc>
                <a:spcPct val="90000"/>
              </a:lnSpc>
              <a:spcBef>
                <a:spcPts val="500"/>
              </a:spcBef>
              <a:buFont typeface="Arial" panose="020B0604020202020204" pitchFamily="34" charset="0"/>
              <a:buChar char="•"/>
              <a:defRPr lang="en-GB" sz="16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75"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98" indent="-228606" algn="l" defTabSz="914423"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pPr marL="266700" indent="-266700">
              <a:lnSpc>
                <a:spcPct val="110000"/>
              </a:lnSpc>
              <a:buFont typeface="+mj-lt"/>
              <a:buAutoNum type="arabicPeriod"/>
            </a:pPr>
            <a:r>
              <a:rPr lang="en-GB" sz="1100" b="0" dirty="0"/>
              <a:t>What type of organisation is the practice. It is likely that the practice will be a Partnership, Limited Liability Partnership (LLP) or a limited company. </a:t>
            </a:r>
            <a:r>
              <a:rPr lang="en-GB" sz="1100" dirty="0"/>
              <a:t>If you are unsure, check the practice’s incorporation documents</a:t>
            </a:r>
            <a:r>
              <a:rPr lang="en-GB" sz="1100" b="0" dirty="0"/>
              <a:t>.</a:t>
            </a:r>
          </a:p>
        </p:txBody>
      </p:sp>
      <p:pic>
        <p:nvPicPr>
          <p:cNvPr id="5" name="Picture 4">
            <a:extLst>
              <a:ext uri="{FF2B5EF4-FFF2-40B4-BE49-F238E27FC236}">
                <a16:creationId xmlns="" xmlns:a16="http://schemas.microsoft.com/office/drawing/2014/main" id="{7DA599E4-D3C4-4F7E-947C-ACB8D46765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377" y="1533368"/>
            <a:ext cx="3717985" cy="344041"/>
          </a:xfrm>
          <a:prstGeom prst="rect">
            <a:avLst/>
          </a:prstGeom>
        </p:spPr>
      </p:pic>
      <p:pic>
        <p:nvPicPr>
          <p:cNvPr id="7" name="Picture 6">
            <a:extLst>
              <a:ext uri="{FF2B5EF4-FFF2-40B4-BE49-F238E27FC236}">
                <a16:creationId xmlns="" xmlns:a16="http://schemas.microsoft.com/office/drawing/2014/main" id="{629E7455-FCDC-4108-BB52-233DE1E322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7375" y="2703438"/>
            <a:ext cx="3775865" cy="1378053"/>
          </a:xfrm>
          <a:prstGeom prst="rect">
            <a:avLst/>
          </a:prstGeom>
        </p:spPr>
      </p:pic>
      <p:pic>
        <p:nvPicPr>
          <p:cNvPr id="9" name="Picture 8">
            <a:extLst>
              <a:ext uri="{FF2B5EF4-FFF2-40B4-BE49-F238E27FC236}">
                <a16:creationId xmlns="" xmlns:a16="http://schemas.microsoft.com/office/drawing/2014/main" id="{9591F091-3309-45C8-B882-A141C25996F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5794" y="1533781"/>
            <a:ext cx="3717985" cy="604172"/>
          </a:xfrm>
          <a:prstGeom prst="rect">
            <a:avLst/>
          </a:prstGeom>
        </p:spPr>
      </p:pic>
      <p:pic>
        <p:nvPicPr>
          <p:cNvPr id="29" name="Picture 28">
            <a:extLst>
              <a:ext uri="{FF2B5EF4-FFF2-40B4-BE49-F238E27FC236}">
                <a16:creationId xmlns="" xmlns:a16="http://schemas.microsoft.com/office/drawing/2014/main" id="{F8BB7F48-70A4-443C-946A-85A15BCCF3C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35794" y="2717211"/>
            <a:ext cx="3717985" cy="1427581"/>
          </a:xfrm>
          <a:prstGeom prst="rect">
            <a:avLst/>
          </a:prstGeom>
        </p:spPr>
      </p:pic>
    </p:spTree>
    <p:extLst>
      <p:ext uri="{BB962C8B-B14F-4D97-AF65-F5344CB8AC3E}">
        <p14:creationId xmlns:p14="http://schemas.microsoft.com/office/powerpoint/2010/main" val="3110165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C1DF371-C023-4A7D-A4D8-FE8ECC9D71EF}"/>
              </a:ext>
            </a:extLst>
          </p:cNvPr>
          <p:cNvSpPr>
            <a:spLocks noGrp="1"/>
          </p:cNvSpPr>
          <p:nvPr>
            <p:ph sz="half" idx="1"/>
          </p:nvPr>
        </p:nvSpPr>
        <p:spPr>
          <a:xfrm>
            <a:off x="292500" y="1440000"/>
            <a:ext cx="4533750" cy="4865266"/>
          </a:xfrm>
        </p:spPr>
        <p:txBody>
          <a:bodyPr>
            <a:noAutofit/>
          </a:bodyPr>
          <a:lstStyle/>
          <a:p>
            <a:pPr marL="342900" indent="-342900">
              <a:buFont typeface="+mj-lt"/>
              <a:buAutoNum type="arabicPeriod"/>
            </a:pPr>
            <a:r>
              <a:rPr lang="en-GB" sz="1100" b="0" dirty="0"/>
              <a:t>You’ll now need to enter how many Certificates of Sponsorship (</a:t>
            </a:r>
            <a:r>
              <a:rPr lang="en-GB" sz="1100" b="0" dirty="0" err="1"/>
              <a:t>CoS</a:t>
            </a:r>
            <a:r>
              <a:rPr lang="en-GB" sz="1100" b="0" dirty="0"/>
              <a:t>) you need and explain why.</a:t>
            </a:r>
          </a:p>
          <a:p>
            <a:pPr marL="342900" indent="-342900">
              <a:lnSpc>
                <a:spcPct val="100000"/>
              </a:lnSpc>
              <a:buFont typeface="+mj-lt"/>
              <a:buAutoNum type="arabicPeriod"/>
            </a:pPr>
            <a:r>
              <a:rPr lang="en-GB" sz="1100" b="0" dirty="0"/>
              <a:t>There is a limit of 2000 characters for this part of the question, so a succinct, fact-based approach is best. </a:t>
            </a:r>
          </a:p>
          <a:p>
            <a:pPr marL="342900" indent="-342900">
              <a:buFont typeface="+mj-lt"/>
              <a:buAutoNum type="arabicPeriod"/>
            </a:pPr>
            <a:r>
              <a:rPr lang="en-GB" sz="1100" b="0" dirty="0"/>
              <a:t>The form also states “</a:t>
            </a:r>
            <a:r>
              <a:rPr lang="en-GB" sz="1100" dirty="0"/>
              <a:t>Please note</a:t>
            </a:r>
            <a:r>
              <a:rPr lang="en-GB" sz="1100" b="0" dirty="0"/>
              <a:t>, </a:t>
            </a:r>
            <a:r>
              <a:rPr lang="en-GB" sz="1100" b="0" dirty="0" err="1"/>
              <a:t>CoS</a:t>
            </a:r>
            <a:r>
              <a:rPr lang="en-GB" sz="1100" b="0" dirty="0"/>
              <a:t> granted in this allocation can only be used for unrestricted posts.” This doesn’t affect your application as all of your Tier 2 </a:t>
            </a:r>
            <a:r>
              <a:rPr lang="en-GB" sz="1100" b="0" dirty="0" err="1"/>
              <a:t>CoS</a:t>
            </a:r>
            <a:r>
              <a:rPr lang="en-GB" sz="1100" b="0" dirty="0"/>
              <a:t> will be unrestricted.</a:t>
            </a:r>
          </a:p>
          <a:p>
            <a:r>
              <a:rPr lang="en-GB" sz="1100" dirty="0"/>
              <a:t>We suggest using the following text when explaining why you need </a:t>
            </a:r>
            <a:r>
              <a:rPr lang="en-GB" sz="1100" dirty="0" err="1"/>
              <a:t>CoS</a:t>
            </a:r>
            <a:r>
              <a:rPr lang="en-GB" sz="1100" dirty="0"/>
              <a:t>:</a:t>
            </a:r>
          </a:p>
          <a:p>
            <a:r>
              <a:rPr lang="en-GB" sz="1100" b="0" i="1" dirty="0"/>
              <a:t>The UK has a national shortage of qualified General Practitioners to meet the growing demands of the population. Typical recruitment efforts have not provided us with the suitable candidates required to </a:t>
            </a:r>
            <a:r>
              <a:rPr lang="en-GB" sz="1100" b="0" i="1" dirty="0" smtClean="0"/>
              <a:t>fulfil </a:t>
            </a:r>
            <a:r>
              <a:rPr lang="en-GB" sz="1100" b="0" i="1" dirty="0"/>
              <a:t>General Practitioner roles within our practice.  The impact of this is extended waiting times for patients and greater pressure on our current workforce to meet the needs of our patients.</a:t>
            </a:r>
          </a:p>
          <a:p>
            <a:r>
              <a:rPr lang="en-GB" sz="1100" b="0" i="1" dirty="0"/>
              <a:t>The role of a General Practitioner is one that requires many years of specialist training including: a full medical degree, two years of foundation medical training and at least three years of specialist GP training.  While there are concerted national efforts to increase the numbers of available GPs in the UK, this does not address the immediate pressure in our service and, for this reason, we anticipate needing to recruit from overseas.</a:t>
            </a:r>
          </a:p>
          <a:p>
            <a:r>
              <a:rPr lang="en-GB" sz="1100" b="0" i="1" dirty="0"/>
              <a:t>The role of a General </a:t>
            </a:r>
            <a:r>
              <a:rPr lang="en-GB" sz="1100" b="0" i="1" dirty="0" smtClean="0"/>
              <a:t>Practitioner has been included on the UK Shortage Occupation list as of 6 October 2019.</a:t>
            </a:r>
            <a:endParaRPr lang="en-GB" sz="1100" b="0" dirty="0"/>
          </a:p>
          <a:p>
            <a:endParaRPr lang="en-GB" sz="1600" dirty="0"/>
          </a:p>
        </p:txBody>
      </p:sp>
      <p:pic>
        <p:nvPicPr>
          <p:cNvPr id="5" name="Content Placeholder 4">
            <a:extLst>
              <a:ext uri="{FF2B5EF4-FFF2-40B4-BE49-F238E27FC236}">
                <a16:creationId xmlns="" xmlns:a16="http://schemas.microsoft.com/office/drawing/2014/main" id="{ABDA6059-7C6C-408D-A025-0C537B4F6C99}"/>
              </a:ext>
            </a:extLst>
          </p:cNvPr>
          <p:cNvPicPr>
            <a:picLocks noGrp="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970430" y="2127726"/>
            <a:ext cx="4532313" cy="3335966"/>
          </a:xfrm>
          <a:prstGeom prst="rect">
            <a:avLst/>
          </a:prstGeom>
        </p:spPr>
      </p:pic>
      <p:sp>
        <p:nvSpPr>
          <p:cNvPr id="7" name="Title 4">
            <a:extLst>
              <a:ext uri="{FF2B5EF4-FFF2-40B4-BE49-F238E27FC236}">
                <a16:creationId xmlns="" xmlns:a16="http://schemas.microsoft.com/office/drawing/2014/main" id="{DEED964F-4E18-42F9-B91B-0DBE3B26B848}"/>
              </a:ext>
            </a:extLst>
          </p:cNvPr>
          <p:cNvSpPr txBox="1">
            <a:spLocks/>
          </p:cNvSpPr>
          <p:nvPr/>
        </p:nvSpPr>
        <p:spPr>
          <a:xfrm>
            <a:off x="1120956" y="512402"/>
            <a:ext cx="9298309" cy="535531"/>
          </a:xfrm>
          <a:prstGeom prst="rect">
            <a:avLst/>
          </a:prstGeom>
        </p:spPr>
        <p:txBody>
          <a:bodyPr vert="horz"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a:t>
            </a:r>
            <a:r>
              <a:rPr lang="en-GB" dirty="0" err="1"/>
              <a:t>CoS</a:t>
            </a:r>
            <a:endParaRPr lang="en-GB" dirty="0"/>
          </a:p>
        </p:txBody>
      </p:sp>
      <p:pic>
        <p:nvPicPr>
          <p:cNvPr id="9" name="Picture 8">
            <a:extLst>
              <a:ext uri="{FF2B5EF4-FFF2-40B4-BE49-F238E27FC236}">
                <a16:creationId xmlns="" xmlns:a16="http://schemas.microsoft.com/office/drawing/2014/main" id="{64F0ACE9-B99E-452E-A36B-513A42F7C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2500" y="219477"/>
            <a:ext cx="828456" cy="828456"/>
          </a:xfrm>
          <a:prstGeom prst="rect">
            <a:avLst/>
          </a:prstGeom>
        </p:spPr>
      </p:pic>
    </p:spTree>
    <p:extLst>
      <p:ext uri="{BB962C8B-B14F-4D97-AF65-F5344CB8AC3E}">
        <p14:creationId xmlns:p14="http://schemas.microsoft.com/office/powerpoint/2010/main" val="324104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 xmlns:a16="http://schemas.microsoft.com/office/drawing/2014/main" id="{D59F201B-BB6F-4E56-8A5F-2054C7BE7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6294" y="243271"/>
            <a:ext cx="780867" cy="780867"/>
          </a:xfrm>
          <a:prstGeom prst="rect">
            <a:avLst/>
          </a:prstGeom>
        </p:spPr>
      </p:pic>
      <p:sp>
        <p:nvSpPr>
          <p:cNvPr id="3" name="Content Placeholder 2">
            <a:extLst>
              <a:ext uri="{FF2B5EF4-FFF2-40B4-BE49-F238E27FC236}">
                <a16:creationId xmlns="" xmlns:a16="http://schemas.microsoft.com/office/drawing/2014/main" id="{BC3F2D70-DA7C-4514-93EC-F5A1984DE6BB}"/>
              </a:ext>
            </a:extLst>
          </p:cNvPr>
          <p:cNvSpPr>
            <a:spLocks noGrp="1"/>
          </p:cNvSpPr>
          <p:nvPr>
            <p:ph sz="half" idx="1"/>
          </p:nvPr>
        </p:nvSpPr>
        <p:spPr/>
        <p:txBody>
          <a:bodyPr>
            <a:normAutofit/>
          </a:bodyPr>
          <a:lstStyle/>
          <a:p>
            <a:pPr marL="457200" indent="-457200">
              <a:buFont typeface="+mj-lt"/>
              <a:buAutoNum type="arabicPeriod"/>
            </a:pPr>
            <a:r>
              <a:rPr lang="en-GB" sz="1100" b="0" dirty="0"/>
              <a:t>Remember the documents you pulled together from the lists on </a:t>
            </a:r>
            <a:r>
              <a:rPr lang="en-GB" sz="1100" b="0" dirty="0">
                <a:hlinkClick r:id="rId3" action="ppaction://hlinksldjump"/>
              </a:rPr>
              <a:t>slide 3</a:t>
            </a:r>
            <a:r>
              <a:rPr lang="en-GB" sz="1100" b="0" dirty="0"/>
              <a:t>? This next page asks you to tick-off the ones you have to support your application.</a:t>
            </a:r>
          </a:p>
          <a:p>
            <a:pPr marL="457200" indent="-457200">
              <a:buFont typeface="+mj-lt"/>
              <a:buAutoNum type="arabicPeriod"/>
            </a:pPr>
            <a:r>
              <a:rPr lang="en-GB" sz="1100" b="0" dirty="0"/>
              <a:t>For the full Home Office guidance on supporting documents please click </a:t>
            </a:r>
            <a:r>
              <a:rPr lang="en-GB" sz="1100" b="0" dirty="0">
                <a:hlinkClick r:id="rId4"/>
              </a:rPr>
              <a:t>here</a:t>
            </a:r>
            <a:r>
              <a:rPr lang="en-GB" sz="1100" b="0" dirty="0"/>
              <a:t>.</a:t>
            </a:r>
          </a:p>
          <a:p>
            <a:pPr marL="457200" indent="-457200">
              <a:lnSpc>
                <a:spcPct val="100000"/>
              </a:lnSpc>
              <a:buFont typeface="+mj-lt"/>
              <a:buAutoNum type="arabicPeriod"/>
            </a:pPr>
            <a:r>
              <a:rPr lang="en-GB" sz="1100" b="0" dirty="0"/>
              <a:t>We recommend that, in providing ‘Governing Body Registration’ documents, you use your CQC registration documents. Your CQC registration is legally required and so this satisfies the Home Office criteria for this option. The guidance states that you do not need to provide your registration documents because the Home Office can conduct its own checks. We recommend that you provide the registration documents with your application in order to avoid unnecessary delay.</a:t>
            </a:r>
          </a:p>
          <a:p>
            <a:pPr marL="457200" indent="-457200">
              <a:lnSpc>
                <a:spcPct val="100000"/>
              </a:lnSpc>
              <a:buFont typeface="+mj-lt"/>
              <a:buAutoNum type="arabicPeriod"/>
            </a:pPr>
            <a:r>
              <a:rPr lang="en-GB" sz="1100" dirty="0"/>
              <a:t>You must choose 2 documents from list in the section entitled ‘Other documents’. If you fail to provide at least two further documents, your application may be refused by the Home Office.</a:t>
            </a:r>
          </a:p>
          <a:p>
            <a:pPr marL="457200" indent="-457200">
              <a:buFont typeface="+mj-lt"/>
              <a:buAutoNum type="arabicPeriod"/>
            </a:pPr>
            <a:r>
              <a:rPr lang="en-GB" sz="1100" b="0" dirty="0"/>
              <a:t>You must send original documents or certified copies. A certified copy is one that includes a signed statement, either by the issuing authority or by a solicitor or notary, confirming that it is an accurate copy of the original document.</a:t>
            </a:r>
          </a:p>
        </p:txBody>
      </p:sp>
      <p:pic>
        <p:nvPicPr>
          <p:cNvPr id="10" name="Content Placeholder 9">
            <a:extLst>
              <a:ext uri="{FF2B5EF4-FFF2-40B4-BE49-F238E27FC236}">
                <a16:creationId xmlns="" xmlns:a16="http://schemas.microsoft.com/office/drawing/2014/main" id="{0F1A8595-62DE-44B4-971A-044639D77BCE}"/>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202764" y="1439863"/>
            <a:ext cx="4242335" cy="4711700"/>
          </a:xfrm>
        </p:spPr>
      </p:pic>
      <p:sp>
        <p:nvSpPr>
          <p:cNvPr id="9" name="Title 4">
            <a:extLst>
              <a:ext uri="{FF2B5EF4-FFF2-40B4-BE49-F238E27FC236}">
                <a16:creationId xmlns="" xmlns:a16="http://schemas.microsoft.com/office/drawing/2014/main" id="{6B310D32-9964-43D3-9880-C3F74585B149}"/>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The Online Application – Documents</a:t>
            </a:r>
          </a:p>
        </p:txBody>
      </p:sp>
      <p:cxnSp>
        <p:nvCxnSpPr>
          <p:cNvPr id="13" name="Straight Arrow Connector 12">
            <a:extLst>
              <a:ext uri="{FF2B5EF4-FFF2-40B4-BE49-F238E27FC236}">
                <a16:creationId xmlns="" xmlns:a16="http://schemas.microsoft.com/office/drawing/2014/main" id="{AE370CCA-4DA9-4A6F-8A89-F0382E2D0C72}"/>
              </a:ext>
            </a:extLst>
          </p:cNvPr>
          <p:cNvCxnSpPr>
            <a:cxnSpLocks/>
          </p:cNvCxnSpPr>
          <p:nvPr/>
        </p:nvCxnSpPr>
        <p:spPr>
          <a:xfrm>
            <a:off x="4394920" y="2817243"/>
            <a:ext cx="767751" cy="30192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2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17879B09-CDDE-4E35-94DD-415F6FEEC7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19" y="185996"/>
            <a:ext cx="895416" cy="895416"/>
          </a:xfrm>
          <a:prstGeom prst="rect">
            <a:avLst/>
          </a:prstGeom>
        </p:spPr>
      </p:pic>
      <p:sp>
        <p:nvSpPr>
          <p:cNvPr id="3" name="Content Placeholder 2">
            <a:extLst>
              <a:ext uri="{FF2B5EF4-FFF2-40B4-BE49-F238E27FC236}">
                <a16:creationId xmlns="" xmlns:a16="http://schemas.microsoft.com/office/drawing/2014/main" id="{28731DC9-BC19-4A80-8032-549056BEA770}"/>
              </a:ext>
            </a:extLst>
          </p:cNvPr>
          <p:cNvSpPr>
            <a:spLocks noGrp="1"/>
          </p:cNvSpPr>
          <p:nvPr>
            <p:ph sz="half" idx="1"/>
          </p:nvPr>
        </p:nvSpPr>
        <p:spPr>
          <a:xfrm>
            <a:off x="292499" y="1440000"/>
            <a:ext cx="5221197" cy="4711418"/>
          </a:xfrm>
        </p:spPr>
        <p:txBody>
          <a:bodyPr>
            <a:normAutofit/>
          </a:bodyPr>
          <a:lstStyle/>
          <a:p>
            <a:pPr marL="342900" indent="-342900">
              <a:buFont typeface="+mj-lt"/>
              <a:buAutoNum type="arabicPeriod"/>
            </a:pPr>
            <a:r>
              <a:rPr lang="en-GB" sz="1100" b="0" dirty="0"/>
              <a:t>Your application is not complete until you have paid and sent the Home Office your submission sheet and supporting documents. </a:t>
            </a:r>
          </a:p>
          <a:p>
            <a:pPr marL="342900" indent="-342900">
              <a:buFont typeface="+mj-lt"/>
              <a:buAutoNum type="arabicPeriod"/>
            </a:pPr>
            <a:r>
              <a:rPr lang="en-GB" sz="1100" b="0" dirty="0"/>
              <a:t>Information on where to send your submission sheet and supporting documents are provided at the end of the application process, once your payment has been made.</a:t>
            </a:r>
          </a:p>
          <a:p>
            <a:pPr fontAlgn="base"/>
            <a:r>
              <a:rPr lang="en-GB" sz="1100" dirty="0" smtClean="0"/>
              <a:t>Help </a:t>
            </a:r>
            <a:r>
              <a:rPr lang="en-GB" sz="1100" dirty="0"/>
              <a:t>and advice</a:t>
            </a:r>
          </a:p>
          <a:p>
            <a:r>
              <a:rPr lang="en-GB" sz="1100" b="0" dirty="0"/>
              <a:t>If you do have any difficulty with the application, further advice can be obtained from the sponsorship, employer and education helpline:</a:t>
            </a:r>
          </a:p>
          <a:p>
            <a:pPr fontAlgn="base"/>
            <a:r>
              <a:rPr lang="en-GB" sz="1100" b="0" dirty="0"/>
              <a:t>Telephone: </a:t>
            </a:r>
          </a:p>
          <a:p>
            <a:pPr marL="285750" indent="-285750" fontAlgn="base">
              <a:buFont typeface="Arial" panose="020B0604020202020204" pitchFamily="34" charset="0"/>
              <a:buChar char="•"/>
            </a:pPr>
            <a:r>
              <a:rPr lang="en-GB" sz="1100" b="0" dirty="0"/>
              <a:t>0300 123 4699 </a:t>
            </a:r>
            <a:br>
              <a:rPr lang="en-GB" sz="1100" b="0" dirty="0"/>
            </a:br>
            <a:r>
              <a:rPr lang="en-GB" sz="1100" b="0" dirty="0"/>
              <a:t>Monday to Thursday, 9am to 5pm </a:t>
            </a:r>
            <a:br>
              <a:rPr lang="en-GB" sz="1100" b="0" dirty="0"/>
            </a:br>
            <a:r>
              <a:rPr lang="en-GB" sz="1100" b="0" dirty="0"/>
              <a:t>Friday, 9am to 4:30pm</a:t>
            </a:r>
          </a:p>
          <a:p>
            <a:r>
              <a:rPr lang="en-GB" sz="1100" b="0" dirty="0"/>
              <a:t>Or email</a:t>
            </a:r>
          </a:p>
          <a:p>
            <a:pPr marL="342900" indent="-342900">
              <a:buFont typeface="Arial" panose="020B0604020202020204" pitchFamily="34" charset="0"/>
              <a:buChar char="•"/>
            </a:pPr>
            <a:r>
              <a:rPr lang="en-GB" sz="1100" b="0" dirty="0" smtClean="0">
                <a:hlinkClick r:id="rId3"/>
              </a:rPr>
              <a:t>Businesshelpdesk@homeoffice.gsi.gov.uk</a:t>
            </a:r>
            <a:endParaRPr lang="en-GB" sz="1100" b="0" dirty="0" smtClean="0"/>
          </a:p>
        </p:txBody>
      </p:sp>
      <p:sp>
        <p:nvSpPr>
          <p:cNvPr id="4" name="Title 4">
            <a:extLst>
              <a:ext uri="{FF2B5EF4-FFF2-40B4-BE49-F238E27FC236}">
                <a16:creationId xmlns="" xmlns:a16="http://schemas.microsoft.com/office/drawing/2014/main" id="{FBA8A8B1-5B8A-455A-AE13-A4DFFCCD5698}"/>
              </a:ext>
            </a:extLst>
          </p:cNvPr>
          <p:cNvSpPr txBox="1">
            <a:spLocks/>
          </p:cNvSpPr>
          <p:nvPr/>
        </p:nvSpPr>
        <p:spPr>
          <a:xfrm>
            <a:off x="1120957" y="512402"/>
            <a:ext cx="7315678" cy="535531"/>
          </a:xfrm>
          <a:prstGeom prst="rect">
            <a:avLst/>
          </a:prstGeom>
        </p:spPr>
        <p:txBody>
          <a:bodyPr vert="horz" wrap="square" lIns="91440" tIns="45720" rIns="91440" bIns="45720" rtlCol="0" anchor="t" anchorCtr="0">
            <a:spAutoFit/>
          </a:bodyPr>
          <a:lstStyle>
            <a:lvl1pPr algn="l" defTabSz="914423" rtl="0" eaLnBrk="1" latinLnBrk="0" hangingPunct="1">
              <a:lnSpc>
                <a:spcPct val="90000"/>
              </a:lnSpc>
              <a:spcBef>
                <a:spcPct val="0"/>
              </a:spcBef>
              <a:buNone/>
              <a:defRPr lang="en-GB" sz="3200" b="1" kern="1200" dirty="0">
                <a:solidFill>
                  <a:schemeClr val="tx1"/>
                </a:solidFill>
                <a:latin typeface="+mj-lt"/>
                <a:ea typeface="+mj-ea"/>
                <a:cs typeface="+mj-cs"/>
              </a:defRPr>
            </a:lvl1pPr>
          </a:lstStyle>
          <a:p>
            <a:r>
              <a:rPr lang="en-GB" dirty="0"/>
              <a:t>Final steps and useful contacts</a:t>
            </a:r>
          </a:p>
        </p:txBody>
      </p:sp>
      <p:pic>
        <p:nvPicPr>
          <p:cNvPr id="5" name="Picture 4">
            <a:extLst>
              <a:ext uri="{FF2B5EF4-FFF2-40B4-BE49-F238E27FC236}">
                <a16:creationId xmlns="" xmlns:a16="http://schemas.microsoft.com/office/drawing/2014/main" id="{EA083AF2-067C-49D1-B80D-FB0BF23C2C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6380" y="2334188"/>
            <a:ext cx="2539682" cy="2539682"/>
          </a:xfrm>
          <a:prstGeom prst="rect">
            <a:avLst/>
          </a:prstGeom>
        </p:spPr>
      </p:pic>
    </p:spTree>
    <p:extLst>
      <p:ext uri="{BB962C8B-B14F-4D97-AF65-F5344CB8AC3E}">
        <p14:creationId xmlns:p14="http://schemas.microsoft.com/office/powerpoint/2010/main" val="3746848912"/>
      </p:ext>
    </p:extLst>
  </p:cSld>
  <p:clrMapOvr>
    <a:masterClrMapping/>
  </p:clrMapOvr>
</p:sld>
</file>

<file path=ppt/theme/theme1.xml><?xml version="1.0" encoding="utf-8"?>
<a:theme xmlns:a="http://schemas.openxmlformats.org/drawingml/2006/main" name="Office Theme">
  <a:themeElements>
    <a:clrScheme name="DHSC">
      <a:dk1>
        <a:sysClr val="windowText" lastClr="000000"/>
      </a:dk1>
      <a:lt1>
        <a:sysClr val="window" lastClr="FFFFFF"/>
      </a:lt1>
      <a:dk2>
        <a:srgbClr val="616265"/>
      </a:dk2>
      <a:lt2>
        <a:srgbClr val="E0E0E1"/>
      </a:lt2>
      <a:accent1>
        <a:srgbClr val="01A188"/>
      </a:accent1>
      <a:accent2>
        <a:srgbClr val="0063BE"/>
      </a:accent2>
      <a:accent3>
        <a:srgbClr val="E57200"/>
      </a:accent3>
      <a:accent4>
        <a:srgbClr val="512698"/>
      </a:accent4>
      <a:accent5>
        <a:srgbClr val="34B6E4"/>
      </a:accent5>
      <a:accent6>
        <a:srgbClr val="CC092F"/>
      </a:accent6>
      <a:hlink>
        <a:srgbClr val="0063BE"/>
      </a:hlink>
      <a:folHlink>
        <a:srgbClr val="51269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6.4398_DHSC_Ppt_template_DRAFT_v6.potx" id="{FF5623C2-E648-4D18-8D02-A8C6CCA3E916}" vid="{5CEE7835-84B0-457A-AA1D-DEDF797DD0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5ac729c83584e2f99a2fbaff852a3d5 xmlns="1eee4ddb-a1f9-40b8-9282-d53ea582adeb">
      <Terms xmlns="http://schemas.microsoft.com/office/infopath/2007/PartnerControls"/>
    </p5ac729c83584e2f99a2fbaff852a3d5>
    <a729509b32a34273afbf773e0c72336c xmlns="1eee4ddb-a1f9-40b8-9282-d53ea582adeb">
      <Terms xmlns="http://schemas.microsoft.com/office/infopath/2007/PartnerControls"/>
    </a729509b32a34273afbf773e0c72336c>
    <e993c7ebdb0844bda77b49081e8191e4 xmlns="1eee4ddb-a1f9-40b8-9282-d53ea582adeb">
      <Terms xmlns="http://schemas.microsoft.com/office/infopath/2007/PartnerControls"/>
    </e993c7ebdb0844bda77b49081e8191e4>
    <_dlc_DocId xmlns="1eee4ddb-a1f9-40b8-9282-d53ea582adeb">AAFXSQ5MW4ZD-75-1733717</_dlc_DocId>
    <i06e5c8e6a124e91a91eaec9d03479dc xmlns="1eee4ddb-a1f9-40b8-9282-d53ea582adeb">
      <Terms xmlns="http://schemas.microsoft.com/office/infopath/2007/PartnerControls">
        <TermInfo xmlns="http://schemas.microsoft.com/office/infopath/2007/PartnerControls">
          <TermName xmlns="http://schemas.microsoft.com/office/infopath/2007/PartnerControls">Policy: Health and Social Care</TermName>
          <TermId xmlns="http://schemas.microsoft.com/office/infopath/2007/PartnerControls">0b72e8bb-e374-4ac3-96d8-f30c2f0d6c19</TermId>
        </TermInfo>
      </Terms>
    </i06e5c8e6a124e91a91eaec9d03479dc>
    <_dlc_DocIdUrl xmlns="1eee4ddb-a1f9-40b8-9282-d53ea582adeb">
      <Url>http://iws.ims.gov.uk/sr/plande/_layouts/DocIdRedir.aspx?ID=AAFXSQ5MW4ZD-75-1733717</Url>
      <Description>AAFXSQ5MW4ZD-75-1733717</Description>
    </_dlc_DocIdUrl>
    <kcf4eeeda3c84b5b986ab6be7add1d2a xmlns="1eee4ddb-a1f9-40b8-9282-d53ea582adeb">
      <Terms xmlns="http://schemas.microsoft.com/office/infopath/2007/PartnerControls"/>
    </kcf4eeeda3c84b5b986ab6be7add1d2a>
    <TaxKeywordTaxHTField xmlns="1eee4ddb-a1f9-40b8-9282-d53ea582adeb">
      <Terms xmlns="http://schemas.microsoft.com/office/infopath/2007/PartnerControls">
        <TermInfo xmlns="http://schemas.microsoft.com/office/infopath/2007/PartnerControls">
          <TermName xmlns="http://schemas.microsoft.com/office/infopath/2007/PartnerControls">[Add keywords]</TermName>
          <TermId xmlns="http://schemas.microsoft.com/office/infopath/2007/PartnerControls">e0286681-6598-4caa-959d-94ce2073ab50</TermId>
        </TermInfo>
        <TermInfo xmlns="http://schemas.microsoft.com/office/infopath/2007/PartnerControls">
          <TermName xmlns="http://schemas.microsoft.com/office/infopath/2007/PartnerControls">DHSC</TermName>
          <TermId xmlns="http://schemas.microsoft.com/office/infopath/2007/PartnerControls">4d74a371-ad8c-43ac-b9a8-cc1c5c9a3107</TermId>
        </TermInfo>
        <TermInfo xmlns="http://schemas.microsoft.com/office/infopath/2007/PartnerControls">
          <TermName xmlns="http://schemas.microsoft.com/office/infopath/2007/PartnerControls">PowerPoint Presentation</TermName>
          <TermId xmlns="http://schemas.microsoft.com/office/infopath/2007/PartnerControls">f342f885-28ed-4cfa-868d-1156ecd04f16</TermId>
        </TermInfo>
      </Terms>
    </TaxKeywordTaxHTField>
    <Alternative_x0020_or_x0020_sub_x0020_tiltle xmlns="1eee4ddb-a1f9-40b8-9282-d53ea582adeb" xsi:nil="true"/>
    <DocumentAuthor xmlns="1eee4ddb-a1f9-40b8-9282-d53ea582adeb">
      <UserInfo>
        <DisplayName/>
        <AccountId xsi:nil="true"/>
        <AccountType/>
      </UserInfo>
    </DocumentAuthor>
    <External_x0020_File_x0020_Reference xmlns="1eee4ddb-a1f9-40b8-9282-d53ea582adeb" xsi:nil="true"/>
    <Approver xmlns="1eee4ddb-a1f9-40b8-9282-d53ea582adeb">
      <UserInfo>
        <DisplayName/>
        <AccountId xsi:nil="true"/>
        <AccountType/>
      </UserInfo>
    </Approver>
    <TaxCatchAll xmlns="1eee4ddb-a1f9-40b8-9282-d53ea582adeb"/>
    <IconOverlay xmlns="http://schemas.microsoft.com/sharepoint/v4" xsi:nil="true"/>
    <Reviewer xmlns="1eee4ddb-a1f9-40b8-9282-d53ea582adeb">
      <UserInfo>
        <DisplayName/>
        <AccountId xsi:nil="true"/>
        <AccountType/>
      </UserInfo>
    </Reviewer>
    <Related_x0020_Document_x0020_Link xmlns="1eee4ddb-a1f9-40b8-9282-d53ea582adeb">
      <Url xsi:nil="true"/>
      <Description xsi:nil="true"/>
    </Related_x0020_Document_x0020_Link>
    <Retention_x0020_Trigger_x0020_Date xmlns="1eee4ddb-a1f9-40b8-9282-d53ea582adeb" xsi:nil="true"/>
    <Related_x0020_Document xmlns="1eee4ddb-a1f9-40b8-9282-d53ea582adeb" xsi:nil="true"/>
    <Document_x0020_Status xmlns="1eee4ddb-a1f9-40b8-9282-d53ea582adeb">Shared</Document_x0020_Status>
    <Document_x0020_Description xmlns="1eee4ddb-a1f9-40b8-9282-d53ea582ad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H Document" ma:contentTypeID="0x010100B9957A1BF2FBE8478EF96F1BD89AD4CA00292D195071E4D54D8349A42CB9265E74" ma:contentTypeVersion="65" ma:contentTypeDescription="" ma:contentTypeScope="" ma:versionID="049b773e3c09cf556a7996ce2fcfaa48">
  <xsd:schema xmlns:xsd="http://www.w3.org/2001/XMLSchema" xmlns:xs="http://www.w3.org/2001/XMLSchema" xmlns:p="http://schemas.microsoft.com/office/2006/metadata/properties" xmlns:ns1="http://schemas.microsoft.com/sharepoint/v3" xmlns:ns2="1eee4ddb-a1f9-40b8-9282-d53ea582adeb" xmlns:ns5="http://schemas.microsoft.com/sharepoint/v4" targetNamespace="http://schemas.microsoft.com/office/2006/metadata/properties" ma:root="true" ma:fieldsID="ae5750e1632e9c277a628bf736d10769" ns1:_="" ns2:_="" ns5:_="">
    <xsd:import namespace="http://schemas.microsoft.com/sharepoint/v3"/>
    <xsd:import namespace="1eee4ddb-a1f9-40b8-9282-d53ea582adeb"/>
    <xsd:import namespace="http://schemas.microsoft.com/sharepoint/v4"/>
    <xsd:element name="properties">
      <xsd:complexType>
        <xsd:sequence>
          <xsd:element name="documentManagement">
            <xsd:complexType>
              <xsd:all>
                <xsd:element ref="ns2:Alternative_x0020_or_x0020_sub_x0020_tiltle" minOccurs="0"/>
                <xsd:element ref="ns2:DocumentAuthor" minOccurs="0"/>
                <xsd:element ref="ns2:Document_x0020_Status" minOccurs="0"/>
                <xsd:element ref="ns2:Document_x0020_Description" minOccurs="0"/>
                <xsd:element ref="ns2:Reviewer" minOccurs="0"/>
                <xsd:element ref="ns2:Approver" minOccurs="0"/>
                <xsd:element ref="ns2:Related_x0020_Document_x0020_Link" minOccurs="0"/>
                <xsd:element ref="ns2:Related_x0020_Document" minOccurs="0"/>
                <xsd:element ref="ns2:External_x0020_File_x0020_Reference" minOccurs="0"/>
                <xsd:element ref="ns2:Retention_x0020_Trigger_x0020_Date" minOccurs="0"/>
                <xsd:element ref="ns2:TaxKeywordTaxHTField" minOccurs="0"/>
                <xsd:element ref="ns2:_dlc_DocId" minOccurs="0"/>
                <xsd:element ref="ns2:_dlc_DocIdUrl" minOccurs="0"/>
                <xsd:element ref="ns2:_dlc_DocIdPersistId" minOccurs="0"/>
                <xsd:element ref="ns2:e993c7ebdb0844bda77b49081e8191e4" minOccurs="0"/>
                <xsd:element ref="ns2:TaxCatchAll" minOccurs="0"/>
                <xsd:element ref="ns2:p5ac729c83584e2f99a2fbaff852a3d5" minOccurs="0"/>
                <xsd:element ref="ns2:a729509b32a34273afbf773e0c72336c" minOccurs="0"/>
                <xsd:element ref="ns2:i06e5c8e6a124e91a91eaec9d03479dc" minOccurs="0"/>
                <xsd:element ref="ns2:TaxCatchAllLabel" minOccurs="0"/>
                <xsd:element ref="ns2:kcf4eeeda3c84b5b986ab6be7add1d2a" minOccurs="0"/>
                <xsd:element ref="ns1:_dlc_ExpireDateSaved" minOccurs="0"/>
                <xsd:element ref="ns1:_dlc_ExpireDate" minOccurs="0"/>
                <xsd:element ref="ns1:_dlc_Exempt" minOccurs="0"/>
                <xsd:element ref="ns5: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34" nillable="true" ma:displayName="Original Expiration Date" ma:hidden="true" ma:internalName="_dlc_ExpireDateSaved" ma:readOnly="true">
      <xsd:simpleType>
        <xsd:restriction base="dms:DateTime"/>
      </xsd:simpleType>
    </xsd:element>
    <xsd:element name="_dlc_ExpireDate" ma:index="35" nillable="true" ma:displayName="Expiration Date" ma:description="" ma:hidden="true" ma:indexed="true" ma:internalName="_dlc_ExpireDate" ma:readOnly="true">
      <xsd:simpleType>
        <xsd:restriction base="dms:DateTime"/>
      </xsd:simpleType>
    </xsd:element>
    <xsd:element name="_dlc_Exempt" ma:index="3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eee4ddb-a1f9-40b8-9282-d53ea582adeb" elementFormDefault="qualified">
    <xsd:import namespace="http://schemas.microsoft.com/office/2006/documentManagement/types"/>
    <xsd:import namespace="http://schemas.microsoft.com/office/infopath/2007/PartnerControls"/>
    <xsd:element name="Alternative_x0020_or_x0020_sub_x0020_tiltle" ma:index="1" nillable="true" ma:displayName="Alternative or sub title" ma:internalName="Alternative_x0020_or_x0020_sub_x0020_tiltle">
      <xsd:simpleType>
        <xsd:restriction base="dms:Text">
          <xsd:maxLength value="255"/>
        </xsd:restriction>
      </xsd:simpleType>
    </xsd:element>
    <xsd:element name="DocumentAuthor" ma:index="4" nillable="true" ma:displayName="Additional Authors" ma:list="UserInfo" ma:SharePointGroup="0" ma:internalName="DocumentAutho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6" nillable="true" ma:displayName="Document Status" ma:default="Shared" ma:format="Dropdown" ma:internalName="Document_x0020_Status" ma:readOnly="false">
      <xsd:simpleType>
        <xsd:restriction base="dms:Choice">
          <xsd:enumeration value="Shared"/>
          <xsd:enumeration value="In Review"/>
          <xsd:enumeration value="Awaiting Approval"/>
          <xsd:enumeration value="Approved"/>
          <xsd:enumeration value="Rejected"/>
        </xsd:restriction>
      </xsd:simpleType>
    </xsd:element>
    <xsd:element name="Document_x0020_Description" ma:index="9" nillable="true" ma:displayName="Document Description" ma:internalName="Document_x0020_Description">
      <xsd:simpleType>
        <xsd:restriction base="dms:Text">
          <xsd:maxLength value="255"/>
        </xsd:restriction>
      </xsd:simpleType>
    </xsd:element>
    <xsd:element name="Reviewer" ma:index="10" nillable="true" ma:displayName="Reviewers" ma:list="UserInfo" ma:SharePointGroup="0" ma:internalName="Review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pprover" ma:index="11" nillable="true" ma:displayName="Approvers" ma:list="UserInfo" ma:SharePointGroup="0" ma:internalName="Approv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lated_x0020_Document_x0020_Link" ma:index="12" nillable="true" ma:displayName="Related Document Link" ma:format="Hyperlink" ma:internalName="Related_x0020_Document_x0020_Link">
      <xsd:complexType>
        <xsd:complexContent>
          <xsd:extension base="dms:URL">
            <xsd:sequence>
              <xsd:element name="Url" type="dms:ValidUrl" minOccurs="0" nillable="true"/>
              <xsd:element name="Description" type="xsd:string" nillable="true"/>
            </xsd:sequence>
          </xsd:extension>
        </xsd:complexContent>
      </xsd:complexType>
    </xsd:element>
    <xsd:element name="Related_x0020_Document" ma:index="13" nillable="true" ma:displayName="Related Document" ma:internalName="Related_x0020_Document">
      <xsd:simpleType>
        <xsd:restriction base="dms:Text">
          <xsd:maxLength value="255"/>
        </xsd:restriction>
      </xsd:simpleType>
    </xsd:element>
    <xsd:element name="External_x0020_File_x0020_Reference" ma:index="15" nillable="true" ma:displayName="Registered Number" ma:internalName="External_x0020_File_x0020_Reference">
      <xsd:simpleType>
        <xsd:restriction base="dms:Text">
          <xsd:maxLength value="255"/>
        </xsd:restriction>
      </xsd:simpleType>
    </xsd:element>
    <xsd:element name="Retention_x0020_Trigger_x0020_Date" ma:index="16" nillable="true" ma:displayName="Retention Trigger Date" ma:format="DateOnly" ma:internalName="Retention_x0020_Trigger_x0020_Date">
      <xsd:simpleType>
        <xsd:restriction base="dms:DateTime"/>
      </xsd:simpleType>
    </xsd:element>
    <xsd:element name="TaxKeywordTaxHTField" ma:index="19"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e993c7ebdb0844bda77b49081e8191e4" ma:index="24" nillable="true" ma:taxonomy="true" ma:internalName="e993c7ebdb0844bda77b49081e8191e4" ma:taxonomyFieldName="_cx_SecurityMarkings" ma:displayName="Classification" ma:default="" ma:fieldId="{e993c7eb-db08-44bd-a77b-49081e8191e4}" ma:sspId="92743a9e-59ef-4080-9313-9c8ffbdd1a8b" ma:termSetId="a9da5f56-ebc6-4d64-8a44-41072e1701b2" ma:anchorId="00000000-0000-0000-0000-000000000000" ma:open="false" ma:isKeyword="false">
      <xsd:complexType>
        <xsd:sequence>
          <xsd:element ref="pc:Terms" minOccurs="0" maxOccurs="1"/>
        </xsd:sequence>
      </xsd:complexType>
    </xsd:element>
    <xsd:element name="TaxCatchAll" ma:index="25" nillable="true" ma:displayName="Taxonomy Catch All Column" ma:description="" ma:hidden="true" ma:list="{ea5496a5-a8eb-4322-b0a5-395596748c3f}" ma:internalName="TaxCatchAll" ma:showField="CatchAllData" ma:web="1eee4ddb-a1f9-40b8-9282-d53ea582adeb">
      <xsd:complexType>
        <xsd:complexContent>
          <xsd:extension base="dms:MultiChoiceLookup">
            <xsd:sequence>
              <xsd:element name="Value" type="dms:Lookup" maxOccurs="unbounded" minOccurs="0" nillable="true"/>
            </xsd:sequence>
          </xsd:extension>
        </xsd:complexContent>
      </xsd:complexType>
    </xsd:element>
    <xsd:element name="p5ac729c83584e2f99a2fbaff852a3d5" ma:index="28" nillable="true" ma:taxonomy="true" ma:internalName="p5ac729c83584e2f99a2fbaff852a3d5" ma:taxonomyFieldName="Trigger_x0020_Date_x0020_Description" ma:displayName="Trigger Date Description" ma:default="" ma:fieldId="{95ac729c-8358-4e2f-99a2-fbaff852a3d5}" ma:sspId="92743a9e-59ef-4080-9313-9c8ffbdd1a8b" ma:termSetId="67a11b7d-ab7d-4b4c-b26b-fa9cca66061c" ma:anchorId="00000000-0000-0000-0000-000000000000" ma:open="false" ma:isKeyword="false">
      <xsd:complexType>
        <xsd:sequence>
          <xsd:element ref="pc:Terms" minOccurs="0" maxOccurs="1"/>
        </xsd:sequence>
      </xsd:complexType>
    </xsd:element>
    <xsd:element name="a729509b32a34273afbf773e0c72336c" ma:index="29" nillable="true" ma:taxonomy="true" ma:internalName="a729509b32a34273afbf773e0c72336c" ma:taxonomyFieldName="Document_x0020_Type" ma:displayName="Document Type" ma:default="" ma:fieldId="{a729509b-32a3-4273-afbf-773e0c72336c}" ma:sspId="92743a9e-59ef-4080-9313-9c8ffbdd1a8b" ma:termSetId="b5534880-eda4-4ff7-954f-b315aee8a3a6" ma:anchorId="00000000-0000-0000-0000-000000000000" ma:open="false" ma:isKeyword="false">
      <xsd:complexType>
        <xsd:sequence>
          <xsd:element ref="pc:Terms" minOccurs="0" maxOccurs="1"/>
        </xsd:sequence>
      </xsd:complexType>
    </xsd:element>
    <xsd:element name="i06e5c8e6a124e91a91eaec9d03479dc" ma:index="30" nillable="true" ma:taxonomy="true" ma:internalName="i06e5c8e6a124e91a91eaec9d03479dc" ma:taxonomyFieldName="Record_x0020_Class" ma:displayName="Record Class" ma:default="" ma:fieldId="{206e5c8e-6a12-4e91-a91e-aec9d03479dc}" ma:sspId="92743a9e-59ef-4080-9313-9c8ffbdd1a8b" ma:termSetId="97570a61-5300-4cbe-92e6-1d764864d8f1" ma:anchorId="00000000-0000-0000-0000-000000000000" ma:open="false" ma:isKeyword="false">
      <xsd:complexType>
        <xsd:sequence>
          <xsd:element ref="pc:Terms" minOccurs="0" maxOccurs="1"/>
        </xsd:sequence>
      </xsd:complexType>
    </xsd:element>
    <xsd:element name="TaxCatchAllLabel" ma:index="31" nillable="true" ma:displayName="Taxonomy Catch All Column1" ma:description="" ma:hidden="true" ma:list="{ea5496a5-a8eb-4322-b0a5-395596748c3f}" ma:internalName="TaxCatchAllLabel" ma:readOnly="true" ma:showField="CatchAllDataLabel" ma:web="1eee4ddb-a1f9-40b8-9282-d53ea582adeb">
      <xsd:complexType>
        <xsd:complexContent>
          <xsd:extension base="dms:MultiChoiceLookup">
            <xsd:sequence>
              <xsd:element name="Value" type="dms:Lookup" maxOccurs="unbounded" minOccurs="0" nillable="true"/>
            </xsd:sequence>
          </xsd:extension>
        </xsd:complexContent>
      </xsd:complexType>
    </xsd:element>
    <xsd:element name="kcf4eeeda3c84b5b986ab6be7add1d2a" ma:index="32" nillable="true" ma:taxonomy="true" ma:internalName="kcf4eeeda3c84b5b986ab6be7add1d2a" ma:taxonomyFieldName="Document_x0020_Subject" ma:displayName="Document Subject" ma:default="" ma:fieldId="{4cf4eeed-a3c8-4b5b-986a-b6be7add1d2a}" ma:sspId="92743a9e-59ef-4080-9313-9c8ffbdd1a8b" ma:termSetId="4ef993e0-8a5b-4aa8-8f46-c709cbc36fc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3" ma:displayName="Author"/>
        <xsd:element ref="dcterms:created" minOccurs="0" maxOccurs="1"/>
        <xsd:element ref="dc:identifier" minOccurs="0" maxOccurs="1"/>
        <xsd:element name="contentType" minOccurs="0" maxOccurs="1" type="xsd:string" ma:index="27" ma:displayName="Content Type"/>
        <xsd:element ref="dc:title" minOccurs="0" maxOccurs="1" ma:index="3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135FB7-82B5-4690-A17B-1BD4C772974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1eee4ddb-a1f9-40b8-9282-d53ea582adeb"/>
    <ds:schemaRef ds:uri="http://schemas.microsoft.com/sharepoint/v4"/>
    <ds:schemaRef ds:uri="http://www.w3.org/XML/1998/namespace"/>
    <ds:schemaRef ds:uri="http://purl.org/dc/dcmitype/"/>
  </ds:schemaRefs>
</ds:datastoreItem>
</file>

<file path=customXml/itemProps2.xml><?xml version="1.0" encoding="utf-8"?>
<ds:datastoreItem xmlns:ds="http://schemas.openxmlformats.org/officeDocument/2006/customXml" ds:itemID="{DE062FC0-55B2-4102-B2E2-62FF3C5B1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eee4ddb-a1f9-40b8-9282-d53ea582adeb"/>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937087-43A5-4032-813B-8EAB9CD3CFFA}">
  <ds:schemaRefs>
    <ds:schemaRef ds:uri="http://schemas.microsoft.com/sharepoint/events"/>
  </ds:schemaRefs>
</ds:datastoreItem>
</file>

<file path=customXml/itemProps4.xml><?xml version="1.0" encoding="utf-8"?>
<ds:datastoreItem xmlns:ds="http://schemas.openxmlformats.org/officeDocument/2006/customXml" ds:itemID="{3AC15BB4-BC07-4F64-B52B-B709D7621C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 DHSC PPT</Template>
  <TotalTime>1091</TotalTime>
  <Words>1877</Words>
  <Application>Microsoft Office PowerPoint</Application>
  <PresentationFormat>A4 Paper (210x297 mm)</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BECOMING A TIER 2 VISA SPONSOR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and reimbursement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[Add Subject]</dc:subject>
  <dc:creator>Eamyodsin, Nicole</dc:creator>
  <cp:keywords>[Add keywords]; DHSC; PowerPoint Presentation;</cp:keywords>
  <cp:lastModifiedBy>Elizabeth.Jackson</cp:lastModifiedBy>
  <cp:revision>35</cp:revision>
  <cp:lastPrinted>2019-02-19T15:38:04Z</cp:lastPrinted>
  <dcterms:created xsi:type="dcterms:W3CDTF">2018-09-10T12:23:38Z</dcterms:created>
  <dcterms:modified xsi:type="dcterms:W3CDTF">2019-12-18T08:24:06Z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_dlc_DocIdItemGuid">
    <vt:lpwstr>31edcfd2-0d1f-4edb-a4ba-3f9f8551f0c3</vt:lpwstr>
  </property>
  <property fmtid="{D5CDD505-2E9C-101B-9397-08002B2CF9AE}" pid="4" name="ContentTypeId">
    <vt:lpwstr>0x010100B9957A1BF2FBE8478EF96F1BD89AD4CA00292D195071E4D54D8349A42CB9265E74</vt:lpwstr>
  </property>
  <property fmtid="{D5CDD505-2E9C-101B-9397-08002B2CF9AE}" pid="5" name="Record Class">
    <vt:lpwstr>26</vt:lpwstr>
  </property>
</Properties>
</file>